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4.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2.xml" ContentType="application/vnd.openxmlformats-officedocument.drawingml.chart+xml"/>
  <Override PartName="/ppt/theme/themeOverride1.xml" ContentType="application/vnd.openxmlformats-officedocument.themeOverrid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3" r:id="rId1"/>
    <p:sldMasterId id="2147483648" r:id="rId2"/>
    <p:sldMasterId id="2147483680" r:id="rId3"/>
  </p:sldMasterIdLst>
  <p:notesMasterIdLst>
    <p:notesMasterId r:id="rId77"/>
  </p:notesMasterIdLst>
  <p:handoutMasterIdLst>
    <p:handoutMasterId r:id="rId78"/>
  </p:handoutMasterIdLst>
  <p:sldIdLst>
    <p:sldId id="288" r:id="rId4"/>
    <p:sldId id="1724" r:id="rId5"/>
    <p:sldId id="1722" r:id="rId6"/>
    <p:sldId id="1726" r:id="rId7"/>
    <p:sldId id="1729" r:id="rId8"/>
    <p:sldId id="1723" r:id="rId9"/>
    <p:sldId id="287" r:id="rId10"/>
    <p:sldId id="1660" r:id="rId11"/>
    <p:sldId id="1665" r:id="rId12"/>
    <p:sldId id="1647" r:id="rId13"/>
    <p:sldId id="1662" r:id="rId14"/>
    <p:sldId id="1664" r:id="rId15"/>
    <p:sldId id="1659" r:id="rId16"/>
    <p:sldId id="1661" r:id="rId17"/>
    <p:sldId id="1666" r:id="rId18"/>
    <p:sldId id="1667" r:id="rId19"/>
    <p:sldId id="1668" r:id="rId20"/>
    <p:sldId id="1669" r:id="rId21"/>
    <p:sldId id="1671" r:id="rId22"/>
    <p:sldId id="1670" r:id="rId23"/>
    <p:sldId id="1673" r:id="rId24"/>
    <p:sldId id="1672" r:id="rId25"/>
    <p:sldId id="1674" r:id="rId26"/>
    <p:sldId id="1675" r:id="rId27"/>
    <p:sldId id="1676" r:id="rId28"/>
    <p:sldId id="1677" r:id="rId29"/>
    <p:sldId id="1678" r:id="rId30"/>
    <p:sldId id="1679" r:id="rId31"/>
    <p:sldId id="1680" r:id="rId32"/>
    <p:sldId id="1681" r:id="rId33"/>
    <p:sldId id="1682" r:id="rId34"/>
    <p:sldId id="1683" r:id="rId35"/>
    <p:sldId id="1684" r:id="rId36"/>
    <p:sldId id="1685" r:id="rId37"/>
    <p:sldId id="1686" r:id="rId38"/>
    <p:sldId id="1687" r:id="rId39"/>
    <p:sldId id="1690" r:id="rId40"/>
    <p:sldId id="1688" r:id="rId41"/>
    <p:sldId id="1689" r:id="rId42"/>
    <p:sldId id="1691" r:id="rId43"/>
    <p:sldId id="1695" r:id="rId44"/>
    <p:sldId id="1696" r:id="rId45"/>
    <p:sldId id="1697" r:id="rId46"/>
    <p:sldId id="1698" r:id="rId47"/>
    <p:sldId id="1699" r:id="rId48"/>
    <p:sldId id="1700" r:id="rId49"/>
    <p:sldId id="1701" r:id="rId50"/>
    <p:sldId id="1721" r:id="rId51"/>
    <p:sldId id="1720" r:id="rId52"/>
    <p:sldId id="1692" r:id="rId53"/>
    <p:sldId id="1693" r:id="rId54"/>
    <p:sldId id="1702" r:id="rId55"/>
    <p:sldId id="1703" r:id="rId56"/>
    <p:sldId id="1704" r:id="rId57"/>
    <p:sldId id="1705" r:id="rId58"/>
    <p:sldId id="1706" r:id="rId59"/>
    <p:sldId id="1707" r:id="rId60"/>
    <p:sldId id="1708" r:id="rId61"/>
    <p:sldId id="1709" r:id="rId62"/>
    <p:sldId id="290" r:id="rId63"/>
    <p:sldId id="1710" r:id="rId64"/>
    <p:sldId id="1711" r:id="rId65"/>
    <p:sldId id="1727" r:id="rId66"/>
    <p:sldId id="1728" r:id="rId67"/>
    <p:sldId id="1712" r:id="rId68"/>
    <p:sldId id="1713" r:id="rId69"/>
    <p:sldId id="1714" r:id="rId70"/>
    <p:sldId id="1716" r:id="rId71"/>
    <p:sldId id="1717" r:id="rId72"/>
    <p:sldId id="1719" r:id="rId73"/>
    <p:sldId id="1718" r:id="rId74"/>
    <p:sldId id="1725" r:id="rId75"/>
    <p:sldId id="1657" r:id="rId76"/>
  </p:sldIdLst>
  <p:sldSz cx="9144000" cy="5143500" type="screen16x9"/>
  <p:notesSz cx="9144000" cy="6858000"/>
  <p:defaultTextStyle>
    <a:defPPr>
      <a:defRPr lang="en-US"/>
    </a:defPPr>
    <a:lvl1pPr algn="l" defTabSz="342900"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1pPr>
    <a:lvl2pPr marL="342900" algn="l" defTabSz="342900"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2pPr>
    <a:lvl3pPr marL="685800" algn="l" defTabSz="342900"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3pPr>
    <a:lvl4pPr marL="1028700" algn="l" defTabSz="342900"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4pPr>
    <a:lvl5pPr marL="1371600" algn="l" defTabSz="342900"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5pPr>
    <a:lvl6pPr marL="1714500" algn="l" defTabSz="342900"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6pPr>
    <a:lvl7pPr marL="2057400" algn="l" defTabSz="342900"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7pPr>
    <a:lvl8pPr marL="2400300" algn="l" defTabSz="342900"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8pPr>
    <a:lvl9pPr marL="2743200" algn="l" defTabSz="342900"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582C5-8967-BBC5-E291-6A68D07EB673}" name="Chris Berry" initials="CB" userId="S::chris.berry@oneamerica.com::7f3274de-3bf8-4fb9-94d6-36180db94edb"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ADA0"/>
    <a:srgbClr val="E58127"/>
    <a:srgbClr val="F4B531"/>
    <a:srgbClr val="5F5F5F"/>
    <a:srgbClr val="2269B2"/>
    <a:srgbClr val="438300"/>
    <a:srgbClr val="B8D095"/>
    <a:srgbClr val="364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84" autoAdjust="0"/>
    <p:restoredTop sz="94694" autoAdjust="0"/>
  </p:normalViewPr>
  <p:slideViewPr>
    <p:cSldViewPr snapToGrid="0" snapToObjects="1" showGuides="1">
      <p:cViewPr varScale="1">
        <p:scale>
          <a:sx n="161" d="100"/>
          <a:sy n="161" d="100"/>
        </p:scale>
        <p:origin x="960" y="200"/>
      </p:cViewPr>
      <p:guideLst>
        <p:guide orient="horz" pos="1620"/>
        <p:guide pos="2880"/>
      </p:guideLst>
    </p:cSldViewPr>
  </p:slideViewPr>
  <p:outlineViewPr>
    <p:cViewPr>
      <p:scale>
        <a:sx n="33" d="100"/>
        <a:sy n="33" d="100"/>
      </p:scale>
      <p:origin x="0" y="0"/>
    </p:cViewPr>
  </p:outlineViewPr>
  <p:notesTextViewPr>
    <p:cViewPr>
      <p:scale>
        <a:sx n="35" d="100"/>
        <a:sy n="35" d="100"/>
      </p:scale>
      <p:origin x="0" y="0"/>
    </p:cViewPr>
  </p:notesTextViewPr>
  <p:sorterViewPr>
    <p:cViewPr>
      <p:scale>
        <a:sx n="66" d="100"/>
        <a:sy n="66" d="100"/>
      </p:scale>
      <p:origin x="0" y="0"/>
    </p:cViewPr>
  </p:sorterViewPr>
  <p:notesViewPr>
    <p:cSldViewPr snapToGrid="0" snapToObjects="1" showGuides="1">
      <p:cViewPr varScale="1">
        <p:scale>
          <a:sx n="142" d="100"/>
          <a:sy n="142" d="100"/>
        </p:scale>
        <p:origin x="2536" y="168"/>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2.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4.xml"/></Relationships>
</file>

<file path=ppt/charts/_rels/chart21.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2"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1" Type="http://schemas.openxmlformats.org/officeDocument/2006/relationships/themeOverride" Target="../theme/themeOverride1.xml"/></Relationships>
</file>

<file path=ppt/charts/_rels/chart33.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hanoverresearch.sharepoint.com/sites/0015000000j9fwUAAQ/Shared%20Documents/OneAmerica%20Financial%20Partners%20Inc%20-%20Renewal%201/LTC%20Consumer%20Planning%20Survey/Project%20Working%20Files/work%20file%20(OA).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444780761049615"/>
          <c:y val="0.1096670356180867"/>
          <c:w val="0.43454415001361157"/>
          <c:h val="0.80472035680269527"/>
        </c:manualLayout>
      </c:layout>
      <c:barChart>
        <c:barDir val="bar"/>
        <c:grouping val="clustered"/>
        <c:varyColors val="0"/>
        <c:ser>
          <c:idx val="0"/>
          <c:order val="0"/>
          <c:tx>
            <c:strRef>
              <c:f>'Topline Results'!$H$56</c:f>
              <c:strCache>
                <c:ptCount val="1"/>
              </c:strCache>
            </c:strRef>
          </c:tx>
          <c:spPr>
            <a:solidFill>
              <a:schemeClr val="accent1"/>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1-776A-5C49-BBBA-3E82A64D4D95}"/>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A-776A-5C49-BBBA-3E82A64D4D95}"/>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9-776A-5C49-BBBA-3E82A64D4D95}"/>
              </c:ext>
            </c:extLst>
          </c:dPt>
          <c:dPt>
            <c:idx val="3"/>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8-776A-5C49-BBBA-3E82A64D4D95}"/>
              </c:ext>
            </c:extLst>
          </c:dPt>
          <c:dPt>
            <c:idx val="4"/>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7-776A-5C49-BBBA-3E82A64D4D95}"/>
              </c:ext>
            </c:extLst>
          </c:dPt>
          <c:dPt>
            <c:idx val="5"/>
            <c:invertIfNegative val="0"/>
            <c:bubble3D val="0"/>
            <c:spPr>
              <a:solidFill>
                <a:schemeClr val="bg1">
                  <a:lumMod val="40000"/>
                  <a:lumOff val="60000"/>
                </a:schemeClr>
              </a:solidFill>
              <a:ln>
                <a:noFill/>
              </a:ln>
              <a:effectLst/>
            </c:spPr>
            <c:extLst>
              <c:ext xmlns:c16="http://schemas.microsoft.com/office/drawing/2014/chart" uri="{C3380CC4-5D6E-409C-BE32-E72D297353CC}">
                <c16:uniqueId val="{00000003-776A-5C49-BBBA-3E82A64D4D95}"/>
              </c:ext>
            </c:extLst>
          </c:dPt>
          <c:dPt>
            <c:idx val="6"/>
            <c:invertIfNegative val="0"/>
            <c:bubble3D val="0"/>
            <c:spPr>
              <a:solidFill>
                <a:schemeClr val="bg1">
                  <a:lumMod val="20000"/>
                  <a:lumOff val="80000"/>
                </a:schemeClr>
              </a:solidFill>
              <a:ln>
                <a:noFill/>
              </a:ln>
              <a:effectLst/>
            </c:spPr>
            <c:extLst>
              <c:ext xmlns:c16="http://schemas.microsoft.com/office/drawing/2014/chart" uri="{C3380CC4-5D6E-409C-BE32-E72D297353CC}">
                <c16:uniqueId val="{00000005-776A-5C49-BBBA-3E82A64D4D95}"/>
              </c:ext>
            </c:extLst>
          </c:dPt>
          <c:dLbls>
            <c:dLbl>
              <c:idx val="0"/>
              <c:layout>
                <c:manualLayout>
                  <c:x val="6.4850843060959796E-3"/>
                  <c:y val="-1.3715076950356227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6A-5C49-BBBA-3E82A64D4D95}"/>
                </c:ext>
              </c:extLst>
            </c:dLbl>
            <c:dLbl>
              <c:idx val="1"/>
              <c:layout>
                <c:manualLayout>
                  <c:x val="1.621271076523982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6A-5C49-BBBA-3E82A64D4D95}"/>
                </c:ext>
              </c:extLst>
            </c:dLbl>
            <c:dLbl>
              <c:idx val="2"/>
              <c:layout>
                <c:manualLayout>
                  <c:x val="1.621271076523995E-2"/>
                  <c:y val="-6.857538475178113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6A-5C49-BBBA-3E82A64D4D95}"/>
                </c:ext>
              </c:extLst>
            </c:dLbl>
            <c:dLbl>
              <c:idx val="3"/>
              <c:layout>
                <c:manualLayout>
                  <c:x val="8.106355382619974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6A-5C49-BBBA-3E82A64D4D95}"/>
                </c:ext>
              </c:extLst>
            </c:dLbl>
            <c:dLbl>
              <c:idx val="4"/>
              <c:layout>
                <c:manualLayout>
                  <c:x val="4.8638132295719845E-3"/>
                  <c:y val="-6.857538475178113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6A-5C49-BBBA-3E82A64D4D95}"/>
                </c:ext>
              </c:extLst>
            </c:dLbl>
            <c:dLbl>
              <c:idx val="5"/>
              <c:layout>
                <c:manualLayout>
                  <c:x val="6.485084306095979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6A-5C49-BBBA-3E82A64D4D95}"/>
                </c:ext>
              </c:extLst>
            </c:dLbl>
            <c:dLbl>
              <c:idx val="6"/>
              <c:layout>
                <c:manualLayout>
                  <c:x val="1.1348897535667963E-2"/>
                  <c:y val="-1.714384618794528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6A-5C49-BBBA-3E82A64D4D9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Results'!$G$57:$G$63</c:f>
              <c:strCache>
                <c:ptCount val="7"/>
                <c:pt idx="0">
                  <c:v>Other</c:v>
                </c:pt>
                <c:pt idx="1">
                  <c:v>Implement a plan for long-term care</c:v>
                </c:pt>
                <c:pt idx="2">
                  <c:v>Work with a financial professional on long-term care planning strategy</c:v>
                </c:pt>
                <c:pt idx="3">
                  <c:v>Work through an attorney for an estate plan</c:v>
                </c:pt>
                <c:pt idx="4">
                  <c:v>Research options for long-term care planning</c:v>
                </c:pt>
                <c:pt idx="5">
                  <c:v>Work with a financial professional on retirement strategy</c:v>
                </c:pt>
                <c:pt idx="6">
                  <c:v>Contribute to retirement accounts offered by my employer or through a financial professional</c:v>
                </c:pt>
              </c:strCache>
            </c:strRef>
          </c:cat>
          <c:val>
            <c:numRef>
              <c:f>'Topline Results'!$H$57:$H$63</c:f>
              <c:numCache>
                <c:formatCode>0%</c:formatCode>
                <c:ptCount val="7"/>
                <c:pt idx="0">
                  <c:v>4.6012269938650305E-2</c:v>
                </c:pt>
                <c:pt idx="1">
                  <c:v>0.16257668711656442</c:v>
                </c:pt>
                <c:pt idx="2">
                  <c:v>0.17689161554192229</c:v>
                </c:pt>
                <c:pt idx="3">
                  <c:v>0.27607361963190186</c:v>
                </c:pt>
                <c:pt idx="4">
                  <c:v>0.29141104294478526</c:v>
                </c:pt>
                <c:pt idx="5">
                  <c:v>0.42638036809815949</c:v>
                </c:pt>
                <c:pt idx="6">
                  <c:v>0.55521472392638038</c:v>
                </c:pt>
              </c:numCache>
            </c:numRef>
          </c:val>
          <c:extLst>
            <c:ext xmlns:c16="http://schemas.microsoft.com/office/drawing/2014/chart" uri="{C3380CC4-5D6E-409C-BE32-E72D297353CC}">
              <c16:uniqueId val="{00000006-776A-5C49-BBBA-3E82A64D4D95}"/>
            </c:ext>
          </c:extLst>
        </c:ser>
        <c:dLbls>
          <c:showLegendKey val="0"/>
          <c:showVal val="0"/>
          <c:showCatName val="0"/>
          <c:showSerName val="0"/>
          <c:showPercent val="0"/>
          <c:showBubbleSize val="0"/>
        </c:dLbls>
        <c:gapWidth val="182"/>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Results'!$H$210</c:f>
              <c:strCache>
                <c:ptCount val="1"/>
                <c:pt idx="0">
                  <c:v>Spoken with</c:v>
                </c:pt>
              </c:strCache>
            </c:strRef>
          </c:tx>
          <c:spPr>
            <a:solidFill>
              <a:schemeClr val="tx1">
                <a:lumMod val="90000"/>
                <a:lumOff val="10000"/>
              </a:schemeClr>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9D52-F441-97EF-B0147DC21465}"/>
              </c:ext>
            </c:extLst>
          </c:dPt>
          <c:dPt>
            <c:idx val="5"/>
            <c:invertIfNegative val="0"/>
            <c:bubble3D val="0"/>
            <c:extLst>
              <c:ext xmlns:c16="http://schemas.microsoft.com/office/drawing/2014/chart" uri="{C3380CC4-5D6E-409C-BE32-E72D297353CC}">
                <c16:uniqueId val="{00000001-9D52-F441-97EF-B0147DC21465}"/>
              </c:ext>
            </c:extLst>
          </c:dPt>
          <c:dLbls>
            <c:dLbl>
              <c:idx val="0"/>
              <c:layout>
                <c:manualLayout>
                  <c:x val="1.06742807467913E-2"/>
                  <c:y val="-1.496124074909899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52-F441-97EF-B0147DC21465}"/>
                </c:ext>
              </c:extLst>
            </c:dLbl>
            <c:dLbl>
              <c:idx val="1"/>
              <c:layout>
                <c:manualLayout>
                  <c:x val="1.06742807467914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52-F441-97EF-B0147DC21465}"/>
                </c:ext>
              </c:extLst>
            </c:dLbl>
            <c:dLbl>
              <c:idx val="2"/>
              <c:layout>
                <c:manualLayout>
                  <c:x val="6.0995889981665767E-3"/>
                  <c:y val="2.1105089051843846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2.89806121922139E-2"/>
                      <c:h val="6.0529395400685929E-2"/>
                    </c:manualLayout>
                  </c15:layout>
                </c:ext>
                <c:ext xmlns:c16="http://schemas.microsoft.com/office/drawing/2014/chart" uri="{C3380CC4-5D6E-409C-BE32-E72D297353CC}">
                  <c16:uniqueId val="{00000007-9D52-F441-97EF-B0147DC21465}"/>
                </c:ext>
              </c:extLst>
            </c:dLbl>
            <c:dLbl>
              <c:idx val="3"/>
              <c:layout>
                <c:manualLayout>
                  <c:x val="3.0497944990832047E-3"/>
                  <c:y val="4.22101781036853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D52-F441-97EF-B0147DC21465}"/>
                </c:ext>
              </c:extLst>
            </c:dLbl>
            <c:dLbl>
              <c:idx val="4"/>
              <c:layout>
                <c:manualLayout>
                  <c:x val="3.0497944990832606E-3"/>
                  <c:y val="4.2210178103686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52-F441-97EF-B0147DC21465}"/>
                </c:ext>
              </c:extLst>
            </c:dLbl>
            <c:dLbl>
              <c:idx val="5"/>
              <c:layout>
                <c:manualLayout>
                  <c:x val="6.099588998166409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52-F441-97EF-B0147DC21465}"/>
                </c:ext>
              </c:extLst>
            </c:dLbl>
            <c:dLbl>
              <c:idx val="6"/>
              <c:layout>
                <c:manualLayout>
                  <c:x val="6.0995889981665212E-3"/>
                  <c:y val="-3.8692216285928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52-F441-97EF-B0147DC21465}"/>
                </c:ext>
              </c:extLst>
            </c:dLbl>
            <c:dLbl>
              <c:idx val="7"/>
              <c:layout>
                <c:manualLayout>
                  <c:x val="1.06742807467913E-2"/>
                  <c:y val="1.407251069976683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D52-F441-97EF-B0147DC214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Results'!$G$211:$G$218</c:f>
              <c:strCache>
                <c:ptCount val="8"/>
                <c:pt idx="0">
                  <c:v>Would not trust/Have not discussed with anyone</c:v>
                </c:pt>
                <c:pt idx="1">
                  <c:v>Other</c:v>
                </c:pt>
                <c:pt idx="2">
                  <c:v>Social or senior services</c:v>
                </c:pt>
                <c:pt idx="3">
                  <c:v>Doctor</c:v>
                </c:pt>
                <c:pt idx="4">
                  <c:v>Insurance agent</c:v>
                </c:pt>
                <c:pt idx="5">
                  <c:v>Financial services professional</c:v>
                </c:pt>
                <c:pt idx="6">
                  <c:v>Friend(s)</c:v>
                </c:pt>
                <c:pt idx="7">
                  <c:v>Family member(s)</c:v>
                </c:pt>
              </c:strCache>
            </c:strRef>
          </c:cat>
          <c:val>
            <c:numRef>
              <c:f>'Topline Results'!$H$211:$H$218</c:f>
              <c:numCache>
                <c:formatCode>0%</c:formatCode>
                <c:ptCount val="8"/>
                <c:pt idx="0">
                  <c:v>0.27914110429447853</c:v>
                </c:pt>
                <c:pt idx="1">
                  <c:v>1.3292433537832311E-2</c:v>
                </c:pt>
                <c:pt idx="2">
                  <c:v>2.4539877300613498E-2</c:v>
                </c:pt>
                <c:pt idx="3">
                  <c:v>7.259713701431493E-2</c:v>
                </c:pt>
                <c:pt idx="4">
                  <c:v>9.4069529652351741E-2</c:v>
                </c:pt>
                <c:pt idx="5">
                  <c:v>0.17791411042944785</c:v>
                </c:pt>
                <c:pt idx="6">
                  <c:v>0.17893660531697342</c:v>
                </c:pt>
                <c:pt idx="7">
                  <c:v>0.57259713701431492</c:v>
                </c:pt>
              </c:numCache>
            </c:numRef>
          </c:val>
          <c:extLst>
            <c:ext xmlns:c16="http://schemas.microsoft.com/office/drawing/2014/chart" uri="{C3380CC4-5D6E-409C-BE32-E72D297353CC}">
              <c16:uniqueId val="{00000002-9D52-F441-97EF-B0147DC21465}"/>
            </c:ext>
          </c:extLst>
        </c:ser>
        <c:ser>
          <c:idx val="1"/>
          <c:order val="1"/>
          <c:tx>
            <c:strRef>
              <c:f>'Topline Results'!$I$210</c:f>
              <c:strCache>
                <c:ptCount val="1"/>
                <c:pt idx="0">
                  <c:v>Would trust</c:v>
                </c:pt>
              </c:strCache>
            </c:strRef>
          </c:tx>
          <c:spPr>
            <a:solidFill>
              <a:schemeClr val="bg1">
                <a:lumMod val="60000"/>
                <a:lumOff val="40000"/>
              </a:schemeClr>
            </a:solidFill>
            <a:ln>
              <a:solidFill>
                <a:schemeClr val="accent5">
                  <a:lumMod val="50000"/>
                </a:schemeClr>
              </a:solidFill>
            </a:ln>
            <a:effectLst/>
          </c:spPr>
          <c:invertIfNegative val="0"/>
          <c:dLbls>
            <c:dLbl>
              <c:idx val="0"/>
              <c:layout>
                <c:manualLayout>
                  <c:x val="7.62448624770815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52-F441-97EF-B0147DC21465}"/>
                </c:ext>
              </c:extLst>
            </c:dLbl>
            <c:dLbl>
              <c:idx val="1"/>
              <c:layout>
                <c:manualLayout>
                  <c:x val="1.06742807467914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D52-F441-97EF-B0147DC21465}"/>
                </c:ext>
              </c:extLst>
            </c:dLbl>
            <c:dLbl>
              <c:idx val="2"/>
              <c:layout>
                <c:manualLayout>
                  <c:x val="3.0498545344080459E-3"/>
                  <c:y val="0"/>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6612782961494533E-2"/>
                      <c:h val="5.2087359779948703E-2"/>
                    </c:manualLayout>
                  </c15:layout>
                </c:ext>
                <c:ext xmlns:c16="http://schemas.microsoft.com/office/drawing/2014/chart" uri="{C3380CC4-5D6E-409C-BE32-E72D297353CC}">
                  <c16:uniqueId val="{00000006-D921-674A-BFC5-F08F91B92895}"/>
                </c:ext>
              </c:extLst>
            </c:dLbl>
            <c:dLbl>
              <c:idx val="3"/>
              <c:layout>
                <c:manualLayout>
                  <c:x val="6.099588998166521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21-674A-BFC5-F08F91B92895}"/>
                </c:ext>
              </c:extLst>
            </c:dLbl>
            <c:dLbl>
              <c:idx val="4"/>
              <c:layout>
                <c:manualLayout>
                  <c:x val="1.9823664244041195E-2"/>
                  <c:y val="-7.738443257185606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21-674A-BFC5-F08F91B92895}"/>
                </c:ext>
              </c:extLst>
            </c:dLbl>
            <c:dLbl>
              <c:idx val="5"/>
              <c:layout>
                <c:manualLayout>
                  <c:x val="9.1493834972496708E-3"/>
                  <c:y val="-3.8692216285928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21-674A-BFC5-F08F91B92895}"/>
                </c:ext>
              </c:extLst>
            </c:dLbl>
            <c:dLbl>
              <c:idx val="6"/>
              <c:layout>
                <c:manualLayout>
                  <c:x val="9.14938349724978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21-674A-BFC5-F08F91B92895}"/>
                </c:ext>
              </c:extLst>
            </c:dLbl>
            <c:dLbl>
              <c:idx val="7"/>
              <c:layout>
                <c:manualLayout>
                  <c:x val="3.0498005026157279E-2"/>
                  <c:y val="0"/>
                </c:manualLayout>
              </c:layout>
              <c:showLegendKey val="0"/>
              <c:showVal val="1"/>
              <c:showCatName val="0"/>
              <c:showSerName val="0"/>
              <c:showPercent val="0"/>
              <c:showBubbleSize val="0"/>
              <c:extLst>
                <c:ext xmlns:c15="http://schemas.microsoft.com/office/drawing/2012/chart" uri="{CE6537A1-D6FC-4f65-9D91-7224C49458BB}">
                  <c15:layout>
                    <c:manualLayout>
                      <c:w val="3.6612782961494533E-2"/>
                      <c:h val="5.6308377590317316E-2"/>
                    </c:manualLayout>
                  </c15:layout>
                </c:ext>
                <c:ext xmlns:c16="http://schemas.microsoft.com/office/drawing/2014/chart" uri="{C3380CC4-5D6E-409C-BE32-E72D297353CC}">
                  <c16:uniqueId val="{00000002-D921-674A-BFC5-F08F91B9289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Results'!$G$211:$G$218</c:f>
              <c:strCache>
                <c:ptCount val="8"/>
                <c:pt idx="0">
                  <c:v>Would not trust/Have not discussed with anyone</c:v>
                </c:pt>
                <c:pt idx="1">
                  <c:v>Other</c:v>
                </c:pt>
                <c:pt idx="2">
                  <c:v>Social or senior services</c:v>
                </c:pt>
                <c:pt idx="3">
                  <c:v>Doctor</c:v>
                </c:pt>
                <c:pt idx="4">
                  <c:v>Insurance agent</c:v>
                </c:pt>
                <c:pt idx="5">
                  <c:v>Financial services professional</c:v>
                </c:pt>
                <c:pt idx="6">
                  <c:v>Friend(s)</c:v>
                </c:pt>
                <c:pt idx="7">
                  <c:v>Family member(s)</c:v>
                </c:pt>
              </c:strCache>
            </c:strRef>
          </c:cat>
          <c:val>
            <c:numRef>
              <c:f>'Topline Results'!$I$211:$I$218</c:f>
              <c:numCache>
                <c:formatCode>0%</c:formatCode>
                <c:ptCount val="8"/>
                <c:pt idx="0">
                  <c:v>1.8404907975460124E-2</c:v>
                </c:pt>
                <c:pt idx="1">
                  <c:v>1.3292433537832311E-2</c:v>
                </c:pt>
                <c:pt idx="2">
                  <c:v>0.24335378323108384</c:v>
                </c:pt>
                <c:pt idx="3">
                  <c:v>0.39059304703476483</c:v>
                </c:pt>
                <c:pt idx="4">
                  <c:v>0.15337423312883436</c:v>
                </c:pt>
                <c:pt idx="5">
                  <c:v>0.40286298568507156</c:v>
                </c:pt>
                <c:pt idx="6">
                  <c:v>0.2607361963190184</c:v>
                </c:pt>
                <c:pt idx="7">
                  <c:v>0.73108384458077713</c:v>
                </c:pt>
              </c:numCache>
            </c:numRef>
          </c:val>
          <c:extLst>
            <c:ext xmlns:c16="http://schemas.microsoft.com/office/drawing/2014/chart" uri="{C3380CC4-5D6E-409C-BE32-E72D297353CC}">
              <c16:uniqueId val="{00000003-9D52-F441-97EF-B0147DC21465}"/>
            </c:ext>
          </c:extLst>
        </c:ser>
        <c:dLbls>
          <c:showLegendKey val="0"/>
          <c:showVal val="0"/>
          <c:showCatName val="0"/>
          <c:showSerName val="0"/>
          <c:showPercent val="0"/>
          <c:showBubbleSize val="0"/>
        </c:dLbls>
        <c:gapWidth val="27"/>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layout>
        <c:manualLayout>
          <c:xMode val="edge"/>
          <c:yMode val="edge"/>
          <c:x val="0.36142478234192998"/>
          <c:y val="4.2210178103686144E-2"/>
          <c:w val="0.27410064081705676"/>
          <c:h val="8.119709394556481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8568251901639"/>
          <c:y val="0.20284739355291057"/>
          <c:w val="0.37045145766152132"/>
          <c:h val="0.71350032929130636"/>
        </c:manualLayout>
      </c:layout>
      <c:barChart>
        <c:barDir val="bar"/>
        <c:grouping val="clustered"/>
        <c:varyColors val="0"/>
        <c:ser>
          <c:idx val="0"/>
          <c:order val="0"/>
          <c:spPr>
            <a:solidFill>
              <a:schemeClr val="tx1">
                <a:lumMod val="75000"/>
                <a:lumOff val="25000"/>
              </a:schemeClr>
            </a:solidFill>
            <a:ln>
              <a:noFill/>
            </a:ln>
            <a:effectLst/>
          </c:spPr>
          <c:invertIfNegative val="0"/>
          <c:dPt>
            <c:idx val="1"/>
            <c:invertIfNegative val="0"/>
            <c:bubble3D val="0"/>
            <c:extLst>
              <c:ext xmlns:c16="http://schemas.microsoft.com/office/drawing/2014/chart" uri="{C3380CC4-5D6E-409C-BE32-E72D297353CC}">
                <c16:uniqueId val="{00000001-C647-E54E-B1D2-1981EC296918}"/>
              </c:ext>
            </c:extLst>
          </c:dPt>
          <c:dPt>
            <c:idx val="4"/>
            <c:invertIfNegative val="0"/>
            <c:bubble3D val="0"/>
            <c:extLst>
              <c:ext xmlns:c16="http://schemas.microsoft.com/office/drawing/2014/chart" uri="{C3380CC4-5D6E-409C-BE32-E72D297353CC}">
                <c16:uniqueId val="{00000003-C647-E54E-B1D2-1981EC296918}"/>
              </c:ext>
            </c:extLst>
          </c:dPt>
          <c:dPt>
            <c:idx val="5"/>
            <c:invertIfNegative val="0"/>
            <c:bubble3D val="0"/>
            <c:extLst>
              <c:ext xmlns:c16="http://schemas.microsoft.com/office/drawing/2014/chart" uri="{C3380CC4-5D6E-409C-BE32-E72D297353CC}">
                <c16:uniqueId val="{00000005-C647-E54E-B1D2-1981EC296918}"/>
              </c:ext>
            </c:extLst>
          </c:dPt>
          <c:dLbls>
            <c:dLbl>
              <c:idx val="0"/>
              <c:layout>
                <c:manualLayout>
                  <c:x val="3.6069727469422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0D-D242-B313-DF9A3AE9C122}"/>
                </c:ext>
              </c:extLst>
            </c:dLbl>
            <c:dLbl>
              <c:idx val="1"/>
              <c:layout>
                <c:manualLayout>
                  <c:x val="1.803486373471141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47-E54E-B1D2-1981EC296918}"/>
                </c:ext>
              </c:extLst>
            </c:dLbl>
            <c:dLbl>
              <c:idx val="2"/>
              <c:layout>
                <c:manualLayout>
                  <c:x val="4.5087159336778537E-3"/>
                  <c:y val="-6.677510753560859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86-8B49-A887-9BDE68700B3C}"/>
                </c:ext>
              </c:extLst>
            </c:dLbl>
            <c:dLbl>
              <c:idx val="3"/>
              <c:layout>
                <c:manualLayout>
                  <c:x val="1.5780505767872488E-2"/>
                  <c:y val="-6.677510753560859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86-8B49-A887-9BDE68700B3C}"/>
                </c:ext>
              </c:extLst>
            </c:dLbl>
            <c:dLbl>
              <c:idx val="4"/>
              <c:layout>
                <c:manualLayout>
                  <c:x val="2.93066535689058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47-E54E-B1D2-1981EC296918}"/>
                </c:ext>
              </c:extLst>
            </c:dLbl>
            <c:dLbl>
              <c:idx val="5"/>
              <c:layout>
                <c:manualLayout>
                  <c:x val="2.4797937635228195E-2"/>
                  <c:y val="-3.338755376780429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47-E54E-B1D2-1981EC29691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Results'!$G$265:$G$270</c:f>
              <c:strCache>
                <c:ptCount val="6"/>
                <c:pt idx="0">
                  <c:v>None of the above</c:v>
                </c:pt>
                <c:pt idx="1">
                  <c:v>Other</c:v>
                </c:pt>
                <c:pt idx="2">
                  <c:v>Annuity with long-term care benefits</c:v>
                </c:pt>
                <c:pt idx="3">
                  <c:v>Life insurance with long-term care insurance</c:v>
                </c:pt>
                <c:pt idx="4">
                  <c:v>Assets (e.g., savings, life insurance, retirement accounts, income)</c:v>
                </c:pt>
                <c:pt idx="5">
                  <c:v>Long-term care insurance</c:v>
                </c:pt>
              </c:strCache>
            </c:strRef>
          </c:cat>
          <c:val>
            <c:numRef>
              <c:f>'Topline Results'!$H$265:$H$270</c:f>
              <c:numCache>
                <c:formatCode>0%</c:formatCode>
                <c:ptCount val="6"/>
                <c:pt idx="0">
                  <c:v>7.5664621676891614E-2</c:v>
                </c:pt>
                <c:pt idx="1">
                  <c:v>8.1799591002044997E-3</c:v>
                </c:pt>
                <c:pt idx="2">
                  <c:v>0.2392638036809816</c:v>
                </c:pt>
                <c:pt idx="3">
                  <c:v>0.39059304703476483</c:v>
                </c:pt>
                <c:pt idx="4">
                  <c:v>0.70143149284253581</c:v>
                </c:pt>
                <c:pt idx="5">
                  <c:v>0.7024539877300614</c:v>
                </c:pt>
              </c:numCache>
            </c:numRef>
          </c:val>
          <c:extLst>
            <c:ext xmlns:c16="http://schemas.microsoft.com/office/drawing/2014/chart" uri="{C3380CC4-5D6E-409C-BE32-E72D297353CC}">
              <c16:uniqueId val="{00000006-C647-E54E-B1D2-1981EC296918}"/>
            </c:ext>
          </c:extLst>
        </c:ser>
        <c:dLbls>
          <c:showLegendKey val="0"/>
          <c:showVal val="0"/>
          <c:showCatName val="0"/>
          <c:showSerName val="0"/>
          <c:showPercent val="0"/>
          <c:showBubbleSize val="0"/>
        </c:dLbls>
        <c:gapWidth val="8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3262329972936"/>
          <c:y val="0.20599134672465941"/>
          <c:w val="0.75622410727580081"/>
          <c:h val="0.71396761142485077"/>
        </c:manualLayout>
      </c:layout>
      <c:barChart>
        <c:barDir val="bar"/>
        <c:grouping val="percentStacked"/>
        <c:varyColors val="0"/>
        <c:ser>
          <c:idx val="0"/>
          <c:order val="0"/>
          <c:tx>
            <c:strRef>
              <c:f>'Topline Results'!$G$273</c:f>
              <c:strCache>
                <c:ptCount val="1"/>
                <c:pt idx="0">
                  <c:v>Not at all familiar</c:v>
                </c:pt>
              </c:strCache>
            </c:strRef>
          </c:tx>
          <c:spPr>
            <a:solidFill>
              <a:schemeClr val="tx1">
                <a:lumMod val="75000"/>
                <a:lumOff val="25000"/>
              </a:schemeClr>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7E99-6245-B6B7-E0E93EE510EF}"/>
              </c:ext>
            </c:extLst>
          </c:dPt>
          <c:dPt>
            <c:idx val="5"/>
            <c:invertIfNegative val="0"/>
            <c:bubble3D val="0"/>
            <c:extLst>
              <c:ext xmlns:c16="http://schemas.microsoft.com/office/drawing/2014/chart" uri="{C3380CC4-5D6E-409C-BE32-E72D297353CC}">
                <c16:uniqueId val="{00000001-7E99-6245-B6B7-E0E93EE510EF}"/>
              </c:ext>
            </c:extLst>
          </c:dPt>
          <c:dLbls>
            <c:dLbl>
              <c:idx val="0"/>
              <c:delete val="1"/>
              <c:extLst>
                <c:ext xmlns:c15="http://schemas.microsoft.com/office/drawing/2012/chart" uri="{CE6537A1-D6FC-4f65-9D91-7224C49458BB}"/>
                <c:ext xmlns:c16="http://schemas.microsoft.com/office/drawing/2014/chart" uri="{C3380CC4-5D6E-409C-BE32-E72D297353CC}">
                  <c16:uniqueId val="{00000000-7E99-6245-B6B7-E0E93EE510EF}"/>
                </c:ext>
              </c:extLst>
            </c:dLbl>
            <c:dLbl>
              <c:idx val="1"/>
              <c:delete val="1"/>
              <c:extLst>
                <c:ext xmlns:c15="http://schemas.microsoft.com/office/drawing/2012/chart" uri="{CE6537A1-D6FC-4f65-9D91-7224C49458BB}"/>
                <c:ext xmlns:c16="http://schemas.microsoft.com/office/drawing/2014/chart" uri="{C3380CC4-5D6E-409C-BE32-E72D297353CC}">
                  <c16:uniqueId val="{00000002-7E99-6245-B6B7-E0E93EE510EF}"/>
                </c:ext>
              </c:extLst>
            </c:dLbl>
            <c:dLbl>
              <c:idx val="4"/>
              <c:layout>
                <c:manualLayout>
                  <c:x val="1.63481859821127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E99-6245-B6B7-E0E93EE510E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Results'!$H$272:$M$272</c:f>
              <c:strCache>
                <c:ptCount val="6"/>
                <c:pt idx="0">
                  <c:v> </c:v>
                </c:pt>
                <c:pt idx="1">
                  <c:v>(n=8)</c:v>
                </c:pt>
                <c:pt idx="2">
                  <c:v>(n=234)</c:v>
                </c:pt>
                <c:pt idx="3">
                  <c:v>(n=382)</c:v>
                </c:pt>
                <c:pt idx="4">
                  <c:v>(n=686)</c:v>
                </c:pt>
                <c:pt idx="5">
                  <c:v>(n=687)</c:v>
                </c:pt>
              </c:strCache>
            </c:strRef>
          </c:cat>
          <c:val>
            <c:numRef>
              <c:f>'Topline Results'!$H$273:$M$273</c:f>
              <c:numCache>
                <c:formatCode>0%</c:formatCode>
                <c:ptCount val="6"/>
                <c:pt idx="0">
                  <c:v>0</c:v>
                </c:pt>
                <c:pt idx="1">
                  <c:v>0</c:v>
                </c:pt>
                <c:pt idx="2">
                  <c:v>0.1111111111111111</c:v>
                </c:pt>
                <c:pt idx="3">
                  <c:v>0.12041884816753927</c:v>
                </c:pt>
                <c:pt idx="4">
                  <c:v>4.5189504373177841E-2</c:v>
                </c:pt>
                <c:pt idx="5">
                  <c:v>9.75254730713246E-2</c:v>
                </c:pt>
              </c:numCache>
            </c:numRef>
          </c:val>
          <c:extLst>
            <c:ext xmlns:c16="http://schemas.microsoft.com/office/drawing/2014/chart" uri="{C3380CC4-5D6E-409C-BE32-E72D297353CC}">
              <c16:uniqueId val="{00000003-7E99-6245-B6B7-E0E93EE510EF}"/>
            </c:ext>
          </c:extLst>
        </c:ser>
        <c:ser>
          <c:idx val="1"/>
          <c:order val="1"/>
          <c:tx>
            <c:strRef>
              <c:f>'Topline Results'!$G$274</c:f>
              <c:strCache>
                <c:ptCount val="1"/>
                <c:pt idx="0">
                  <c:v>Slightly familiar</c:v>
                </c:pt>
              </c:strCache>
            </c:strRef>
          </c:tx>
          <c:spPr>
            <a:solidFill>
              <a:schemeClr val="bg1">
                <a:lumMod val="60000"/>
                <a:lumOff val="40000"/>
              </a:schemeClr>
            </a:solidFill>
            <a:ln>
              <a:solidFill>
                <a:schemeClr val="accent5">
                  <a:lumMod val="50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7E99-6245-B6B7-E0E93EE510EF}"/>
                </c:ext>
              </c:extLst>
            </c:dLbl>
            <c:dLbl>
              <c:idx val="4"/>
              <c:layout>
                <c:manualLayout>
                  <c:x val="2.4672336771359663E-2"/>
                  <c:y val="2.0092089042834964E-7"/>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476985639138691"/>
                      <c:h val="5.2454802531530405E-2"/>
                    </c:manualLayout>
                  </c15:layout>
                </c:ext>
                <c:ext xmlns:c16="http://schemas.microsoft.com/office/drawing/2014/chart" uri="{C3380CC4-5D6E-409C-BE32-E72D297353CC}">
                  <c16:uniqueId val="{0000000D-7E99-6245-B6B7-E0E93EE510E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Results'!$H$272:$M$272</c:f>
              <c:strCache>
                <c:ptCount val="6"/>
                <c:pt idx="0">
                  <c:v> </c:v>
                </c:pt>
                <c:pt idx="1">
                  <c:v>(n=8)</c:v>
                </c:pt>
                <c:pt idx="2">
                  <c:v>(n=234)</c:v>
                </c:pt>
                <c:pt idx="3">
                  <c:v>(n=382)</c:v>
                </c:pt>
                <c:pt idx="4">
                  <c:v>(n=686)</c:v>
                </c:pt>
                <c:pt idx="5">
                  <c:v>(n=687)</c:v>
                </c:pt>
              </c:strCache>
            </c:strRef>
          </c:cat>
          <c:val>
            <c:numRef>
              <c:f>'Topline Results'!$H$274:$M$274</c:f>
              <c:numCache>
                <c:formatCode>0%</c:formatCode>
                <c:ptCount val="6"/>
                <c:pt idx="0">
                  <c:v>0</c:v>
                </c:pt>
                <c:pt idx="1">
                  <c:v>0.25</c:v>
                </c:pt>
                <c:pt idx="2">
                  <c:v>0.35897435897435898</c:v>
                </c:pt>
                <c:pt idx="3">
                  <c:v>0.34293193717277487</c:v>
                </c:pt>
                <c:pt idx="4">
                  <c:v>0.20408163265306123</c:v>
                </c:pt>
                <c:pt idx="5">
                  <c:v>0.3522561863173217</c:v>
                </c:pt>
              </c:numCache>
            </c:numRef>
          </c:val>
          <c:extLst>
            <c:ext xmlns:c16="http://schemas.microsoft.com/office/drawing/2014/chart" uri="{C3380CC4-5D6E-409C-BE32-E72D297353CC}">
              <c16:uniqueId val="{00000005-7E99-6245-B6B7-E0E93EE510EF}"/>
            </c:ext>
          </c:extLst>
        </c:ser>
        <c:ser>
          <c:idx val="2"/>
          <c:order val="2"/>
          <c:tx>
            <c:strRef>
              <c:f>'Topline Results'!$G$275</c:f>
              <c:strCache>
                <c:ptCount val="1"/>
                <c:pt idx="0">
                  <c:v>Moderately familiar</c:v>
                </c:pt>
              </c:strCache>
            </c:strRef>
          </c:tx>
          <c:spPr>
            <a:solidFill>
              <a:schemeClr val="bg1">
                <a:lumMod val="40000"/>
                <a:lumOff val="60000"/>
              </a:schemeClr>
            </a:solidFill>
            <a:ln>
              <a:solidFill>
                <a:schemeClr val="accent5">
                  <a:lumMod val="50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7E99-6245-B6B7-E0E93EE510E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Results'!$H$272:$M$272</c:f>
              <c:strCache>
                <c:ptCount val="6"/>
                <c:pt idx="0">
                  <c:v> </c:v>
                </c:pt>
                <c:pt idx="1">
                  <c:v>(n=8)</c:v>
                </c:pt>
                <c:pt idx="2">
                  <c:v>(n=234)</c:v>
                </c:pt>
                <c:pt idx="3">
                  <c:v>(n=382)</c:v>
                </c:pt>
                <c:pt idx="4">
                  <c:v>(n=686)</c:v>
                </c:pt>
                <c:pt idx="5">
                  <c:v>(n=687)</c:v>
                </c:pt>
              </c:strCache>
            </c:strRef>
          </c:cat>
          <c:val>
            <c:numRef>
              <c:f>'Topline Results'!$H$275:$M$275</c:f>
              <c:numCache>
                <c:formatCode>0%</c:formatCode>
                <c:ptCount val="6"/>
                <c:pt idx="0">
                  <c:v>0</c:v>
                </c:pt>
                <c:pt idx="1">
                  <c:v>0.25</c:v>
                </c:pt>
                <c:pt idx="2">
                  <c:v>0.35897435897435898</c:v>
                </c:pt>
                <c:pt idx="3">
                  <c:v>0.32460732984293195</c:v>
                </c:pt>
                <c:pt idx="4">
                  <c:v>0.29737609329446063</c:v>
                </c:pt>
                <c:pt idx="5">
                  <c:v>0.32605531295487628</c:v>
                </c:pt>
              </c:numCache>
            </c:numRef>
          </c:val>
          <c:extLst>
            <c:ext xmlns:c16="http://schemas.microsoft.com/office/drawing/2014/chart" uri="{C3380CC4-5D6E-409C-BE32-E72D297353CC}">
              <c16:uniqueId val="{00000007-7E99-6245-B6B7-E0E93EE510EF}"/>
            </c:ext>
          </c:extLst>
        </c:ser>
        <c:ser>
          <c:idx val="3"/>
          <c:order val="3"/>
          <c:tx>
            <c:strRef>
              <c:f>'Topline Results'!$G$276</c:f>
              <c:strCache>
                <c:ptCount val="1"/>
                <c:pt idx="0">
                  <c:v>Very familiar</c:v>
                </c:pt>
              </c:strCache>
            </c:strRef>
          </c:tx>
          <c:spPr>
            <a:solidFill>
              <a:srgbClr val="F4B531"/>
            </a:solidFill>
            <a:ln>
              <a:solidFill>
                <a:schemeClr val="accent5">
                  <a:lumMod val="50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7E99-6245-B6B7-E0E93EE510E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Results'!$H$272:$M$272</c:f>
              <c:strCache>
                <c:ptCount val="6"/>
                <c:pt idx="0">
                  <c:v> </c:v>
                </c:pt>
                <c:pt idx="1">
                  <c:v>(n=8)</c:v>
                </c:pt>
                <c:pt idx="2">
                  <c:v>(n=234)</c:v>
                </c:pt>
                <c:pt idx="3">
                  <c:v>(n=382)</c:v>
                </c:pt>
                <c:pt idx="4">
                  <c:v>(n=686)</c:v>
                </c:pt>
                <c:pt idx="5">
                  <c:v>(n=687)</c:v>
                </c:pt>
              </c:strCache>
            </c:strRef>
          </c:cat>
          <c:val>
            <c:numRef>
              <c:f>'Topline Results'!$H$276:$M$276</c:f>
              <c:numCache>
                <c:formatCode>0%</c:formatCode>
                <c:ptCount val="6"/>
                <c:pt idx="0">
                  <c:v>0</c:v>
                </c:pt>
                <c:pt idx="1">
                  <c:v>0.125</c:v>
                </c:pt>
                <c:pt idx="2">
                  <c:v>0.11538461538461539</c:v>
                </c:pt>
                <c:pt idx="3">
                  <c:v>0.15445026178010471</c:v>
                </c:pt>
                <c:pt idx="4">
                  <c:v>0.3075801749271137</c:v>
                </c:pt>
                <c:pt idx="5">
                  <c:v>0.15429403202328967</c:v>
                </c:pt>
              </c:numCache>
            </c:numRef>
          </c:val>
          <c:extLst>
            <c:ext xmlns:c16="http://schemas.microsoft.com/office/drawing/2014/chart" uri="{C3380CC4-5D6E-409C-BE32-E72D297353CC}">
              <c16:uniqueId val="{00000009-7E99-6245-B6B7-E0E93EE510EF}"/>
            </c:ext>
          </c:extLst>
        </c:ser>
        <c:ser>
          <c:idx val="4"/>
          <c:order val="4"/>
          <c:tx>
            <c:strRef>
              <c:f>'Topline Results'!$G$277</c:f>
              <c:strCache>
                <c:ptCount val="1"/>
                <c:pt idx="0">
                  <c:v>Extremely familiar</c:v>
                </c:pt>
              </c:strCache>
            </c:strRef>
          </c:tx>
          <c:spPr>
            <a:solidFill>
              <a:srgbClr val="E58127"/>
            </a:solidFill>
            <a:ln>
              <a:solidFill>
                <a:schemeClr val="accent5">
                  <a:lumMod val="50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7E99-6245-B6B7-E0E93EE510EF}"/>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8524-C147-A5EE-7E82E54D87D2}"/>
                </c:ext>
              </c:extLst>
            </c:dLbl>
            <c:dLbl>
              <c:idx val="2"/>
              <c:tx>
                <c:rich>
                  <a:bodyPr/>
                  <a:lstStyle/>
                  <a:p>
                    <a:fld id="{2F15D4E6-1ABD-9E4A-84D3-AE9C58DFCF83}" type="VALUE">
                      <a:rPr lang="en-US">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524-C147-A5EE-7E82E54D87D2}"/>
                </c:ext>
              </c:extLst>
            </c:dLbl>
            <c:dLbl>
              <c:idx val="3"/>
              <c:tx>
                <c:rich>
                  <a:bodyPr/>
                  <a:lstStyle/>
                  <a:p>
                    <a:fld id="{85EBD070-C7E8-0240-A4A1-35CA1D504610}" type="VALUE">
                      <a:rPr lang="en-US">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524-C147-A5EE-7E82E54D87D2}"/>
                </c:ext>
              </c:extLst>
            </c:dLbl>
            <c:dLbl>
              <c:idx val="4"/>
              <c:tx>
                <c:rich>
                  <a:bodyPr/>
                  <a:lstStyle/>
                  <a:p>
                    <a:fld id="{8700264B-3639-B44A-91C8-555CF57C2C39}" type="VALUE">
                      <a:rPr lang="en-US">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524-C147-A5EE-7E82E54D87D2}"/>
                </c:ext>
              </c:extLst>
            </c:dLbl>
            <c:dLbl>
              <c:idx val="5"/>
              <c:tx>
                <c:rich>
                  <a:bodyPr/>
                  <a:lstStyle/>
                  <a:p>
                    <a:fld id="{2348334B-9F6C-EE41-8C4D-74699B18E967}" type="VALUE">
                      <a:rPr lang="en-US">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524-C147-A5EE-7E82E54D87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Results'!$H$272:$M$272</c:f>
              <c:strCache>
                <c:ptCount val="6"/>
                <c:pt idx="0">
                  <c:v> </c:v>
                </c:pt>
                <c:pt idx="1">
                  <c:v>(n=8)</c:v>
                </c:pt>
                <c:pt idx="2">
                  <c:v>(n=234)</c:v>
                </c:pt>
                <c:pt idx="3">
                  <c:v>(n=382)</c:v>
                </c:pt>
                <c:pt idx="4">
                  <c:v>(n=686)</c:v>
                </c:pt>
                <c:pt idx="5">
                  <c:v>(n=687)</c:v>
                </c:pt>
              </c:strCache>
            </c:strRef>
          </c:cat>
          <c:val>
            <c:numRef>
              <c:f>'Topline Results'!$H$277:$M$277</c:f>
              <c:numCache>
                <c:formatCode>0%</c:formatCode>
                <c:ptCount val="6"/>
                <c:pt idx="0">
                  <c:v>0</c:v>
                </c:pt>
                <c:pt idx="1">
                  <c:v>0.375</c:v>
                </c:pt>
                <c:pt idx="2">
                  <c:v>5.5555555555555552E-2</c:v>
                </c:pt>
                <c:pt idx="3">
                  <c:v>5.7591623036649213E-2</c:v>
                </c:pt>
                <c:pt idx="4">
                  <c:v>0.1457725947521866</c:v>
                </c:pt>
                <c:pt idx="5">
                  <c:v>6.9868995633187769E-2</c:v>
                </c:pt>
              </c:numCache>
            </c:numRef>
          </c:val>
          <c:extLst>
            <c:ext xmlns:c16="http://schemas.microsoft.com/office/drawing/2014/chart" uri="{C3380CC4-5D6E-409C-BE32-E72D297353CC}">
              <c16:uniqueId val="{0000000B-7E99-6245-B6B7-E0E93EE510EF}"/>
            </c:ext>
          </c:extLst>
        </c:ser>
        <c:dLbls>
          <c:showLegendKey val="0"/>
          <c:showVal val="0"/>
          <c:showCatName val="0"/>
          <c:showSerName val="0"/>
          <c:showPercent val="0"/>
          <c:showBubbleSize val="0"/>
        </c:dLbls>
        <c:gapWidth val="55"/>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layout>
        <c:manualLayout>
          <c:xMode val="edge"/>
          <c:yMode val="edge"/>
          <c:x val="5.864235910245116E-3"/>
          <c:y val="2.3330484891367811E-2"/>
          <c:w val="0.99154090792418459"/>
          <c:h val="0.10469540041585643"/>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Results'!$H$320</c:f>
              <c:strCache>
                <c:ptCount val="1"/>
              </c:strCache>
            </c:strRef>
          </c:tx>
          <c:spPr>
            <a:solidFill>
              <a:srgbClr val="2269B2"/>
            </a:solidFill>
            <a:ln>
              <a:noFill/>
            </a:ln>
            <a:effectLst/>
          </c:spPr>
          <c:invertIfNegative val="0"/>
          <c:dPt>
            <c:idx val="0"/>
            <c:invertIfNegative val="0"/>
            <c:bubble3D val="0"/>
            <c:spPr>
              <a:solidFill>
                <a:srgbClr val="E58127"/>
              </a:solidFill>
              <a:ln>
                <a:noFill/>
              </a:ln>
              <a:effectLst/>
            </c:spPr>
            <c:extLst>
              <c:ext xmlns:c16="http://schemas.microsoft.com/office/drawing/2014/chart" uri="{C3380CC4-5D6E-409C-BE32-E72D297353CC}">
                <c16:uniqueId val="{00000001-4B8F-5141-8DEE-44C90DB1A68D}"/>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8-4B8F-5141-8DEE-44C90DB1A68D}"/>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4B8F-5141-8DEE-44C90DB1A68D}"/>
              </c:ext>
            </c:extLst>
          </c:dPt>
          <c:dPt>
            <c:idx val="3"/>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6-4B8F-5141-8DEE-44C90DB1A68D}"/>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4B8F-5141-8DEE-44C90DB1A68D}"/>
              </c:ext>
            </c:extLst>
          </c:dPt>
          <c:dPt>
            <c:idx val="5"/>
            <c:invertIfNegative val="0"/>
            <c:bubble3D val="0"/>
            <c:spPr>
              <a:solidFill>
                <a:srgbClr val="F4B531"/>
              </a:solidFill>
              <a:ln>
                <a:noFill/>
              </a:ln>
              <a:effectLst/>
            </c:spPr>
            <c:extLst>
              <c:ext xmlns:c16="http://schemas.microsoft.com/office/drawing/2014/chart" uri="{C3380CC4-5D6E-409C-BE32-E72D297353CC}">
                <c16:uniqueId val="{00000003-4B8F-5141-8DEE-44C90DB1A68D}"/>
              </c:ext>
            </c:extLst>
          </c:dPt>
          <c:dLbls>
            <c:dLbl>
              <c:idx val="0"/>
              <c:layout>
                <c:manualLayout>
                  <c:x val="1.37240752458746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8F-5141-8DEE-44C90DB1A68D}"/>
                </c:ext>
              </c:extLst>
            </c:dLbl>
            <c:dLbl>
              <c:idx val="1"/>
              <c:layout>
                <c:manualLayout>
                  <c:x val="7.624486247708039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8F-5141-8DEE-44C90DB1A68D}"/>
                </c:ext>
              </c:extLst>
            </c:dLbl>
            <c:dLbl>
              <c:idx val="2"/>
              <c:layout>
                <c:manualLayout>
                  <c:x val="4.574691748624946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8F-5141-8DEE-44C90DB1A68D}"/>
                </c:ext>
              </c:extLst>
            </c:dLbl>
            <c:dLbl>
              <c:idx val="3"/>
              <c:layout>
                <c:manualLayout>
                  <c:x val="6.099588998166465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8F-5141-8DEE-44C90DB1A68D}"/>
                </c:ext>
              </c:extLst>
            </c:dLbl>
            <c:dLbl>
              <c:idx val="4"/>
              <c:layout>
                <c:manualLayout>
                  <c:x val="1.524897249541619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8F-5141-8DEE-44C90DB1A68D}"/>
                </c:ext>
              </c:extLst>
            </c:dLbl>
            <c:dLbl>
              <c:idx val="5"/>
              <c:layout>
                <c:manualLayout>
                  <c:x val="4.57469174862489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8F-5141-8DEE-44C90DB1A6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Results'!$G$322:$G$327</c:f>
              <c:strCache>
                <c:ptCount val="6"/>
                <c:pt idx="0">
                  <c:v>I have not yet made a long-term care plan</c:v>
                </c:pt>
                <c:pt idx="1">
                  <c:v>Other</c:v>
                </c:pt>
                <c:pt idx="2">
                  <c:v>Annuity with long-term care benefits</c:v>
                </c:pt>
                <c:pt idx="3">
                  <c:v>Life insurance with long-term care insurance</c:v>
                </c:pt>
                <c:pt idx="4">
                  <c:v>Long-term care insurance</c:v>
                </c:pt>
                <c:pt idx="5">
                  <c:v>Assets including savings, life insurance, retirement accounts, and/or current income stream</c:v>
                </c:pt>
              </c:strCache>
            </c:strRef>
          </c:cat>
          <c:val>
            <c:numRef>
              <c:f>'Topline Results'!$H$322:$H$327</c:f>
              <c:numCache>
                <c:formatCode>0%</c:formatCode>
                <c:ptCount val="6"/>
                <c:pt idx="0">
                  <c:v>0.35968379446640314</c:v>
                </c:pt>
                <c:pt idx="1">
                  <c:v>1.7127799736495388E-2</c:v>
                </c:pt>
                <c:pt idx="2">
                  <c:v>6.0606060606060608E-2</c:v>
                </c:pt>
                <c:pt idx="3">
                  <c:v>0.10276679841897234</c:v>
                </c:pt>
                <c:pt idx="4">
                  <c:v>0.16469038208168643</c:v>
                </c:pt>
                <c:pt idx="5">
                  <c:v>0.48089591567852435</c:v>
                </c:pt>
              </c:numCache>
            </c:numRef>
          </c:val>
          <c:extLst>
            <c:ext xmlns:c16="http://schemas.microsoft.com/office/drawing/2014/chart" uri="{C3380CC4-5D6E-409C-BE32-E72D297353CC}">
              <c16:uniqueId val="{00000004-4B8F-5141-8DEE-44C90DB1A68D}"/>
            </c:ext>
          </c:extLst>
        </c:ser>
        <c:dLbls>
          <c:showLegendKey val="0"/>
          <c:showVal val="0"/>
          <c:showCatName val="0"/>
          <c:showSerName val="0"/>
          <c:showPercent val="0"/>
          <c:showBubbleSize val="0"/>
        </c:dLbls>
        <c:gapWidth val="111"/>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Results'!$H$329</c:f>
              <c:strCache>
                <c:ptCount val="1"/>
              </c:strCache>
            </c:strRef>
          </c:tx>
          <c:spPr>
            <a:solidFill>
              <a:schemeClr val="tx1">
                <a:lumMod val="75000"/>
                <a:lumOff val="25000"/>
              </a:schemeClr>
            </a:solidFill>
            <a:ln>
              <a:noFill/>
            </a:ln>
            <a:effectLst/>
          </c:spPr>
          <c:invertIfNegative val="0"/>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7EF3-244C-BBB8-A123EB1F626E}"/>
              </c:ext>
            </c:extLst>
          </c:dPt>
          <c:dPt>
            <c:idx val="5"/>
            <c:invertIfNegative val="0"/>
            <c:bubble3D val="0"/>
            <c:spPr>
              <a:solidFill>
                <a:srgbClr val="F4B531"/>
              </a:solidFill>
              <a:ln>
                <a:noFill/>
              </a:ln>
              <a:effectLst/>
            </c:spPr>
            <c:extLst>
              <c:ext xmlns:c16="http://schemas.microsoft.com/office/drawing/2014/chart" uri="{C3380CC4-5D6E-409C-BE32-E72D297353CC}">
                <c16:uniqueId val="{00000003-7EF3-244C-BBB8-A123EB1F626E}"/>
              </c:ext>
            </c:extLst>
          </c:dPt>
          <c:dPt>
            <c:idx val="6"/>
            <c:invertIfNegative val="0"/>
            <c:bubble3D val="0"/>
            <c:spPr>
              <a:solidFill>
                <a:srgbClr val="F4B531"/>
              </a:solidFill>
              <a:ln>
                <a:noFill/>
              </a:ln>
              <a:effectLst/>
            </c:spPr>
            <c:extLst>
              <c:ext xmlns:c16="http://schemas.microsoft.com/office/drawing/2014/chart" uri="{C3380CC4-5D6E-409C-BE32-E72D297353CC}">
                <c16:uniqueId val="{00000005-7EF3-244C-BBB8-A123EB1F626E}"/>
              </c:ext>
            </c:extLst>
          </c:dPt>
          <c:dPt>
            <c:idx val="7"/>
            <c:invertIfNegative val="0"/>
            <c:bubble3D val="0"/>
            <c:spPr>
              <a:solidFill>
                <a:srgbClr val="E58127"/>
              </a:solidFill>
              <a:ln>
                <a:noFill/>
              </a:ln>
              <a:effectLst/>
            </c:spPr>
            <c:extLst>
              <c:ext xmlns:c16="http://schemas.microsoft.com/office/drawing/2014/chart" uri="{C3380CC4-5D6E-409C-BE32-E72D297353CC}">
                <c16:uniqueId val="{00000007-7EF3-244C-BBB8-A123EB1F626E}"/>
              </c:ext>
            </c:extLst>
          </c:dPt>
          <c:dLbls>
            <c:dLbl>
              <c:idx val="0"/>
              <c:layout>
                <c:manualLayout>
                  <c:x val="2.657748212363505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CD0-844C-BDE4-52AB034E0C86}"/>
                </c:ext>
              </c:extLst>
            </c:dLbl>
            <c:dLbl>
              <c:idx val="1"/>
              <c:layout>
                <c:manualLayout>
                  <c:x val="9.966555796363062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F3-244C-BBB8-A123EB1F626E}"/>
                </c:ext>
              </c:extLst>
            </c:dLbl>
            <c:dLbl>
              <c:idx val="2"/>
              <c:layout>
                <c:manualLayout>
                  <c:x val="6.3121520043633111E-2"/>
                  <c:y val="8.228789751481893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CD0-844C-BDE4-52AB034E0C86}"/>
                </c:ext>
              </c:extLst>
            </c:dLbl>
            <c:dLbl>
              <c:idx val="3"/>
              <c:layout>
                <c:manualLayout>
                  <c:x val="7.3088075839996228E-2"/>
                  <c:y val="-8.228789751481893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CD0-844C-BDE4-52AB034E0C86}"/>
                </c:ext>
              </c:extLst>
            </c:dLbl>
            <c:dLbl>
              <c:idx val="4"/>
              <c:layout>
                <c:manualLayout>
                  <c:x val="5.647714951272424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CD0-844C-BDE4-52AB034E0C86}"/>
                </c:ext>
              </c:extLst>
            </c:dLbl>
            <c:dLbl>
              <c:idx val="5"/>
              <c:layout>
                <c:manualLayout>
                  <c:x val="1.6610926327271871E-2"/>
                  <c:y val="-4.114394875740946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F3-244C-BBB8-A123EB1F626E}"/>
                </c:ext>
              </c:extLst>
            </c:dLbl>
            <c:dLbl>
              <c:idx val="6"/>
              <c:layout>
                <c:manualLayout>
                  <c:x val="1.328874106181749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F3-244C-BBB8-A123EB1F626E}"/>
                </c:ext>
              </c:extLst>
            </c:dLbl>
            <c:dLbl>
              <c:idx val="7"/>
              <c:layout>
                <c:manualLayout>
                  <c:x val="6.31215200436331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F3-244C-BBB8-A123EB1F626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Results'!$G$330:$G$337</c:f>
              <c:strCache>
                <c:ptCount val="8"/>
                <c:pt idx="0">
                  <c:v>I am not sure</c:v>
                </c:pt>
                <c:pt idx="1">
                  <c:v>Other</c:v>
                </c:pt>
                <c:pt idx="2">
                  <c:v>Friend(s)</c:v>
                </c:pt>
                <c:pt idx="3">
                  <c:v>Other family member(s)</c:v>
                </c:pt>
                <c:pt idx="4">
                  <c:v>Home health aide</c:v>
                </c:pt>
                <c:pt idx="5">
                  <c:v>Child/Children</c:v>
                </c:pt>
                <c:pt idx="6">
                  <c:v>Care facility (e.g., assisted living, nursing home)</c:v>
                </c:pt>
                <c:pt idx="7">
                  <c:v>Partner</c:v>
                </c:pt>
              </c:strCache>
            </c:strRef>
          </c:cat>
          <c:val>
            <c:numRef>
              <c:f>'Topline Results'!$H$330:$H$337</c:f>
              <c:numCache>
                <c:formatCode>0%</c:formatCode>
                <c:ptCount val="8"/>
                <c:pt idx="0">
                  <c:v>0.12065439672801637</c:v>
                </c:pt>
                <c:pt idx="1">
                  <c:v>9.202453987730062E-3</c:v>
                </c:pt>
                <c:pt idx="2">
                  <c:v>3.9877300613496931E-2</c:v>
                </c:pt>
                <c:pt idx="3">
                  <c:v>0.21881390593047034</c:v>
                </c:pt>
                <c:pt idx="4">
                  <c:v>0.25664621676891614</c:v>
                </c:pt>
                <c:pt idx="5">
                  <c:v>0.34049079754601225</c:v>
                </c:pt>
                <c:pt idx="6">
                  <c:v>0.34049079754601225</c:v>
                </c:pt>
                <c:pt idx="7">
                  <c:v>0.44785276073619634</c:v>
                </c:pt>
              </c:numCache>
            </c:numRef>
          </c:val>
          <c:extLst>
            <c:ext xmlns:c16="http://schemas.microsoft.com/office/drawing/2014/chart" uri="{C3380CC4-5D6E-409C-BE32-E72D297353CC}">
              <c16:uniqueId val="{00000008-7EF3-244C-BBB8-A123EB1F626E}"/>
            </c:ext>
          </c:extLst>
        </c:ser>
        <c:dLbls>
          <c:showLegendKey val="0"/>
          <c:showVal val="0"/>
          <c:showCatName val="0"/>
          <c:showSerName val="0"/>
          <c:showPercent val="0"/>
          <c:showBubbleSize val="0"/>
        </c:dLbls>
        <c:gapWidth val="77"/>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Results'!$H$339</c:f>
              <c:strCache>
                <c:ptCount val="1"/>
              </c:strCache>
            </c:strRef>
          </c:tx>
          <c:spPr>
            <a:solidFill>
              <a:schemeClr val="tx1">
                <a:lumMod val="75000"/>
                <a:lumOff val="25000"/>
              </a:schemeClr>
            </a:solidFill>
            <a:ln>
              <a:noFill/>
            </a:ln>
            <a:effectLst/>
          </c:spPr>
          <c:invertIfNegative val="0"/>
          <c:dPt>
            <c:idx val="0"/>
            <c:invertIfNegative val="0"/>
            <c:bubble3D val="0"/>
            <c:extLst>
              <c:ext xmlns:c16="http://schemas.microsoft.com/office/drawing/2014/chart" uri="{C3380CC4-5D6E-409C-BE32-E72D297353CC}">
                <c16:uniqueId val="{00000001-EB6B-9F46-88E3-1D0C1F81EA6A}"/>
              </c:ext>
            </c:extLst>
          </c:dPt>
          <c:dPt>
            <c:idx val="5"/>
            <c:invertIfNegative val="0"/>
            <c:bubble3D val="0"/>
            <c:spPr>
              <a:solidFill>
                <a:srgbClr val="F4B531"/>
              </a:solidFill>
              <a:ln>
                <a:noFill/>
              </a:ln>
              <a:effectLst/>
            </c:spPr>
            <c:extLst>
              <c:ext xmlns:c16="http://schemas.microsoft.com/office/drawing/2014/chart" uri="{C3380CC4-5D6E-409C-BE32-E72D297353CC}">
                <c16:uniqueId val="{00000003-EB6B-9F46-88E3-1D0C1F81EA6A}"/>
              </c:ext>
            </c:extLst>
          </c:dPt>
          <c:dPt>
            <c:idx val="6"/>
            <c:invertIfNegative val="0"/>
            <c:bubble3D val="0"/>
            <c:spPr>
              <a:solidFill>
                <a:srgbClr val="E58127"/>
              </a:solidFill>
              <a:ln>
                <a:noFill/>
              </a:ln>
              <a:effectLst/>
            </c:spPr>
            <c:extLst>
              <c:ext xmlns:c16="http://schemas.microsoft.com/office/drawing/2014/chart" uri="{C3380CC4-5D6E-409C-BE32-E72D297353CC}">
                <c16:uniqueId val="{00000005-EB6B-9F46-88E3-1D0C1F81EA6A}"/>
              </c:ext>
            </c:extLst>
          </c:dPt>
          <c:dLbls>
            <c:dLbl>
              <c:idx val="0"/>
              <c:layout>
                <c:manualLayout>
                  <c:x val="9.966555796363123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6B-9F46-88E3-1D0C1F81EA6A}"/>
                </c:ext>
              </c:extLst>
            </c:dLbl>
            <c:dLbl>
              <c:idx val="1"/>
              <c:layout>
                <c:manualLayout>
                  <c:x val="9.9665557963631839E-3"/>
                  <c:y val="0"/>
                </c:manualLayout>
              </c:layout>
              <c:tx>
                <c:rich>
                  <a:bodyPr/>
                  <a:lstStyle/>
                  <a:p>
                    <a:r>
                      <a:rPr lang="en-US"/>
                      <a:t>&lt;1%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B6B-9F46-88E3-1D0C1F81EA6A}"/>
                </c:ext>
              </c:extLst>
            </c:dLbl>
            <c:dLbl>
              <c:idx val="2"/>
              <c:layout>
                <c:manualLayout>
                  <c:x val="9.9665557963630625E-3"/>
                  <c:y val="0"/>
                </c:manualLayout>
              </c:layout>
              <c:tx>
                <c:rich>
                  <a:bodyPr/>
                  <a:lstStyle/>
                  <a:p>
                    <a:r>
                      <a:rPr lang="en-US"/>
                      <a:t>&lt;1%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B6B-9F46-88E3-1D0C1F81EA6A}"/>
                </c:ext>
              </c:extLst>
            </c:dLbl>
            <c:dLbl>
              <c:idx val="3"/>
              <c:layout>
                <c:manualLayout>
                  <c:x val="5.9799334778178739E-2"/>
                  <c:y val="-8.228789751481893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A0-074B-A545-39F437534066}"/>
                </c:ext>
              </c:extLst>
            </c:dLbl>
            <c:dLbl>
              <c:idx val="4"/>
              <c:layout>
                <c:manualLayout>
                  <c:x val="5.979933477817861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A0-074B-A545-39F437534066}"/>
                </c:ext>
              </c:extLst>
            </c:dLbl>
            <c:dLbl>
              <c:idx val="5"/>
              <c:layout>
                <c:manualLayout>
                  <c:x val="5.6477149512724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6B-9F46-88E3-1D0C1F81EA6A}"/>
                </c:ext>
              </c:extLst>
            </c:dLbl>
            <c:dLbl>
              <c:idx val="6"/>
              <c:layout>
                <c:manualLayout>
                  <c:x val="1.661105712196724E-2"/>
                  <c:y val="0"/>
                </c:manualLayout>
              </c:layout>
              <c:showLegendKey val="0"/>
              <c:showVal val="1"/>
              <c:showCatName val="0"/>
              <c:showSerName val="0"/>
              <c:showPercent val="0"/>
              <c:showBubbleSize val="0"/>
              <c:extLst>
                <c:ext xmlns:c15="http://schemas.microsoft.com/office/drawing/2012/chart" uri="{CE6537A1-D6FC-4f65-9D91-7224C49458BB}">
                  <c15:layout>
                    <c:manualLayout>
                      <c:w val="8.641003875446826E-2"/>
                      <c:h val="6.5038113225685146E-2"/>
                    </c:manualLayout>
                  </c15:layout>
                </c:ext>
                <c:ext xmlns:c16="http://schemas.microsoft.com/office/drawing/2014/chart" uri="{C3380CC4-5D6E-409C-BE32-E72D297353CC}">
                  <c16:uniqueId val="{00000005-EB6B-9F46-88E3-1D0C1F81EA6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Results'!$G$340:$G$346</c:f>
              <c:strCache>
                <c:ptCount val="7"/>
                <c:pt idx="0">
                  <c:v>I am not sure</c:v>
                </c:pt>
                <c:pt idx="1">
                  <c:v>Other</c:v>
                </c:pt>
                <c:pt idx="2">
                  <c:v>Friend’s home</c:v>
                </c:pt>
                <c:pt idx="3">
                  <c:v>Other family member’s home</c:v>
                </c:pt>
                <c:pt idx="4">
                  <c:v>Child’s home</c:v>
                </c:pt>
                <c:pt idx="5">
                  <c:v>Assisted living facility</c:v>
                </c:pt>
                <c:pt idx="6">
                  <c:v>At home</c:v>
                </c:pt>
              </c:strCache>
            </c:strRef>
          </c:cat>
          <c:val>
            <c:numRef>
              <c:f>'Topline Results'!$H$340:$H$346</c:f>
              <c:numCache>
                <c:formatCode>0%</c:formatCode>
                <c:ptCount val="7"/>
                <c:pt idx="0">
                  <c:v>0.14723926380368099</c:v>
                </c:pt>
                <c:pt idx="1">
                  <c:v>1.0224948875255625E-3</c:v>
                </c:pt>
                <c:pt idx="2">
                  <c:v>4.0899795501022499E-3</c:v>
                </c:pt>
                <c:pt idx="3">
                  <c:v>3.3742331288343558E-2</c:v>
                </c:pt>
                <c:pt idx="4">
                  <c:v>3.8854805725971372E-2</c:v>
                </c:pt>
                <c:pt idx="5">
                  <c:v>0.24642126789366053</c:v>
                </c:pt>
                <c:pt idx="6">
                  <c:v>0.52862985685071573</c:v>
                </c:pt>
              </c:numCache>
            </c:numRef>
          </c:val>
          <c:extLst>
            <c:ext xmlns:c16="http://schemas.microsoft.com/office/drawing/2014/chart" uri="{C3380CC4-5D6E-409C-BE32-E72D297353CC}">
              <c16:uniqueId val="{00000008-EB6B-9F46-88E3-1D0C1F81EA6A}"/>
            </c:ext>
          </c:extLst>
        </c:ser>
        <c:dLbls>
          <c:showLegendKey val="0"/>
          <c:showVal val="0"/>
          <c:showCatName val="0"/>
          <c:showSerName val="0"/>
          <c:showPercent val="0"/>
          <c:showBubbleSize val="0"/>
        </c:dLbls>
        <c:gapWidth val="77"/>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Results'!$H$348</c:f>
              <c:strCache>
                <c:ptCount val="1"/>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512B-F342-BAC5-E7ECF87BEC9F}"/>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512B-F342-BAC5-E7ECF87BEC9F}"/>
              </c:ext>
            </c:extLst>
          </c:dPt>
          <c:dPt>
            <c:idx val="7"/>
            <c:invertIfNegative val="0"/>
            <c:bubble3D val="0"/>
            <c:spPr>
              <a:solidFill>
                <a:srgbClr val="F4B531"/>
              </a:solidFill>
              <a:ln>
                <a:noFill/>
              </a:ln>
              <a:effectLst/>
            </c:spPr>
            <c:extLst>
              <c:ext xmlns:c16="http://schemas.microsoft.com/office/drawing/2014/chart" uri="{C3380CC4-5D6E-409C-BE32-E72D297353CC}">
                <c16:uniqueId val="{00000005-512B-F342-BAC5-E7ECF87BEC9F}"/>
              </c:ext>
            </c:extLst>
          </c:dPt>
          <c:dPt>
            <c:idx val="8"/>
            <c:invertIfNegative val="0"/>
            <c:bubble3D val="0"/>
            <c:spPr>
              <a:solidFill>
                <a:srgbClr val="E58127"/>
              </a:solidFill>
              <a:ln>
                <a:noFill/>
              </a:ln>
              <a:effectLst/>
            </c:spPr>
            <c:extLst>
              <c:ext xmlns:c16="http://schemas.microsoft.com/office/drawing/2014/chart" uri="{C3380CC4-5D6E-409C-BE32-E72D297353CC}">
                <c16:uniqueId val="{00000007-512B-F342-BAC5-E7ECF87BEC9F}"/>
              </c:ext>
            </c:extLst>
          </c:dPt>
          <c:dLbls>
            <c:dLbl>
              <c:idx val="0"/>
              <c:layout>
                <c:manualLayout>
                  <c:x val="3.23876727926966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2B-F342-BAC5-E7ECF87BEC9F}"/>
                </c:ext>
              </c:extLst>
            </c:dLbl>
            <c:dLbl>
              <c:idx val="1"/>
              <c:layout>
                <c:manualLayout>
                  <c:x val="3.23876727926972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290-B04F-B950-8A0EDA00E09C}"/>
                </c:ext>
              </c:extLst>
            </c:dLbl>
            <c:dLbl>
              <c:idx val="2"/>
              <c:layout>
                <c:manualLayout>
                  <c:x val="3.23876727926972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90-B04F-B950-8A0EDA00E09C}"/>
                </c:ext>
              </c:extLst>
            </c:dLbl>
            <c:dLbl>
              <c:idx val="3"/>
              <c:layout>
                <c:manualLayout>
                  <c:x val="4.858150918904523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290-B04F-B950-8A0EDA00E09C}"/>
                </c:ext>
              </c:extLst>
            </c:dLbl>
            <c:dLbl>
              <c:idx val="4"/>
              <c:layout>
                <c:manualLayout>
                  <c:x val="3.2387672792697215E-3"/>
                  <c:y val="-7.316440393435352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90-B04F-B950-8A0EDA00E09C}"/>
                </c:ext>
              </c:extLst>
            </c:dLbl>
            <c:dLbl>
              <c:idx val="5"/>
              <c:layout>
                <c:manualLayout>
                  <c:x val="1.781322003598347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2B-F342-BAC5-E7ECF87BEC9F}"/>
                </c:ext>
              </c:extLst>
            </c:dLbl>
            <c:dLbl>
              <c:idx val="6"/>
              <c:layout>
                <c:manualLayout>
                  <c:x val="6.4775345585393841E-3"/>
                  <c:y val="-3.658220196717676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290-B04F-B950-8A0EDA00E09C}"/>
                </c:ext>
              </c:extLst>
            </c:dLbl>
            <c:dLbl>
              <c:idx val="7"/>
              <c:layout>
                <c:manualLayout>
                  <c:x val="4.858150918904582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12B-F342-BAC5-E7ECF87BEC9F}"/>
                </c:ext>
              </c:extLst>
            </c:dLbl>
            <c:dLbl>
              <c:idx val="8"/>
              <c:layout>
                <c:manualLayout>
                  <c:x val="3.238767279269603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2B-F342-BAC5-E7ECF87BEC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Results'!$G$349:$G$357</c:f>
              <c:strCache>
                <c:ptCount val="9"/>
                <c:pt idx="0">
                  <c:v>I am not sure</c:v>
                </c:pt>
                <c:pt idx="1">
                  <c:v>Other</c:v>
                </c:pt>
                <c:pt idx="2">
                  <c:v>Friend(s) will pay for care</c:v>
                </c:pt>
                <c:pt idx="3">
                  <c:v>My children will pay for care</c:v>
                </c:pt>
                <c:pt idx="4">
                  <c:v>Other family will pay for care</c:v>
                </c:pt>
                <c:pt idx="5">
                  <c:v>Medicaid</c:v>
                </c:pt>
                <c:pt idx="6">
                  <c:v>Long-term care insurance</c:v>
                </c:pt>
                <c:pt idx="7">
                  <c:v>Social Security/Medicare</c:v>
                </c:pt>
                <c:pt idx="8">
                  <c:v>Personal savings</c:v>
                </c:pt>
              </c:strCache>
            </c:strRef>
          </c:cat>
          <c:val>
            <c:numRef>
              <c:f>'Topline Results'!$H$349:$H$357</c:f>
              <c:numCache>
                <c:formatCode>0%</c:formatCode>
                <c:ptCount val="9"/>
                <c:pt idx="0">
                  <c:v>0.11758691206543967</c:v>
                </c:pt>
                <c:pt idx="1">
                  <c:v>2.8629856850715747E-2</c:v>
                </c:pt>
                <c:pt idx="2">
                  <c:v>8.1799591002044997E-3</c:v>
                </c:pt>
                <c:pt idx="3">
                  <c:v>2.3517382413087935E-2</c:v>
                </c:pt>
                <c:pt idx="4">
                  <c:v>3.3742331288343558E-2</c:v>
                </c:pt>
                <c:pt idx="5">
                  <c:v>0.16973415132924335</c:v>
                </c:pt>
                <c:pt idx="6">
                  <c:v>0.22903885480572597</c:v>
                </c:pt>
                <c:pt idx="7">
                  <c:v>0.52658486707566465</c:v>
                </c:pt>
                <c:pt idx="8">
                  <c:v>0.62678936605316971</c:v>
                </c:pt>
              </c:numCache>
            </c:numRef>
          </c:val>
          <c:extLst>
            <c:ext xmlns:c16="http://schemas.microsoft.com/office/drawing/2014/chart" uri="{C3380CC4-5D6E-409C-BE32-E72D297353CC}">
              <c16:uniqueId val="{00000008-512B-F342-BAC5-E7ECF87BEC9F}"/>
            </c:ext>
          </c:extLst>
        </c:ser>
        <c:dLbls>
          <c:showLegendKey val="0"/>
          <c:showVal val="0"/>
          <c:showCatName val="0"/>
          <c:showSerName val="0"/>
          <c:showPercent val="0"/>
          <c:showBubbleSize val="0"/>
        </c:dLbls>
        <c:gapWidth val="78"/>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747059395353358E-2"/>
          <c:y val="0.38289130811874161"/>
          <c:w val="0.92894041022649942"/>
          <c:h val="0.38007693402137804"/>
        </c:manualLayout>
      </c:layout>
      <c:barChart>
        <c:barDir val="bar"/>
        <c:grouping val="percentStacked"/>
        <c:varyColors val="0"/>
        <c:ser>
          <c:idx val="0"/>
          <c:order val="0"/>
          <c:tx>
            <c:strRef>
              <c:f>'Topline Results'!$G$361</c:f>
              <c:strCache>
                <c:ptCount val="1"/>
                <c:pt idx="0">
                  <c:v>Not at all influential</c:v>
                </c:pt>
              </c:strCache>
            </c:strRef>
          </c:tx>
          <c:spPr>
            <a:solidFill>
              <a:schemeClr val="bg1"/>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A053-B342-B829-B0B4E9A178C3}"/>
              </c:ext>
            </c:extLst>
          </c:dPt>
          <c:dPt>
            <c:idx val="5"/>
            <c:invertIfNegative val="0"/>
            <c:bubble3D val="0"/>
            <c:extLst>
              <c:ext xmlns:c16="http://schemas.microsoft.com/office/drawing/2014/chart" uri="{C3380CC4-5D6E-409C-BE32-E72D297353CC}">
                <c16:uniqueId val="{00000001-A053-B342-B829-B0B4E9A178C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Results'!$H$359</c:f>
              <c:strCache>
                <c:ptCount val="1"/>
                <c:pt idx="0">
                  <c:v> </c:v>
                </c:pt>
              </c:strCache>
            </c:strRef>
          </c:cat>
          <c:val>
            <c:numRef>
              <c:f>'Topline Results'!$H$361</c:f>
              <c:numCache>
                <c:formatCode>0%</c:formatCode>
                <c:ptCount val="1"/>
                <c:pt idx="0">
                  <c:v>0.41308793456032722</c:v>
                </c:pt>
              </c:numCache>
            </c:numRef>
          </c:val>
          <c:extLst>
            <c:ext xmlns:c16="http://schemas.microsoft.com/office/drawing/2014/chart" uri="{C3380CC4-5D6E-409C-BE32-E72D297353CC}">
              <c16:uniqueId val="{00000002-A053-B342-B829-B0B4E9A178C3}"/>
            </c:ext>
          </c:extLst>
        </c:ser>
        <c:ser>
          <c:idx val="1"/>
          <c:order val="1"/>
          <c:tx>
            <c:strRef>
              <c:f>'Topline Results'!$G$362</c:f>
              <c:strCache>
                <c:ptCount val="1"/>
                <c:pt idx="0">
                  <c:v>Slightly influential</c:v>
                </c:pt>
              </c:strCache>
            </c:strRef>
          </c:tx>
          <c:spPr>
            <a:solidFill>
              <a:schemeClr val="bg1">
                <a:lumMod val="60000"/>
                <a:lumOff val="4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Results'!$H$359</c:f>
              <c:strCache>
                <c:ptCount val="1"/>
                <c:pt idx="0">
                  <c:v> </c:v>
                </c:pt>
              </c:strCache>
            </c:strRef>
          </c:cat>
          <c:val>
            <c:numRef>
              <c:f>'Topline Results'!$H$362</c:f>
              <c:numCache>
                <c:formatCode>0%</c:formatCode>
                <c:ptCount val="1"/>
                <c:pt idx="0">
                  <c:v>0.23312883435582821</c:v>
                </c:pt>
              </c:numCache>
            </c:numRef>
          </c:val>
          <c:extLst>
            <c:ext xmlns:c16="http://schemas.microsoft.com/office/drawing/2014/chart" uri="{C3380CC4-5D6E-409C-BE32-E72D297353CC}">
              <c16:uniqueId val="{00000003-A053-B342-B829-B0B4E9A178C3}"/>
            </c:ext>
          </c:extLst>
        </c:ser>
        <c:ser>
          <c:idx val="2"/>
          <c:order val="2"/>
          <c:tx>
            <c:strRef>
              <c:f>'Topline Results'!$G$363</c:f>
              <c:strCache>
                <c:ptCount val="1"/>
                <c:pt idx="0">
                  <c:v>Moderately influential</c:v>
                </c:pt>
              </c:strCache>
            </c:strRef>
          </c:tx>
          <c:spPr>
            <a:solidFill>
              <a:schemeClr val="bg1">
                <a:lumMod val="40000"/>
                <a:lumOff val="60000"/>
              </a:schemeClr>
            </a:solidFill>
            <a:ln>
              <a:solidFill>
                <a:schemeClr val="accent5">
                  <a:lumMod val="50000"/>
                </a:schemeClr>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A053-B342-B829-B0B4E9A178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Results'!$H$359</c:f>
              <c:strCache>
                <c:ptCount val="1"/>
                <c:pt idx="0">
                  <c:v> </c:v>
                </c:pt>
              </c:strCache>
            </c:strRef>
          </c:cat>
          <c:val>
            <c:numRef>
              <c:f>'Topline Results'!$H$363</c:f>
              <c:numCache>
                <c:formatCode>0%</c:formatCode>
                <c:ptCount val="1"/>
                <c:pt idx="0">
                  <c:v>0.20449897750511248</c:v>
                </c:pt>
              </c:numCache>
            </c:numRef>
          </c:val>
          <c:extLst>
            <c:ext xmlns:c16="http://schemas.microsoft.com/office/drawing/2014/chart" uri="{C3380CC4-5D6E-409C-BE32-E72D297353CC}">
              <c16:uniqueId val="{00000004-A053-B342-B829-B0B4E9A178C3}"/>
            </c:ext>
          </c:extLst>
        </c:ser>
        <c:ser>
          <c:idx val="3"/>
          <c:order val="3"/>
          <c:tx>
            <c:strRef>
              <c:f>'Topline Results'!$G$364</c:f>
              <c:strCache>
                <c:ptCount val="1"/>
                <c:pt idx="0">
                  <c:v>Very influential</c:v>
                </c:pt>
              </c:strCache>
            </c:strRef>
          </c:tx>
          <c:spPr>
            <a:solidFill>
              <a:schemeClr val="bg1">
                <a:lumMod val="20000"/>
                <a:lumOff val="8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Results'!$H$359</c:f>
              <c:strCache>
                <c:ptCount val="1"/>
                <c:pt idx="0">
                  <c:v> </c:v>
                </c:pt>
              </c:strCache>
            </c:strRef>
          </c:cat>
          <c:val>
            <c:numRef>
              <c:f>'Topline Results'!$H$364</c:f>
              <c:numCache>
                <c:formatCode>0%</c:formatCode>
                <c:ptCount val="1"/>
                <c:pt idx="0">
                  <c:v>9.9182004089979556E-2</c:v>
                </c:pt>
              </c:numCache>
            </c:numRef>
          </c:val>
          <c:extLst>
            <c:ext xmlns:c16="http://schemas.microsoft.com/office/drawing/2014/chart" uri="{C3380CC4-5D6E-409C-BE32-E72D297353CC}">
              <c16:uniqueId val="{00000005-A053-B342-B829-B0B4E9A178C3}"/>
            </c:ext>
          </c:extLst>
        </c:ser>
        <c:ser>
          <c:idx val="4"/>
          <c:order val="4"/>
          <c:tx>
            <c:strRef>
              <c:f>'Topline Results'!$G$365</c:f>
              <c:strCache>
                <c:ptCount val="1"/>
                <c:pt idx="0">
                  <c:v>Extremely influential</c:v>
                </c:pt>
              </c:strCache>
            </c:strRef>
          </c:tx>
          <c:spPr>
            <a:solidFill>
              <a:schemeClr val="tx1">
                <a:lumMod val="10000"/>
                <a:lumOff val="9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Results'!$H$359</c:f>
              <c:strCache>
                <c:ptCount val="1"/>
                <c:pt idx="0">
                  <c:v> </c:v>
                </c:pt>
              </c:strCache>
            </c:strRef>
          </c:cat>
          <c:val>
            <c:numRef>
              <c:f>'Topline Results'!$H$365</c:f>
              <c:numCache>
                <c:formatCode>0%</c:formatCode>
                <c:ptCount val="1"/>
                <c:pt idx="0">
                  <c:v>5.0102249488752554E-2</c:v>
                </c:pt>
              </c:numCache>
            </c:numRef>
          </c:val>
          <c:extLst>
            <c:ext xmlns:c16="http://schemas.microsoft.com/office/drawing/2014/chart" uri="{C3380CC4-5D6E-409C-BE32-E72D297353CC}">
              <c16:uniqueId val="{00000006-A053-B342-B829-B0B4E9A178C3}"/>
            </c:ext>
          </c:extLst>
        </c:ser>
        <c:dLbls>
          <c:showLegendKey val="0"/>
          <c:showVal val="0"/>
          <c:showCatName val="0"/>
          <c:showSerName val="0"/>
          <c:showPercent val="0"/>
          <c:showBubbleSize val="0"/>
        </c:dLbls>
        <c:gapWidth val="8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11324973267236"/>
          <c:y val="0.25315551550427678"/>
          <c:w val="0.44929267522115285"/>
          <c:h val="0.61976481363844527"/>
        </c:manualLayout>
      </c:layout>
      <c:barChart>
        <c:barDir val="bar"/>
        <c:grouping val="stacked"/>
        <c:varyColors val="0"/>
        <c:ser>
          <c:idx val="1"/>
          <c:order val="0"/>
          <c:tx>
            <c:strRef>
              <c:f>'Topline Results'!$G$369</c:f>
              <c:strCache>
                <c:ptCount val="1"/>
                <c:pt idx="0">
                  <c:v>Completely disagree</c:v>
                </c:pt>
              </c:strCache>
            </c:strRef>
          </c:tx>
          <c:spPr>
            <a:solidFill>
              <a:srgbClr val="E58127"/>
            </a:solidFill>
            <a:ln>
              <a:solidFill>
                <a:schemeClr val="accent5">
                  <a:lumMod val="50000"/>
                </a:schemeClr>
              </a:solidFill>
            </a:ln>
            <a:effectLst/>
          </c:spPr>
          <c:invertIfNegative val="0"/>
          <c:dLbls>
            <c:dLbl>
              <c:idx val="5"/>
              <c:layout>
                <c:manualLayout>
                  <c:x val="1.47544133703332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F2-0A43-8253-5EADCBB39A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Results'!$H$367:$M$367</c:f>
              <c:strCache>
                <c:ptCount val="6"/>
                <c:pt idx="0">
                  <c:v>More open to planning support from financial reps </c:v>
                </c:pt>
                <c:pt idx="1">
                  <c:v>More worried about personal financial well-being</c:v>
                </c:pt>
                <c:pt idx="2">
                  <c:v>More aware of the potential need for LTC</c:v>
                </c:pt>
                <c:pt idx="3">
                  <c:v>Feel a greater need to prepare for the unexpected</c:v>
                </c:pt>
                <c:pt idx="4">
                  <c:v>More worried about my family members’ health</c:v>
                </c:pt>
                <c:pt idx="5">
                  <c:v>More aware of my health's impact on my financial security</c:v>
                </c:pt>
              </c:strCache>
            </c:strRef>
          </c:cat>
          <c:val>
            <c:numRef>
              <c:f>'Topline Results'!$H$369:$M$369</c:f>
              <c:numCache>
                <c:formatCode>0%</c:formatCode>
                <c:ptCount val="6"/>
                <c:pt idx="0">
                  <c:v>7.3619631901840496E-2</c:v>
                </c:pt>
                <c:pt idx="1">
                  <c:v>8.4867075664621677E-2</c:v>
                </c:pt>
                <c:pt idx="2">
                  <c:v>6.4417177914110432E-2</c:v>
                </c:pt>
                <c:pt idx="3">
                  <c:v>6.2372188139059308E-2</c:v>
                </c:pt>
                <c:pt idx="4">
                  <c:v>7.0552147239263799E-2</c:v>
                </c:pt>
                <c:pt idx="5">
                  <c:v>5.7259713701431493E-2</c:v>
                </c:pt>
              </c:numCache>
            </c:numRef>
          </c:val>
          <c:extLst>
            <c:ext xmlns:c16="http://schemas.microsoft.com/office/drawing/2014/chart" uri="{C3380CC4-5D6E-409C-BE32-E72D297353CC}">
              <c16:uniqueId val="{00000000-41F2-0A43-8253-5EADCBB39ACF}"/>
            </c:ext>
          </c:extLst>
        </c:ser>
        <c:ser>
          <c:idx val="2"/>
          <c:order val="1"/>
          <c:tx>
            <c:strRef>
              <c:f>'Topline Results'!$G$370</c:f>
              <c:strCache>
                <c:ptCount val="1"/>
                <c:pt idx="0">
                  <c:v>Somewhat disagree</c:v>
                </c:pt>
              </c:strCache>
            </c:strRef>
          </c:tx>
          <c:spPr>
            <a:solidFill>
              <a:schemeClr val="accent3"/>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Results'!$H$367:$M$367</c:f>
              <c:strCache>
                <c:ptCount val="6"/>
                <c:pt idx="0">
                  <c:v>More open to planning support from financial reps </c:v>
                </c:pt>
                <c:pt idx="1">
                  <c:v>More worried about personal financial well-being</c:v>
                </c:pt>
                <c:pt idx="2">
                  <c:v>More aware of the potential need for LTC</c:v>
                </c:pt>
                <c:pt idx="3">
                  <c:v>Feel a greater need to prepare for the unexpected</c:v>
                </c:pt>
                <c:pt idx="4">
                  <c:v>More worried about my family members’ health</c:v>
                </c:pt>
                <c:pt idx="5">
                  <c:v>More aware of my health's impact on my financial security</c:v>
                </c:pt>
              </c:strCache>
            </c:strRef>
          </c:cat>
          <c:val>
            <c:numRef>
              <c:f>'Topline Results'!$H$370:$M$370</c:f>
              <c:numCache>
                <c:formatCode>0%</c:formatCode>
                <c:ptCount val="6"/>
                <c:pt idx="0">
                  <c:v>9.202453987730061E-2</c:v>
                </c:pt>
                <c:pt idx="1">
                  <c:v>0.12985685071574643</c:v>
                </c:pt>
                <c:pt idx="2">
                  <c:v>0.10020449897750511</c:v>
                </c:pt>
                <c:pt idx="3">
                  <c:v>6.646216768916155E-2</c:v>
                </c:pt>
                <c:pt idx="4">
                  <c:v>7.8732106339468297E-2</c:v>
                </c:pt>
                <c:pt idx="5">
                  <c:v>6.9529652351738247E-2</c:v>
                </c:pt>
              </c:numCache>
            </c:numRef>
          </c:val>
          <c:extLst>
            <c:ext xmlns:c16="http://schemas.microsoft.com/office/drawing/2014/chart" uri="{C3380CC4-5D6E-409C-BE32-E72D297353CC}">
              <c16:uniqueId val="{00000001-41F2-0A43-8253-5EADCBB39ACF}"/>
            </c:ext>
          </c:extLst>
        </c:ser>
        <c:ser>
          <c:idx val="3"/>
          <c:order val="2"/>
          <c:tx>
            <c:strRef>
              <c:f>'Topline Results'!$G$371</c:f>
              <c:strCache>
                <c:ptCount val="1"/>
                <c:pt idx="0">
                  <c:v>Neither agree nor disagree</c:v>
                </c:pt>
              </c:strCache>
            </c:strRef>
          </c:tx>
          <c:spPr>
            <a:solidFill>
              <a:schemeClr val="accent5">
                <a:lumMod val="7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Results'!$H$367:$M$367</c:f>
              <c:strCache>
                <c:ptCount val="6"/>
                <c:pt idx="0">
                  <c:v>More open to planning support from financial reps </c:v>
                </c:pt>
                <c:pt idx="1">
                  <c:v>More worried about personal financial well-being</c:v>
                </c:pt>
                <c:pt idx="2">
                  <c:v>More aware of the potential need for LTC</c:v>
                </c:pt>
                <c:pt idx="3">
                  <c:v>Feel a greater need to prepare for the unexpected</c:v>
                </c:pt>
                <c:pt idx="4">
                  <c:v>More worried about my family members’ health</c:v>
                </c:pt>
                <c:pt idx="5">
                  <c:v>More aware of my health's impact on my financial security</c:v>
                </c:pt>
              </c:strCache>
            </c:strRef>
          </c:cat>
          <c:val>
            <c:numRef>
              <c:f>'Topline Results'!$H$371:$M$371</c:f>
              <c:numCache>
                <c:formatCode>0%</c:formatCode>
                <c:ptCount val="6"/>
                <c:pt idx="0">
                  <c:v>0.3773006134969325</c:v>
                </c:pt>
                <c:pt idx="1">
                  <c:v>0.26993865030674846</c:v>
                </c:pt>
                <c:pt idx="2">
                  <c:v>0.31390593047034765</c:v>
                </c:pt>
                <c:pt idx="3">
                  <c:v>0.2443762781186094</c:v>
                </c:pt>
                <c:pt idx="4">
                  <c:v>0.21370143149284254</c:v>
                </c:pt>
                <c:pt idx="5">
                  <c:v>0.22392638036809817</c:v>
                </c:pt>
              </c:numCache>
            </c:numRef>
          </c:val>
          <c:extLst>
            <c:ext xmlns:c16="http://schemas.microsoft.com/office/drawing/2014/chart" uri="{C3380CC4-5D6E-409C-BE32-E72D297353CC}">
              <c16:uniqueId val="{00000002-41F2-0A43-8253-5EADCBB39ACF}"/>
            </c:ext>
          </c:extLst>
        </c:ser>
        <c:ser>
          <c:idx val="4"/>
          <c:order val="3"/>
          <c:tx>
            <c:strRef>
              <c:f>'Topline Results'!$G$372</c:f>
              <c:strCache>
                <c:ptCount val="1"/>
                <c:pt idx="0">
                  <c:v>Somewhat agree</c:v>
                </c:pt>
              </c:strCache>
            </c:strRef>
          </c:tx>
          <c:spPr>
            <a:solidFill>
              <a:srgbClr val="B8D095"/>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3-41F2-0A43-8253-5EADCBB39ACF}"/>
              </c:ext>
            </c:extLst>
          </c:dPt>
          <c:dPt>
            <c:idx val="5"/>
            <c:invertIfNegative val="0"/>
            <c:bubble3D val="0"/>
            <c:extLst>
              <c:ext xmlns:c16="http://schemas.microsoft.com/office/drawing/2014/chart" uri="{C3380CC4-5D6E-409C-BE32-E72D297353CC}">
                <c16:uniqueId val="{00000004-41F2-0A43-8253-5EADCBB39ACF}"/>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Results'!$H$367:$M$367</c:f>
              <c:strCache>
                <c:ptCount val="6"/>
                <c:pt idx="0">
                  <c:v>More open to planning support from financial reps </c:v>
                </c:pt>
                <c:pt idx="1">
                  <c:v>More worried about personal financial well-being</c:v>
                </c:pt>
                <c:pt idx="2">
                  <c:v>More aware of the potential need for LTC</c:v>
                </c:pt>
                <c:pt idx="3">
                  <c:v>Feel a greater need to prepare for the unexpected</c:v>
                </c:pt>
                <c:pt idx="4">
                  <c:v>More worried about my family members’ health</c:v>
                </c:pt>
                <c:pt idx="5">
                  <c:v>More aware of my health's impact on my financial security</c:v>
                </c:pt>
              </c:strCache>
            </c:strRef>
          </c:cat>
          <c:val>
            <c:numRef>
              <c:f>'Topline Results'!$H$372:$M$372</c:f>
              <c:numCache>
                <c:formatCode>0%</c:formatCode>
                <c:ptCount val="6"/>
                <c:pt idx="0">
                  <c:v>0.35480572597137017</c:v>
                </c:pt>
                <c:pt idx="1">
                  <c:v>0.34867075664621677</c:v>
                </c:pt>
                <c:pt idx="2">
                  <c:v>0.3783231083844581</c:v>
                </c:pt>
                <c:pt idx="3">
                  <c:v>0.43660531697341515</c:v>
                </c:pt>
                <c:pt idx="4">
                  <c:v>0.42126789366053169</c:v>
                </c:pt>
                <c:pt idx="5">
                  <c:v>0.43660531697341515</c:v>
                </c:pt>
              </c:numCache>
            </c:numRef>
          </c:val>
          <c:extLst>
            <c:ext xmlns:c16="http://schemas.microsoft.com/office/drawing/2014/chart" uri="{C3380CC4-5D6E-409C-BE32-E72D297353CC}">
              <c16:uniqueId val="{00000005-41F2-0A43-8253-5EADCBB39ACF}"/>
            </c:ext>
          </c:extLst>
        </c:ser>
        <c:ser>
          <c:idx val="5"/>
          <c:order val="4"/>
          <c:tx>
            <c:strRef>
              <c:f>'Topline Results'!$G$373</c:f>
              <c:strCache>
                <c:ptCount val="1"/>
                <c:pt idx="0">
                  <c:v>Completely agree</c:v>
                </c:pt>
              </c:strCache>
            </c:strRef>
          </c:tx>
          <c:spPr>
            <a:solidFill>
              <a:srgbClr val="438300"/>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Results'!$H$367:$M$367</c:f>
              <c:strCache>
                <c:ptCount val="6"/>
                <c:pt idx="0">
                  <c:v>More open to planning support from financial reps </c:v>
                </c:pt>
                <c:pt idx="1">
                  <c:v>More worried about personal financial well-being</c:v>
                </c:pt>
                <c:pt idx="2">
                  <c:v>More aware of the potential need for LTC</c:v>
                </c:pt>
                <c:pt idx="3">
                  <c:v>Feel a greater need to prepare for the unexpected</c:v>
                </c:pt>
                <c:pt idx="4">
                  <c:v>More worried about my family members’ health</c:v>
                </c:pt>
                <c:pt idx="5">
                  <c:v>More aware of my health's impact on my financial security</c:v>
                </c:pt>
              </c:strCache>
            </c:strRef>
          </c:cat>
          <c:val>
            <c:numRef>
              <c:f>'Topline Results'!$H$373:$M$373</c:f>
              <c:numCache>
                <c:formatCode>0%</c:formatCode>
                <c:ptCount val="6"/>
                <c:pt idx="0">
                  <c:v>0.10224948875255624</c:v>
                </c:pt>
                <c:pt idx="1">
                  <c:v>0.16666666666666666</c:v>
                </c:pt>
                <c:pt idx="2">
                  <c:v>0.14314928425357873</c:v>
                </c:pt>
                <c:pt idx="3">
                  <c:v>0.19018404907975461</c:v>
                </c:pt>
                <c:pt idx="4">
                  <c:v>0.21574642126789367</c:v>
                </c:pt>
                <c:pt idx="5">
                  <c:v>0.21267893660531698</c:v>
                </c:pt>
              </c:numCache>
            </c:numRef>
          </c:val>
          <c:extLst>
            <c:ext xmlns:c16="http://schemas.microsoft.com/office/drawing/2014/chart" uri="{C3380CC4-5D6E-409C-BE32-E72D297353CC}">
              <c16:uniqueId val="{00000006-41F2-0A43-8253-5EADCBB39ACF}"/>
            </c:ext>
          </c:extLst>
        </c:ser>
        <c:dLbls>
          <c:showLegendKey val="0"/>
          <c:showVal val="0"/>
          <c:showCatName val="0"/>
          <c:showSerName val="0"/>
          <c:showPercent val="0"/>
          <c:showBubbleSize val="0"/>
        </c:dLbls>
        <c:gapWidth val="60"/>
        <c:overlap val="100"/>
        <c:axId val="305890304"/>
        <c:axId val="297760960"/>
      </c:barChart>
      <c:catAx>
        <c:axId val="305890304"/>
        <c:scaling>
          <c:orientation val="minMax"/>
        </c:scaling>
        <c:delete val="1"/>
        <c:axPos val="l"/>
        <c:numFmt formatCode="General" sourceLinked="1"/>
        <c:majorTickMark val="none"/>
        <c:minorTickMark val="none"/>
        <c:tickLblPos val="nextTo"/>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layout>
        <c:manualLayout>
          <c:xMode val="edge"/>
          <c:yMode val="edge"/>
          <c:x val="5.000003485294497E-2"/>
          <c:y val="9.8499061913696062E-2"/>
          <c:w val="0.89999993029411018"/>
          <c:h val="7.9372639633621747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Results'!$H$426</c:f>
              <c:strCache>
                <c:ptCount val="1"/>
              </c:strCache>
            </c:strRef>
          </c:tx>
          <c:spPr>
            <a:solidFill>
              <a:schemeClr val="accent1"/>
            </a:solidFill>
            <a:ln>
              <a:noFill/>
            </a:ln>
            <a:effectLst/>
          </c:spPr>
          <c:invertIfNegative val="0"/>
          <c:dPt>
            <c:idx val="0"/>
            <c:invertIfNegative val="0"/>
            <c:bubble3D val="0"/>
            <c:spPr>
              <a:solidFill>
                <a:schemeClr val="accent5">
                  <a:lumMod val="65000"/>
                </a:schemeClr>
              </a:solidFill>
              <a:ln>
                <a:noFill/>
              </a:ln>
              <a:effectLst/>
            </c:spPr>
            <c:extLst>
              <c:ext xmlns:c16="http://schemas.microsoft.com/office/drawing/2014/chart" uri="{C3380CC4-5D6E-409C-BE32-E72D297353CC}">
                <c16:uniqueId val="{00000001-4C50-4246-B44B-A7786D52D434}"/>
              </c:ext>
            </c:extLst>
          </c:dPt>
          <c:dPt>
            <c:idx val="1"/>
            <c:invertIfNegative val="0"/>
            <c:bubble3D val="0"/>
            <c:spPr>
              <a:solidFill>
                <a:srgbClr val="F4B531"/>
              </a:solidFill>
              <a:ln>
                <a:noFill/>
              </a:ln>
              <a:effectLst/>
            </c:spPr>
            <c:extLst>
              <c:ext xmlns:c16="http://schemas.microsoft.com/office/drawing/2014/chart" uri="{C3380CC4-5D6E-409C-BE32-E72D297353CC}">
                <c16:uniqueId val="{00000003-4C50-4246-B44B-A7786D52D434}"/>
              </c:ext>
            </c:extLst>
          </c:dPt>
          <c:dPt>
            <c:idx val="2"/>
            <c:invertIfNegative val="0"/>
            <c:bubble3D val="0"/>
            <c:spPr>
              <a:solidFill>
                <a:srgbClr val="E58127"/>
              </a:solidFill>
              <a:ln>
                <a:noFill/>
              </a:ln>
              <a:effectLst/>
            </c:spPr>
            <c:extLst>
              <c:ext xmlns:c16="http://schemas.microsoft.com/office/drawing/2014/chart" uri="{C3380CC4-5D6E-409C-BE32-E72D297353CC}">
                <c16:uniqueId val="{00000005-4C50-4246-B44B-A7786D52D434}"/>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4C50-4246-B44B-A7786D52D434}"/>
              </c:ext>
            </c:extLst>
          </c:dPt>
          <c:dLbls>
            <c:dLbl>
              <c:idx val="0"/>
              <c:layout>
                <c:manualLayout>
                  <c:x val="3.2613658600221772E-2"/>
                  <c:y val="-1.5413317369533287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50-4246-B44B-A7786D52D434}"/>
                </c:ext>
              </c:extLst>
            </c:dLbl>
            <c:dLbl>
              <c:idx val="1"/>
              <c:layout>
                <c:manualLayout>
                  <c:x val="7.82727806405322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50-4246-B44B-A7786D52D434}"/>
                </c:ext>
              </c:extLst>
            </c:dLbl>
            <c:dLbl>
              <c:idx val="2"/>
              <c:layout>
                <c:manualLayout>
                  <c:x val="3.913639032026612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50-4246-B44B-A7786D52D43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Results'!$G$427:$G$429</c:f>
              <c:strCache>
                <c:ptCount val="3"/>
                <c:pt idx="0">
                  <c:v>Other</c:v>
                </c:pt>
                <c:pt idx="1">
                  <c:v>I was planning to receive care at home or a family member’s/friend’s home but now plan to receive care at a facility</c:v>
                </c:pt>
                <c:pt idx="2">
                  <c:v>I was planning to receive care in a facility but now plan to receive care at my home or a family member’s/friend’s home</c:v>
                </c:pt>
              </c:strCache>
            </c:strRef>
          </c:cat>
          <c:val>
            <c:numRef>
              <c:f>'Topline Results'!$H$427:$H$429</c:f>
              <c:numCache>
                <c:formatCode>0%</c:formatCode>
                <c:ptCount val="3"/>
                <c:pt idx="0">
                  <c:v>9.5238095238095233E-2</c:v>
                </c:pt>
                <c:pt idx="1">
                  <c:v>0.40476190476190477</c:v>
                </c:pt>
                <c:pt idx="2">
                  <c:v>0.5</c:v>
                </c:pt>
              </c:numCache>
            </c:numRef>
          </c:val>
          <c:extLst>
            <c:ext xmlns:c16="http://schemas.microsoft.com/office/drawing/2014/chart" uri="{C3380CC4-5D6E-409C-BE32-E72D297353CC}">
              <c16:uniqueId val="{00000008-4C50-4246-B44B-A7786D52D434}"/>
            </c:ext>
          </c:extLst>
        </c:ser>
        <c:dLbls>
          <c:showLegendKey val="0"/>
          <c:showVal val="0"/>
          <c:showCatName val="0"/>
          <c:showSerName val="0"/>
          <c:showPercent val="0"/>
          <c:showBubbleSize val="0"/>
        </c:dLbls>
        <c:gapWidth val="182"/>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3155438903465"/>
          <c:y val="0.14388663178284822"/>
          <c:w val="0.3721077751603617"/>
          <c:h val="0.76788113789180423"/>
        </c:manualLayout>
      </c:layout>
      <c:barChart>
        <c:barDir val="bar"/>
        <c:grouping val="clustered"/>
        <c:varyColors val="0"/>
        <c:ser>
          <c:idx val="0"/>
          <c:order val="0"/>
          <c:spPr>
            <a:solidFill>
              <a:schemeClr val="accent1"/>
            </a:solidFill>
            <a:ln>
              <a:noFill/>
            </a:ln>
            <a:effectLst/>
          </c:spPr>
          <c:invertIfNegative val="0"/>
          <c:dPt>
            <c:idx val="1"/>
            <c:invertIfNegative val="0"/>
            <c:bubble3D val="0"/>
            <c:spPr>
              <a:solidFill>
                <a:schemeClr val="accent1">
                  <a:lumMod val="75000"/>
                  <a:lumOff val="25000"/>
                </a:schemeClr>
              </a:solidFill>
              <a:ln>
                <a:noFill/>
              </a:ln>
              <a:effectLst/>
            </c:spPr>
            <c:extLst>
              <c:ext xmlns:c16="http://schemas.microsoft.com/office/drawing/2014/chart" uri="{C3380CC4-5D6E-409C-BE32-E72D297353CC}">
                <c16:uniqueId val="{00000001-F332-AC44-A1F1-41B6C51EDFB2}"/>
              </c:ext>
            </c:extLst>
          </c:dPt>
          <c:dPt>
            <c:idx val="2"/>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7-F332-AC44-A1F1-41B6C51EDFB2}"/>
              </c:ext>
            </c:extLst>
          </c:dPt>
          <c:dPt>
            <c:idx val="3"/>
            <c:invertIfNegative val="0"/>
            <c:bubble3D val="0"/>
            <c:spPr>
              <a:solidFill>
                <a:schemeClr val="bg1">
                  <a:lumMod val="40000"/>
                  <a:lumOff val="60000"/>
                </a:schemeClr>
              </a:solidFill>
              <a:ln>
                <a:noFill/>
              </a:ln>
              <a:effectLst/>
            </c:spPr>
            <c:extLst>
              <c:ext xmlns:c16="http://schemas.microsoft.com/office/drawing/2014/chart" uri="{C3380CC4-5D6E-409C-BE32-E72D297353CC}">
                <c16:uniqueId val="{00000008-F332-AC44-A1F1-41B6C51EDFB2}"/>
              </c:ext>
            </c:extLst>
          </c:dPt>
          <c:dPt>
            <c:idx val="4"/>
            <c:invertIfNegative val="0"/>
            <c:bubble3D val="0"/>
            <c:spPr>
              <a:solidFill>
                <a:schemeClr val="bg1">
                  <a:lumMod val="20000"/>
                  <a:lumOff val="80000"/>
                </a:schemeClr>
              </a:solidFill>
              <a:ln>
                <a:noFill/>
              </a:ln>
              <a:effectLst/>
            </c:spPr>
            <c:extLst>
              <c:ext xmlns:c16="http://schemas.microsoft.com/office/drawing/2014/chart" uri="{C3380CC4-5D6E-409C-BE32-E72D297353CC}">
                <c16:uniqueId val="{00000003-F332-AC44-A1F1-41B6C51EDFB2}"/>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F332-AC44-A1F1-41B6C51EDFB2}"/>
              </c:ext>
            </c:extLst>
          </c:dPt>
          <c:dLbls>
            <c:dLbl>
              <c:idx val="0"/>
              <c:layout>
                <c:manualLayout>
                  <c:x val="7.7373140857392823E-3"/>
                  <c:y val="0"/>
                </c:manualLayout>
              </c:layout>
              <c:tx>
                <c:rich>
                  <a:bodyPr/>
                  <a:lstStyle/>
                  <a:p>
                    <a:r>
                      <a:rPr lang="en-US"/>
                      <a:t>&lt;1%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332-AC44-A1F1-41B6C51EDFB2}"/>
                </c:ext>
              </c:extLst>
            </c:dLbl>
            <c:dLbl>
              <c:idx val="1"/>
              <c:layout>
                <c:manualLayout>
                  <c:x val="7.785433070866141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32-AC44-A1F1-41B6C51EDFB2}"/>
                </c:ext>
              </c:extLst>
            </c:dLbl>
            <c:dLbl>
              <c:idx val="2"/>
              <c:layout>
                <c:manualLayout>
                  <c:x val="4.69901331777972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32-AC44-A1F1-41B6C51EDFB2}"/>
                </c:ext>
              </c:extLst>
            </c:dLbl>
            <c:dLbl>
              <c:idx val="3"/>
              <c:layout>
                <c:manualLayout>
                  <c:x val="9.3286429474093522E-3"/>
                  <c:y val="-7.321534164356545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332-AC44-A1F1-41B6C51EDFB2}"/>
                </c:ext>
              </c:extLst>
            </c:dLbl>
            <c:dLbl>
              <c:idx val="4"/>
              <c:layout>
                <c:manualLayout>
                  <c:x val="2.630395158938454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32-AC44-A1F1-41B6C51EDFB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Results'!$G$179:$G$183</c:f>
              <c:strCache>
                <c:ptCount val="5"/>
                <c:pt idx="0">
                  <c:v>Other</c:v>
                </c:pt>
                <c:pt idx="1">
                  <c:v>Confidence that I will have adequate care</c:v>
                </c:pt>
                <c:pt idx="2">
                  <c:v>Peace of mind – not worrying because there is a plan in place just in case</c:v>
                </c:pt>
                <c:pt idx="3">
                  <c:v>Knowing a long-term care event will not devastate my finances or retirement planning</c:v>
                </c:pt>
                <c:pt idx="4">
                  <c:v>Removing the burden from my family</c:v>
                </c:pt>
              </c:strCache>
            </c:strRef>
          </c:cat>
          <c:val>
            <c:numRef>
              <c:f>'Topline Results'!$H$179:$H$183</c:f>
              <c:numCache>
                <c:formatCode>0%</c:formatCode>
                <c:ptCount val="5"/>
                <c:pt idx="0">
                  <c:v>4.0899795501022499E-3</c:v>
                </c:pt>
                <c:pt idx="1">
                  <c:v>0.37321063394683024</c:v>
                </c:pt>
                <c:pt idx="2">
                  <c:v>0.45194274028629855</c:v>
                </c:pt>
                <c:pt idx="3">
                  <c:v>0.46421267893660534</c:v>
                </c:pt>
                <c:pt idx="4">
                  <c:v>0.51840490797546013</c:v>
                </c:pt>
              </c:numCache>
            </c:numRef>
          </c:val>
          <c:extLst>
            <c:ext xmlns:c16="http://schemas.microsoft.com/office/drawing/2014/chart" uri="{C3380CC4-5D6E-409C-BE32-E72D297353CC}">
              <c16:uniqueId val="{00000009-F332-AC44-A1F1-41B6C51EDFB2}"/>
            </c:ext>
          </c:extLst>
        </c:ser>
        <c:dLbls>
          <c:dLblPos val="inEnd"/>
          <c:showLegendKey val="0"/>
          <c:showVal val="1"/>
          <c:showCatName val="0"/>
          <c:showSerName val="0"/>
          <c:showPercent val="0"/>
          <c:showBubbleSize val="0"/>
        </c:dLbls>
        <c:gapWidth val="18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E58127"/>
              </a:solidFill>
              <a:ln w="9525">
                <a:solidFill>
                  <a:schemeClr val="accent5">
                    <a:lumMod val="50000"/>
                  </a:schemeClr>
                </a:solidFill>
              </a:ln>
              <a:effectLst/>
            </c:spPr>
            <c:extLst>
              <c:ext xmlns:c16="http://schemas.microsoft.com/office/drawing/2014/chart" uri="{C3380CC4-5D6E-409C-BE32-E72D297353CC}">
                <c16:uniqueId val="{00000001-5C97-D245-AC26-52FF55F5AC79}"/>
              </c:ext>
            </c:extLst>
          </c:dPt>
          <c:dPt>
            <c:idx val="1"/>
            <c:bubble3D val="0"/>
            <c:spPr>
              <a:solidFill>
                <a:schemeClr val="accent5">
                  <a:lumMod val="65000"/>
                </a:schemeClr>
              </a:solidFill>
              <a:ln w="9525">
                <a:solidFill>
                  <a:schemeClr val="accent5">
                    <a:lumMod val="50000"/>
                  </a:schemeClr>
                </a:solidFill>
              </a:ln>
              <a:effectLst/>
            </c:spPr>
            <c:extLst>
              <c:ext xmlns:c16="http://schemas.microsoft.com/office/drawing/2014/chart" uri="{C3380CC4-5D6E-409C-BE32-E72D297353CC}">
                <c16:uniqueId val="{00000003-5C97-D245-AC26-52FF55F5AC79}"/>
              </c:ext>
            </c:extLst>
          </c:dPt>
          <c:dPt>
            <c:idx val="2"/>
            <c:bubble3D val="0"/>
            <c:spPr>
              <a:solidFill>
                <a:schemeClr val="bg2"/>
              </a:solidFill>
              <a:ln w="9525">
                <a:solidFill>
                  <a:schemeClr val="accent5">
                    <a:lumMod val="50000"/>
                  </a:schemeClr>
                </a:solidFill>
              </a:ln>
              <a:effectLst/>
            </c:spPr>
            <c:extLst>
              <c:ext xmlns:c16="http://schemas.microsoft.com/office/drawing/2014/chart" uri="{C3380CC4-5D6E-409C-BE32-E72D297353CC}">
                <c16:uniqueId val="{00000005-5C97-D245-AC26-52FF55F5AC79}"/>
              </c:ext>
            </c:extLst>
          </c:dPt>
          <c:dLbls>
            <c:dLbl>
              <c:idx val="1"/>
              <c:tx>
                <c:rich>
                  <a:bodyPr/>
                  <a:lstStyle/>
                  <a:p>
                    <a:fld id="{72A6BC49-D729-2C4A-B15D-6A7B7C922F74}" type="VALUE">
                      <a:rPr lang="en-US">
                        <a:solidFill>
                          <a:schemeClr val="accent6"/>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C97-D245-AC26-52FF55F5AC79}"/>
                </c:ext>
              </c:extLst>
            </c:dLbl>
            <c:dLbl>
              <c:idx val="2"/>
              <c:tx>
                <c:rich>
                  <a:bodyPr/>
                  <a:lstStyle/>
                  <a:p>
                    <a:fld id="{967F39C0-DD53-ED49-BEE5-02A013B1EE3E}" type="VALUE">
                      <a:rPr lang="en-US">
                        <a:solidFill>
                          <a:schemeClr val="accent6"/>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C97-D245-AC26-52FF55F5AC7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'Topline Results'!$G$422:$G$424</c:f>
              <c:strCache>
                <c:ptCount val="3"/>
                <c:pt idx="0">
                  <c:v>Yes</c:v>
                </c:pt>
                <c:pt idx="1">
                  <c:v>I am not sure</c:v>
                </c:pt>
                <c:pt idx="2">
                  <c:v>No</c:v>
                </c:pt>
              </c:strCache>
            </c:strRef>
          </c:cat>
          <c:val>
            <c:numRef>
              <c:f>'Topline Results'!$H$422:$H$424</c:f>
              <c:numCache>
                <c:formatCode>0%</c:formatCode>
                <c:ptCount val="3"/>
                <c:pt idx="0">
                  <c:v>8.5889570552147243E-2</c:v>
                </c:pt>
                <c:pt idx="1">
                  <c:v>0.15848670756646216</c:v>
                </c:pt>
                <c:pt idx="2">
                  <c:v>0.7556237218813906</c:v>
                </c:pt>
              </c:numCache>
            </c:numRef>
          </c:val>
          <c:extLst>
            <c:ext xmlns:c16="http://schemas.microsoft.com/office/drawing/2014/chart" uri="{C3380CC4-5D6E-409C-BE32-E72D297353CC}">
              <c16:uniqueId val="{00000006-5C97-D245-AC26-52FF55F5AC79}"/>
            </c:ext>
          </c:extLst>
        </c:ser>
        <c:dLbls>
          <c:showLegendKey val="0"/>
          <c:showVal val="1"/>
          <c:showCatName val="0"/>
          <c:showSerName val="0"/>
          <c:showPercent val="0"/>
          <c:showBubbleSize val="0"/>
          <c:showLeaderLines val="1"/>
        </c:dLbls>
        <c:firstSliceAng val="0"/>
        <c:holeSize val="62"/>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747059395353358E-2"/>
          <c:y val="0.39354854895664121"/>
          <c:w val="0.92894041022649942"/>
          <c:h val="0.37761560992743221"/>
        </c:manualLayout>
      </c:layout>
      <c:barChart>
        <c:barDir val="bar"/>
        <c:grouping val="percentStacked"/>
        <c:varyColors val="0"/>
        <c:ser>
          <c:idx val="1"/>
          <c:order val="0"/>
          <c:tx>
            <c:strRef>
              <c:f>'Topline Results'!$G$615</c:f>
              <c:strCache>
                <c:ptCount val="1"/>
                <c:pt idx="0">
                  <c:v>No</c:v>
                </c:pt>
              </c:strCache>
            </c:strRef>
          </c:tx>
          <c:spPr>
            <a:solidFill>
              <a:srgbClr val="E58127"/>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EA3F-A94E-BCC0-DC26159222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Results'!$H$613</c:f>
              <c:strCache>
                <c:ptCount val="1"/>
                <c:pt idx="0">
                  <c:v> </c:v>
                </c:pt>
              </c:strCache>
            </c:strRef>
          </c:cat>
          <c:val>
            <c:numRef>
              <c:f>'Topline Results'!$H$615</c:f>
              <c:numCache>
                <c:formatCode>0%</c:formatCode>
                <c:ptCount val="1"/>
                <c:pt idx="0">
                  <c:v>0.59713701431492838</c:v>
                </c:pt>
              </c:numCache>
            </c:numRef>
          </c:val>
          <c:extLst>
            <c:ext xmlns:c16="http://schemas.microsoft.com/office/drawing/2014/chart" uri="{C3380CC4-5D6E-409C-BE32-E72D297353CC}">
              <c16:uniqueId val="{00000001-EA3F-A94E-BCC0-DC2615922286}"/>
            </c:ext>
          </c:extLst>
        </c:ser>
        <c:ser>
          <c:idx val="0"/>
          <c:order val="1"/>
          <c:tx>
            <c:strRef>
              <c:f>'Topline Results'!$G$614</c:f>
              <c:strCache>
                <c:ptCount val="1"/>
                <c:pt idx="0">
                  <c:v>Yes</c:v>
                </c:pt>
              </c:strCache>
            </c:strRef>
          </c:tx>
          <c:spPr>
            <a:solidFill>
              <a:schemeClr val="bg2"/>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2-EA3F-A94E-BCC0-DC2615922286}"/>
              </c:ext>
            </c:extLst>
          </c:dPt>
          <c:dPt>
            <c:idx val="5"/>
            <c:invertIfNegative val="0"/>
            <c:bubble3D val="0"/>
            <c:extLst>
              <c:ext xmlns:c16="http://schemas.microsoft.com/office/drawing/2014/chart" uri="{C3380CC4-5D6E-409C-BE32-E72D297353CC}">
                <c16:uniqueId val="{00000003-EA3F-A94E-BCC0-DC26159222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Results'!$H$613</c:f>
              <c:strCache>
                <c:ptCount val="1"/>
                <c:pt idx="0">
                  <c:v> </c:v>
                </c:pt>
              </c:strCache>
            </c:strRef>
          </c:cat>
          <c:val>
            <c:numRef>
              <c:f>'Topline Results'!$H$614</c:f>
              <c:numCache>
                <c:formatCode>0%</c:formatCode>
                <c:ptCount val="1"/>
                <c:pt idx="0">
                  <c:v>0.40286298568507156</c:v>
                </c:pt>
              </c:numCache>
            </c:numRef>
          </c:val>
          <c:extLst>
            <c:ext xmlns:c16="http://schemas.microsoft.com/office/drawing/2014/chart" uri="{C3380CC4-5D6E-409C-BE32-E72D297353CC}">
              <c16:uniqueId val="{00000004-EA3F-A94E-BCC0-DC2615922286}"/>
            </c:ext>
          </c:extLst>
        </c:ser>
        <c:dLbls>
          <c:showLegendKey val="0"/>
          <c:showVal val="0"/>
          <c:showCatName val="0"/>
          <c:showSerName val="0"/>
          <c:showPercent val="0"/>
          <c:showBubbleSize val="0"/>
        </c:dLbls>
        <c:gapWidth val="114"/>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layout>
        <c:manualLayout>
          <c:xMode val="edge"/>
          <c:yMode val="edge"/>
          <c:x val="0.444452464275299"/>
          <c:y val="0.11270238814436753"/>
          <c:w val="0.11109507144940216"/>
          <c:h val="0.242557285445788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'Topline Results'!$H$617</c:f>
              <c:strCache>
                <c:ptCount val="1"/>
              </c:strCache>
            </c:strRef>
          </c:tx>
          <c:spPr>
            <a:solidFill>
              <a:schemeClr val="accent1"/>
            </a:solidFill>
            <a:ln>
              <a:solidFill>
                <a:schemeClr val="accent5">
                  <a:lumMod val="50000"/>
                </a:schemeClr>
              </a:solidFill>
            </a:ln>
            <a:effectLst/>
          </c:spPr>
          <c:invertIfNegative val="0"/>
          <c:dPt>
            <c:idx val="0"/>
            <c:invertIfNegative val="0"/>
            <c:bubble3D val="0"/>
            <c:spPr>
              <a:solidFill>
                <a:schemeClr val="accent5">
                  <a:lumMod val="50000"/>
                </a:schemeClr>
              </a:solidFill>
              <a:ln>
                <a:solidFill>
                  <a:schemeClr val="accent5">
                    <a:lumMod val="50000"/>
                  </a:schemeClr>
                </a:solidFill>
              </a:ln>
              <a:effectLst/>
            </c:spPr>
            <c:extLst>
              <c:ext xmlns:c16="http://schemas.microsoft.com/office/drawing/2014/chart" uri="{C3380CC4-5D6E-409C-BE32-E72D297353CC}">
                <c16:uniqueId val="{00000001-28E6-1640-8600-D7CEC43A434E}"/>
              </c:ext>
            </c:extLst>
          </c:dPt>
          <c:dPt>
            <c:idx val="1"/>
            <c:invertIfNegative val="0"/>
            <c:bubble3D val="0"/>
            <c:spPr>
              <a:solidFill>
                <a:schemeClr val="bg1">
                  <a:lumMod val="60000"/>
                  <a:lumOff val="40000"/>
                </a:schemeClr>
              </a:solidFill>
              <a:ln>
                <a:solidFill>
                  <a:schemeClr val="accent5">
                    <a:lumMod val="50000"/>
                  </a:schemeClr>
                </a:solidFill>
              </a:ln>
              <a:effectLst/>
            </c:spPr>
            <c:extLst>
              <c:ext xmlns:c16="http://schemas.microsoft.com/office/drawing/2014/chart" uri="{C3380CC4-5D6E-409C-BE32-E72D297353CC}">
                <c16:uniqueId val="{00000003-28E6-1640-8600-D7CEC43A434E}"/>
              </c:ext>
            </c:extLst>
          </c:dPt>
          <c:dPt>
            <c:idx val="2"/>
            <c:invertIfNegative val="0"/>
            <c:bubble3D val="0"/>
            <c:spPr>
              <a:solidFill>
                <a:schemeClr val="bg1">
                  <a:lumMod val="40000"/>
                  <a:lumOff val="60000"/>
                </a:schemeClr>
              </a:solidFill>
              <a:ln>
                <a:solidFill>
                  <a:schemeClr val="accent5">
                    <a:lumMod val="50000"/>
                  </a:schemeClr>
                </a:solidFill>
              </a:ln>
              <a:effectLst/>
            </c:spPr>
            <c:extLst>
              <c:ext xmlns:c16="http://schemas.microsoft.com/office/drawing/2014/chart" uri="{C3380CC4-5D6E-409C-BE32-E72D297353CC}">
                <c16:uniqueId val="{00000005-28E6-1640-8600-D7CEC43A434E}"/>
              </c:ext>
            </c:extLst>
          </c:dPt>
          <c:dPt>
            <c:idx val="3"/>
            <c:invertIfNegative val="0"/>
            <c:bubble3D val="0"/>
            <c:spPr>
              <a:solidFill>
                <a:schemeClr val="bg1">
                  <a:lumMod val="20000"/>
                  <a:lumOff val="80000"/>
                </a:schemeClr>
              </a:solidFill>
              <a:ln>
                <a:solidFill>
                  <a:schemeClr val="accent5">
                    <a:lumMod val="50000"/>
                  </a:schemeClr>
                </a:solidFill>
              </a:ln>
              <a:effectLst/>
            </c:spPr>
            <c:extLst>
              <c:ext xmlns:c16="http://schemas.microsoft.com/office/drawing/2014/chart" uri="{C3380CC4-5D6E-409C-BE32-E72D297353CC}">
                <c16:uniqueId val="{00000007-28E6-1640-8600-D7CEC43A434E}"/>
              </c:ext>
            </c:extLst>
          </c:dPt>
          <c:dPt>
            <c:idx val="5"/>
            <c:invertIfNegative val="0"/>
            <c:bubble3D val="0"/>
            <c:spPr>
              <a:solidFill>
                <a:schemeClr val="accent1"/>
              </a:solidFill>
              <a:ln>
                <a:solidFill>
                  <a:schemeClr val="accent5">
                    <a:lumMod val="50000"/>
                  </a:schemeClr>
                </a:solidFill>
              </a:ln>
              <a:effectLst/>
            </c:spPr>
            <c:extLst>
              <c:ext xmlns:c16="http://schemas.microsoft.com/office/drawing/2014/chart" uri="{C3380CC4-5D6E-409C-BE32-E72D297353CC}">
                <c16:uniqueId val="{00000009-28E6-1640-8600-D7CEC43A434E}"/>
              </c:ext>
            </c:extLst>
          </c:dPt>
          <c:dLbls>
            <c:dLbl>
              <c:idx val="0"/>
              <c:layout>
                <c:manualLayout>
                  <c:x val="0"/>
                  <c:y val="-9.66355606688711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E6-1640-8600-D7CEC43A434E}"/>
                </c:ext>
              </c:extLst>
            </c:dLbl>
            <c:dLbl>
              <c:idx val="1"/>
              <c:layout>
                <c:manualLayout>
                  <c:x val="-5.0981984281281394E-17"/>
                  <c:y val="-1.4495334100330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E6-1640-8600-D7CEC43A434E}"/>
                </c:ext>
              </c:extLst>
            </c:dLbl>
            <c:dLbl>
              <c:idx val="2"/>
              <c:layout>
                <c:manualLayout>
                  <c:x val="0"/>
                  <c:y val="-2.4158890167217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E6-1640-8600-D7CEC43A434E}"/>
                </c:ext>
              </c:extLst>
            </c:dLbl>
            <c:dLbl>
              <c:idx val="3"/>
              <c:layout>
                <c:manualLayout>
                  <c:x val="0"/>
                  <c:y val="-4.3486002300991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E6-1640-8600-D7CEC43A434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Results'!$G$618:$G$621</c:f>
              <c:strCache>
                <c:ptCount val="4"/>
                <c:pt idx="0">
                  <c:v>It did not cover any costs</c:v>
                </c:pt>
                <c:pt idx="1">
                  <c:v>It covered some of the costs</c:v>
                </c:pt>
                <c:pt idx="2">
                  <c:v>It covered most of the costs</c:v>
                </c:pt>
                <c:pt idx="3">
                  <c:v>It covered all of the costs</c:v>
                </c:pt>
              </c:strCache>
            </c:strRef>
          </c:cat>
          <c:val>
            <c:numRef>
              <c:f>'Topline Results'!$H$618:$H$621</c:f>
              <c:numCache>
                <c:formatCode>0%</c:formatCode>
                <c:ptCount val="4"/>
                <c:pt idx="0">
                  <c:v>8.1218274111675121E-2</c:v>
                </c:pt>
                <c:pt idx="1">
                  <c:v>0.26903553299492383</c:v>
                </c:pt>
                <c:pt idx="2">
                  <c:v>0.34010152284263961</c:v>
                </c:pt>
                <c:pt idx="3">
                  <c:v>0.30964467005076141</c:v>
                </c:pt>
              </c:numCache>
            </c:numRef>
          </c:val>
          <c:extLst>
            <c:ext xmlns:c16="http://schemas.microsoft.com/office/drawing/2014/chart" uri="{C3380CC4-5D6E-409C-BE32-E72D297353CC}">
              <c16:uniqueId val="{0000000A-28E6-1640-8600-D7CEC43A434E}"/>
            </c:ext>
          </c:extLst>
        </c:ser>
        <c:dLbls>
          <c:showLegendKey val="0"/>
          <c:showVal val="0"/>
          <c:showCatName val="0"/>
          <c:showSerName val="0"/>
          <c:showPercent val="0"/>
          <c:showBubbleSize val="0"/>
        </c:dLbls>
        <c:gapWidth val="219"/>
        <c:overlap val="-27"/>
        <c:axId val="305890304"/>
        <c:axId val="297760960"/>
      </c:barChart>
      <c:catAx>
        <c:axId val="30589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l"/>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'Topline Results'!$G$631</c:f>
              <c:strCache>
                <c:ptCount val="1"/>
                <c:pt idx="0">
                  <c:v>Much worse</c:v>
                </c:pt>
              </c:strCache>
            </c:strRef>
          </c:tx>
          <c:spPr>
            <a:solidFill>
              <a:srgbClr val="E58127"/>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6BA9-484F-81DA-6A5070728F5A}"/>
              </c:ext>
            </c:extLst>
          </c:dPt>
          <c:dPt>
            <c:idx val="5"/>
            <c:invertIfNegative val="0"/>
            <c:bubble3D val="0"/>
            <c:extLst>
              <c:ext xmlns:c16="http://schemas.microsoft.com/office/drawing/2014/chart" uri="{C3380CC4-5D6E-409C-BE32-E72D297353CC}">
                <c16:uniqueId val="{00000001-6BA9-484F-81DA-6A5070728F5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Results'!$H$630</c:f>
              <c:strCache>
                <c:ptCount val="1"/>
                <c:pt idx="0">
                  <c:v> </c:v>
                </c:pt>
              </c:strCache>
            </c:strRef>
          </c:cat>
          <c:val>
            <c:numRef>
              <c:f>'Topline Results'!$H$631</c:f>
              <c:numCache>
                <c:formatCode>0%</c:formatCode>
                <c:ptCount val="1"/>
                <c:pt idx="0">
                  <c:v>4.5685279187817257E-2</c:v>
                </c:pt>
              </c:numCache>
            </c:numRef>
          </c:val>
          <c:extLst>
            <c:ext xmlns:c16="http://schemas.microsoft.com/office/drawing/2014/chart" uri="{C3380CC4-5D6E-409C-BE32-E72D297353CC}">
              <c16:uniqueId val="{00000002-6BA9-484F-81DA-6A5070728F5A}"/>
            </c:ext>
          </c:extLst>
        </c:ser>
        <c:ser>
          <c:idx val="1"/>
          <c:order val="1"/>
          <c:tx>
            <c:strRef>
              <c:f>'Topline Results'!$G$632</c:f>
              <c:strCache>
                <c:ptCount val="1"/>
                <c:pt idx="0">
                  <c:v>Somewhat worse</c:v>
                </c:pt>
              </c:strCache>
            </c:strRef>
          </c:tx>
          <c:spPr>
            <a:solidFill>
              <a:srgbClr val="F4B531"/>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Results'!$H$630</c:f>
              <c:strCache>
                <c:ptCount val="1"/>
                <c:pt idx="0">
                  <c:v> </c:v>
                </c:pt>
              </c:strCache>
            </c:strRef>
          </c:cat>
          <c:val>
            <c:numRef>
              <c:f>'Topline Results'!$H$632</c:f>
              <c:numCache>
                <c:formatCode>0%</c:formatCode>
                <c:ptCount val="1"/>
                <c:pt idx="0">
                  <c:v>0.17512690355329949</c:v>
                </c:pt>
              </c:numCache>
            </c:numRef>
          </c:val>
          <c:extLst>
            <c:ext xmlns:c16="http://schemas.microsoft.com/office/drawing/2014/chart" uri="{C3380CC4-5D6E-409C-BE32-E72D297353CC}">
              <c16:uniqueId val="{00000003-6BA9-484F-81DA-6A5070728F5A}"/>
            </c:ext>
          </c:extLst>
        </c:ser>
        <c:ser>
          <c:idx val="2"/>
          <c:order val="2"/>
          <c:tx>
            <c:strRef>
              <c:f>'Topline Results'!$G$633</c:f>
              <c:strCache>
                <c:ptCount val="1"/>
                <c:pt idx="0">
                  <c:v>No impact</c:v>
                </c:pt>
              </c:strCache>
            </c:strRef>
          </c:tx>
          <c:spPr>
            <a:solidFill>
              <a:schemeClr val="accent5">
                <a:lumMod val="7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Results'!$H$630</c:f>
              <c:strCache>
                <c:ptCount val="1"/>
                <c:pt idx="0">
                  <c:v> </c:v>
                </c:pt>
              </c:strCache>
            </c:strRef>
          </c:cat>
          <c:val>
            <c:numRef>
              <c:f>'Topline Results'!$H$633</c:f>
              <c:numCache>
                <c:formatCode>0%</c:formatCode>
                <c:ptCount val="1"/>
                <c:pt idx="0">
                  <c:v>0.28426395939086296</c:v>
                </c:pt>
              </c:numCache>
            </c:numRef>
          </c:val>
          <c:extLst>
            <c:ext xmlns:c16="http://schemas.microsoft.com/office/drawing/2014/chart" uri="{C3380CC4-5D6E-409C-BE32-E72D297353CC}">
              <c16:uniqueId val="{00000004-6BA9-484F-81DA-6A5070728F5A}"/>
            </c:ext>
          </c:extLst>
        </c:ser>
        <c:ser>
          <c:idx val="3"/>
          <c:order val="3"/>
          <c:tx>
            <c:strRef>
              <c:f>'Topline Results'!$G$634</c:f>
              <c:strCache>
                <c:ptCount val="1"/>
                <c:pt idx="0">
                  <c:v>Somewhat better</c:v>
                </c:pt>
              </c:strCache>
            </c:strRef>
          </c:tx>
          <c:spPr>
            <a:solidFill>
              <a:schemeClr val="bg1">
                <a:lumMod val="40000"/>
                <a:lumOff val="6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Results'!$H$630</c:f>
              <c:strCache>
                <c:ptCount val="1"/>
                <c:pt idx="0">
                  <c:v> </c:v>
                </c:pt>
              </c:strCache>
            </c:strRef>
          </c:cat>
          <c:val>
            <c:numRef>
              <c:f>'Topline Results'!$H$634</c:f>
              <c:numCache>
                <c:formatCode>0%</c:formatCode>
                <c:ptCount val="1"/>
                <c:pt idx="0">
                  <c:v>0.32741116751269034</c:v>
                </c:pt>
              </c:numCache>
            </c:numRef>
          </c:val>
          <c:extLst>
            <c:ext xmlns:c16="http://schemas.microsoft.com/office/drawing/2014/chart" uri="{C3380CC4-5D6E-409C-BE32-E72D297353CC}">
              <c16:uniqueId val="{00000005-6BA9-484F-81DA-6A5070728F5A}"/>
            </c:ext>
          </c:extLst>
        </c:ser>
        <c:ser>
          <c:idx val="4"/>
          <c:order val="4"/>
          <c:tx>
            <c:strRef>
              <c:f>'Topline Results'!$G$635</c:f>
              <c:strCache>
                <c:ptCount val="1"/>
                <c:pt idx="0">
                  <c:v>Much better</c:v>
                </c:pt>
              </c:strCache>
            </c:strRef>
          </c:tx>
          <c:spPr>
            <a:solidFill>
              <a:schemeClr val="bg1">
                <a:lumMod val="60000"/>
                <a:lumOff val="4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Results'!$H$630</c:f>
              <c:strCache>
                <c:ptCount val="1"/>
                <c:pt idx="0">
                  <c:v> </c:v>
                </c:pt>
              </c:strCache>
            </c:strRef>
          </c:cat>
          <c:val>
            <c:numRef>
              <c:f>'Topline Results'!$H$635</c:f>
              <c:numCache>
                <c:formatCode>0%</c:formatCode>
                <c:ptCount val="1"/>
                <c:pt idx="0">
                  <c:v>0.16751269035532995</c:v>
                </c:pt>
              </c:numCache>
            </c:numRef>
          </c:val>
          <c:extLst>
            <c:ext xmlns:c16="http://schemas.microsoft.com/office/drawing/2014/chart" uri="{C3380CC4-5D6E-409C-BE32-E72D297353CC}">
              <c16:uniqueId val="{00000006-6BA9-484F-81DA-6A5070728F5A}"/>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E58127"/>
            </a:solidFill>
            <a:ln w="9525">
              <a:solidFill>
                <a:schemeClr val="accent5">
                  <a:lumMod val="50000"/>
                </a:schemeClr>
              </a:solidFill>
            </a:ln>
          </c:spPr>
          <c:dPt>
            <c:idx val="0"/>
            <c:bubble3D val="0"/>
            <c:spPr>
              <a:solidFill>
                <a:schemeClr val="accent2"/>
              </a:solidFill>
              <a:ln w="9525">
                <a:solidFill>
                  <a:schemeClr val="accent5">
                    <a:lumMod val="50000"/>
                  </a:schemeClr>
                </a:solidFill>
              </a:ln>
              <a:effectLst/>
            </c:spPr>
            <c:extLst>
              <c:ext xmlns:c16="http://schemas.microsoft.com/office/drawing/2014/chart" uri="{C3380CC4-5D6E-409C-BE32-E72D297353CC}">
                <c16:uniqueId val="{00000001-A306-FF4F-A9B8-CAA81E05565D}"/>
              </c:ext>
            </c:extLst>
          </c:dPt>
          <c:dPt>
            <c:idx val="1"/>
            <c:bubble3D val="0"/>
            <c:spPr>
              <a:solidFill>
                <a:srgbClr val="E58127"/>
              </a:solidFill>
              <a:ln w="9525">
                <a:solidFill>
                  <a:schemeClr val="accent5">
                    <a:lumMod val="50000"/>
                  </a:schemeClr>
                </a:solidFill>
              </a:ln>
              <a:effectLst/>
            </c:spPr>
            <c:extLst>
              <c:ext xmlns:c16="http://schemas.microsoft.com/office/drawing/2014/chart" uri="{C3380CC4-5D6E-409C-BE32-E72D297353CC}">
                <c16:uniqueId val="{00000003-A306-FF4F-A9B8-CAA81E05565D}"/>
              </c:ext>
            </c:extLst>
          </c:dPt>
          <c:cat>
            <c:strRef>
              <c:f>Sheet1!$A$2:$A$3</c:f>
              <c:strCache>
                <c:ptCount val="2"/>
                <c:pt idx="0">
                  <c:v>Satisfaction</c:v>
                </c:pt>
                <c:pt idx="1">
                  <c:v>Not Satisfied</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4-A306-FF4F-A9B8-CAA81E05565D}"/>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t"/>
      <c:layout>
        <c:manualLayout>
          <c:xMode val="edge"/>
          <c:yMode val="edge"/>
          <c:x val="5.1180019746784634E-2"/>
          <c:y val="7.832610620573599E-2"/>
          <c:w val="0.89763957751991719"/>
          <c:h val="7.80253581935057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E58127"/>
            </a:solidFill>
            <a:ln w="9525">
              <a:solidFill>
                <a:schemeClr val="accent5">
                  <a:lumMod val="50000"/>
                </a:schemeClr>
              </a:solidFill>
            </a:ln>
          </c:spPr>
          <c:dPt>
            <c:idx val="0"/>
            <c:bubble3D val="0"/>
            <c:spPr>
              <a:solidFill>
                <a:schemeClr val="accent2"/>
              </a:solidFill>
              <a:ln w="9525">
                <a:solidFill>
                  <a:schemeClr val="accent5">
                    <a:lumMod val="50000"/>
                  </a:schemeClr>
                </a:solidFill>
              </a:ln>
              <a:effectLst/>
            </c:spPr>
            <c:extLst>
              <c:ext xmlns:c16="http://schemas.microsoft.com/office/drawing/2014/chart" uri="{C3380CC4-5D6E-409C-BE32-E72D297353CC}">
                <c16:uniqueId val="{00000001-E092-234F-9651-321E173A6C37}"/>
              </c:ext>
            </c:extLst>
          </c:dPt>
          <c:dPt>
            <c:idx val="1"/>
            <c:bubble3D val="0"/>
            <c:spPr>
              <a:solidFill>
                <a:srgbClr val="E58127"/>
              </a:solidFill>
              <a:ln w="9525">
                <a:solidFill>
                  <a:schemeClr val="accent5">
                    <a:lumMod val="50000"/>
                  </a:schemeClr>
                </a:solidFill>
              </a:ln>
              <a:effectLst/>
            </c:spPr>
            <c:extLst>
              <c:ext xmlns:c16="http://schemas.microsoft.com/office/drawing/2014/chart" uri="{C3380CC4-5D6E-409C-BE32-E72D297353CC}">
                <c16:uniqueId val="{00000003-E092-234F-9651-321E173A6C37}"/>
              </c:ext>
            </c:extLst>
          </c:dPt>
          <c:cat>
            <c:strRef>
              <c:f>Sheet1!$A$2:$A$3</c:f>
              <c:strCache>
                <c:ptCount val="2"/>
                <c:pt idx="0">
                  <c:v>Satisfaction</c:v>
                </c:pt>
                <c:pt idx="1">
                  <c:v>Not Satisfied</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04-E092-234F-9651-321E173A6C37}"/>
            </c:ext>
          </c:extLst>
        </c:ser>
        <c:dLbls>
          <c:showLegendKey val="0"/>
          <c:showVal val="0"/>
          <c:showCatName val="0"/>
          <c:showSerName val="0"/>
          <c:showPercent val="0"/>
          <c:showBubbleSize val="0"/>
          <c:showLeaderLines val="1"/>
        </c:dLbls>
        <c:firstSliceAng val="0"/>
        <c:holeSize val="61"/>
      </c:doughnutChart>
      <c:spPr>
        <a:noFill/>
        <a:ln>
          <a:noFill/>
        </a:ln>
        <a:effectLst/>
      </c:spPr>
    </c:plotArea>
    <c:legend>
      <c:legendPos val="t"/>
      <c:layout>
        <c:manualLayout>
          <c:xMode val="edge"/>
          <c:yMode val="edge"/>
          <c:x val="5.1180019746784634E-2"/>
          <c:y val="7.832610620573599E-2"/>
          <c:w val="0.89763957751991719"/>
          <c:h val="7.80253581935057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747059395353358E-2"/>
          <c:y val="0.271223097341598"/>
          <c:w val="0.92894041022649942"/>
          <c:h val="0.46380891169282945"/>
        </c:manualLayout>
      </c:layout>
      <c:barChart>
        <c:barDir val="bar"/>
        <c:grouping val="percentStacked"/>
        <c:varyColors val="0"/>
        <c:ser>
          <c:idx val="0"/>
          <c:order val="0"/>
          <c:tx>
            <c:strRef>
              <c:f>'Topline Results'!$G$231</c:f>
              <c:strCache>
                <c:ptCount val="1"/>
                <c:pt idx="0">
                  <c:v>No</c:v>
                </c:pt>
              </c:strCache>
            </c:strRef>
          </c:tx>
          <c:spPr>
            <a:solidFill>
              <a:srgbClr val="E58127"/>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12E9-9746-B56F-9DAAA5431BC8}"/>
              </c:ext>
            </c:extLst>
          </c:dPt>
          <c:dPt>
            <c:idx val="5"/>
            <c:invertIfNegative val="0"/>
            <c:bubble3D val="0"/>
            <c:extLst>
              <c:ext xmlns:c16="http://schemas.microsoft.com/office/drawing/2014/chart" uri="{C3380CC4-5D6E-409C-BE32-E72D297353CC}">
                <c16:uniqueId val="{00000001-12E9-9746-B56F-9DAAA5431BC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Results'!$H$230</c:f>
              <c:strCache>
                <c:ptCount val="1"/>
                <c:pt idx="0">
                  <c:v> </c:v>
                </c:pt>
              </c:strCache>
            </c:strRef>
          </c:cat>
          <c:val>
            <c:numRef>
              <c:f>'Topline Results'!$H$231</c:f>
              <c:numCache>
                <c:formatCode>0%</c:formatCode>
                <c:ptCount val="1"/>
                <c:pt idx="0">
                  <c:v>0.71165644171779141</c:v>
                </c:pt>
              </c:numCache>
            </c:numRef>
          </c:val>
          <c:extLst>
            <c:ext xmlns:c16="http://schemas.microsoft.com/office/drawing/2014/chart" uri="{C3380CC4-5D6E-409C-BE32-E72D297353CC}">
              <c16:uniqueId val="{00000002-12E9-9746-B56F-9DAAA5431BC8}"/>
            </c:ext>
          </c:extLst>
        </c:ser>
        <c:ser>
          <c:idx val="1"/>
          <c:order val="1"/>
          <c:tx>
            <c:strRef>
              <c:f>'Topline Results'!$G$232</c:f>
              <c:strCache>
                <c:ptCount val="1"/>
                <c:pt idx="0">
                  <c:v>Yes</c:v>
                </c:pt>
              </c:strCache>
            </c:strRef>
          </c:tx>
          <c:spPr>
            <a:solidFill>
              <a:schemeClr val="accent2"/>
            </a:solidFill>
            <a:ln>
              <a:solidFill>
                <a:schemeClr val="accent5">
                  <a:lumMod val="50000"/>
                </a:schemeClr>
              </a:solidFill>
            </a:ln>
            <a:effectLst/>
          </c:spPr>
          <c:invertIfNegative val="0"/>
          <c:dPt>
            <c:idx val="0"/>
            <c:invertIfNegative val="0"/>
            <c:bubble3D val="0"/>
            <c:spPr>
              <a:solidFill>
                <a:schemeClr val="bg1">
                  <a:lumMod val="60000"/>
                  <a:lumOff val="40000"/>
                </a:schemeClr>
              </a:solidFill>
              <a:ln>
                <a:solidFill>
                  <a:schemeClr val="accent5">
                    <a:lumMod val="50000"/>
                  </a:schemeClr>
                </a:solidFill>
              </a:ln>
              <a:effectLst/>
            </c:spPr>
            <c:extLst>
              <c:ext xmlns:c16="http://schemas.microsoft.com/office/drawing/2014/chart" uri="{C3380CC4-5D6E-409C-BE32-E72D297353CC}">
                <c16:uniqueId val="{00000004-12E9-9746-B56F-9DAAA5431BC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Results'!$H$230</c:f>
              <c:strCache>
                <c:ptCount val="1"/>
                <c:pt idx="0">
                  <c:v> </c:v>
                </c:pt>
              </c:strCache>
            </c:strRef>
          </c:cat>
          <c:val>
            <c:numRef>
              <c:f>'Topline Results'!$H$232</c:f>
              <c:numCache>
                <c:formatCode>0%</c:formatCode>
                <c:ptCount val="1"/>
                <c:pt idx="0">
                  <c:v>0.28834355828220859</c:v>
                </c:pt>
              </c:numCache>
            </c:numRef>
          </c:val>
          <c:extLst>
            <c:ext xmlns:c16="http://schemas.microsoft.com/office/drawing/2014/chart" uri="{C3380CC4-5D6E-409C-BE32-E72D297353CC}">
              <c16:uniqueId val="{00000003-12E9-9746-B56F-9DAAA5431BC8}"/>
            </c:ext>
          </c:extLst>
        </c:ser>
        <c:dLbls>
          <c:showLegendKey val="0"/>
          <c:showVal val="0"/>
          <c:showCatName val="0"/>
          <c:showSerName val="0"/>
          <c:showPercent val="0"/>
          <c:showBubbleSize val="0"/>
        </c:dLbls>
        <c:gapWidth val="10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Results'!$H$257</c:f>
              <c:strCache>
                <c:ptCount val="1"/>
                <c:pt idx="0">
                  <c:v>1%</c:v>
                </c:pt>
              </c:strCache>
            </c:strRef>
          </c:tx>
          <c:spPr>
            <a:solidFill>
              <a:schemeClr val="accent1"/>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1-ACAA-9B49-9F76-E87638AA16D1}"/>
              </c:ext>
            </c:extLst>
          </c:dPt>
          <c:dPt>
            <c:idx val="1"/>
            <c:invertIfNegative val="0"/>
            <c:bubble3D val="0"/>
            <c:spPr>
              <a:solidFill>
                <a:schemeClr val="accent5">
                  <a:lumMod val="50000"/>
                </a:schemeClr>
              </a:solidFill>
              <a:ln>
                <a:noFill/>
              </a:ln>
              <a:effectLst/>
            </c:spPr>
            <c:extLst>
              <c:ext xmlns:c16="http://schemas.microsoft.com/office/drawing/2014/chart" uri="{C3380CC4-5D6E-409C-BE32-E72D297353CC}">
                <c16:uniqueId val="{0000000B-ACAA-9B49-9F76-E87638AA16D1}"/>
              </c:ext>
            </c:extLst>
          </c:dPt>
          <c:dPt>
            <c:idx val="2"/>
            <c:invertIfNegative val="0"/>
            <c:bubble3D val="0"/>
            <c:spPr>
              <a:solidFill>
                <a:schemeClr val="accent5">
                  <a:lumMod val="50000"/>
                </a:schemeClr>
              </a:solidFill>
              <a:ln>
                <a:noFill/>
              </a:ln>
              <a:effectLst/>
            </c:spPr>
            <c:extLst>
              <c:ext xmlns:c16="http://schemas.microsoft.com/office/drawing/2014/chart" uri="{C3380CC4-5D6E-409C-BE32-E72D297353CC}">
                <c16:uniqueId val="{0000000C-ACAA-9B49-9F76-E87638AA16D1}"/>
              </c:ext>
            </c:extLst>
          </c:dPt>
          <c:dPt>
            <c:idx val="3"/>
            <c:invertIfNegative val="0"/>
            <c:bubble3D val="0"/>
            <c:spPr>
              <a:solidFill>
                <a:schemeClr val="accent5">
                  <a:lumMod val="50000"/>
                </a:schemeClr>
              </a:solidFill>
              <a:ln>
                <a:noFill/>
              </a:ln>
              <a:effectLst/>
            </c:spPr>
            <c:extLst>
              <c:ext xmlns:c16="http://schemas.microsoft.com/office/drawing/2014/chart" uri="{C3380CC4-5D6E-409C-BE32-E72D297353CC}">
                <c16:uniqueId val="{00000003-ACAA-9B49-9F76-E87638AA16D1}"/>
              </c:ext>
            </c:extLst>
          </c:dPt>
          <c:dPt>
            <c:idx val="4"/>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5-ACAA-9B49-9F76-E87638AA16D1}"/>
              </c:ext>
            </c:extLst>
          </c:dPt>
          <c:dPt>
            <c:idx val="5"/>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7-ACAA-9B49-9F76-E87638AA16D1}"/>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9-ACAA-9B49-9F76-E87638AA16D1}"/>
              </c:ext>
            </c:extLst>
          </c:dPt>
          <c:dLbls>
            <c:dLbl>
              <c:idx val="1"/>
              <c:layout>
                <c:manualLayout>
                  <c:x val="9.456264775413711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CAA-9B49-9F76-E87638AA16D1}"/>
                </c:ext>
              </c:extLst>
            </c:dLbl>
            <c:dLbl>
              <c:idx val="2"/>
              <c:layout>
                <c:manualLayout>
                  <c:x val="7.8802206461780922E-3"/>
                  <c:y val="-6.04096218341324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CAA-9B49-9F76-E87638AA16D1}"/>
                </c:ext>
              </c:extLst>
            </c:dLbl>
            <c:dLbl>
              <c:idx val="3"/>
              <c:layout>
                <c:manualLayout>
                  <c:x val="7.88022064617797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AA-9B49-9F76-E87638AA16D1}"/>
                </c:ext>
              </c:extLst>
            </c:dLbl>
            <c:dLbl>
              <c:idx val="4"/>
              <c:layout>
                <c:manualLayout>
                  <c:x val="1.260835303388483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AA-9B49-9F76-E87638AA16D1}"/>
                </c:ext>
              </c:extLst>
            </c:dLbl>
            <c:dLbl>
              <c:idx val="5"/>
              <c:layout>
                <c:manualLayout>
                  <c:x val="4.72813238770674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CAA-9B49-9F76-E87638AA16D1}"/>
                </c:ext>
              </c:extLst>
            </c:dLbl>
            <c:dLbl>
              <c:idx val="6"/>
              <c:layout>
                <c:manualLayout>
                  <c:x val="6.3041765169424748E-3"/>
                  <c:y val="-1.510240545853311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AA-9B49-9F76-E87638AA16D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Results'!$G$258:$G$264</c:f>
              <c:strCache>
                <c:ptCount val="7"/>
                <c:pt idx="0">
                  <c:v>Other</c:v>
                </c:pt>
                <c:pt idx="1">
                  <c:v>Reviews/Ratings/Testimonials</c:v>
                </c:pt>
                <c:pt idx="2">
                  <c:v>Locations of care facilities covered</c:v>
                </c:pt>
                <c:pt idx="3">
                  <c:v>Flexibility of types of care covered</c:v>
                </c:pt>
                <c:pt idx="4">
                  <c:v>Length of care covered by insurance</c:v>
                </c:pt>
                <c:pt idx="5">
                  <c:v>Level of care covered by insurance</c:v>
                </c:pt>
                <c:pt idx="6">
                  <c:v>Price</c:v>
                </c:pt>
              </c:strCache>
            </c:strRef>
          </c:cat>
          <c:val>
            <c:numRef>
              <c:f>'Topline Results'!$H$258:$H$264</c:f>
              <c:numCache>
                <c:formatCode>0%</c:formatCode>
                <c:ptCount val="7"/>
                <c:pt idx="0">
                  <c:v>1.4184397163120567E-2</c:v>
                </c:pt>
                <c:pt idx="1">
                  <c:v>0.46453900709219859</c:v>
                </c:pt>
                <c:pt idx="2">
                  <c:v>0.48936170212765956</c:v>
                </c:pt>
                <c:pt idx="3">
                  <c:v>0.63475177304964536</c:v>
                </c:pt>
                <c:pt idx="4">
                  <c:v>0.7021276595744681</c:v>
                </c:pt>
                <c:pt idx="5">
                  <c:v>0.78723404255319152</c:v>
                </c:pt>
                <c:pt idx="6">
                  <c:v>0.84397163120567376</c:v>
                </c:pt>
              </c:numCache>
            </c:numRef>
          </c:val>
          <c:extLst>
            <c:ext xmlns:c16="http://schemas.microsoft.com/office/drawing/2014/chart" uri="{C3380CC4-5D6E-409C-BE32-E72D297353CC}">
              <c16:uniqueId val="{0000000A-ACAA-9B49-9F76-E87638AA16D1}"/>
            </c:ext>
          </c:extLst>
        </c:ser>
        <c:dLbls>
          <c:showLegendKey val="0"/>
          <c:showVal val="0"/>
          <c:showCatName val="0"/>
          <c:showSerName val="0"/>
          <c:showPercent val="0"/>
          <c:showBubbleSize val="0"/>
        </c:dLbls>
        <c:gapWidth val="70"/>
        <c:axId val="305890304"/>
        <c:axId val="297760960"/>
      </c:barChart>
      <c:catAx>
        <c:axId val="305890304"/>
        <c:scaling>
          <c:orientation val="minMax"/>
        </c:scaling>
        <c:delete val="1"/>
        <c:axPos val="l"/>
        <c:numFmt formatCode="General" sourceLinked="1"/>
        <c:majorTickMark val="none"/>
        <c:minorTickMark val="none"/>
        <c:tickLblPos val="nextTo"/>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Results'!$H$234</c:f>
              <c:strCache>
                <c:ptCount val="1"/>
              </c:strCache>
            </c:strRef>
          </c:tx>
          <c:spPr>
            <a:solidFill>
              <a:schemeClr val="accent5">
                <a:lumMod val="50000"/>
              </a:schemeClr>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1-CDE0-7546-AB28-6E2796B1F311}"/>
              </c:ext>
            </c:extLst>
          </c:dPt>
          <c:dPt>
            <c:idx val="5"/>
            <c:invertIfNegative val="0"/>
            <c:bubble3D val="0"/>
            <c:spPr>
              <a:solidFill>
                <a:schemeClr val="accent5">
                  <a:lumMod val="50000"/>
                </a:schemeClr>
              </a:solidFill>
              <a:ln>
                <a:noFill/>
              </a:ln>
              <a:effectLst/>
            </c:spPr>
            <c:extLst>
              <c:ext xmlns:c16="http://schemas.microsoft.com/office/drawing/2014/chart" uri="{C3380CC4-5D6E-409C-BE32-E72D297353CC}">
                <c16:uniqueId val="{00000003-CDE0-7546-AB28-6E2796B1F311}"/>
              </c:ext>
            </c:extLst>
          </c:dPt>
          <c:dPt>
            <c:idx val="14"/>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5-CDE0-7546-AB28-6E2796B1F311}"/>
              </c:ext>
            </c:extLst>
          </c:dPt>
          <c:dPt>
            <c:idx val="15"/>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7-CDE0-7546-AB28-6E2796B1F311}"/>
              </c:ext>
            </c:extLst>
          </c:dPt>
          <c:dPt>
            <c:idx val="16"/>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9-CDE0-7546-AB28-6E2796B1F311}"/>
              </c:ext>
            </c:extLst>
          </c:dPt>
          <c:dPt>
            <c:idx val="17"/>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B-CDE0-7546-AB28-6E2796B1F311}"/>
              </c:ext>
            </c:extLst>
          </c:dPt>
          <c:dPt>
            <c:idx val="18"/>
            <c:invertIfNegative val="0"/>
            <c:bubble3D val="0"/>
            <c:spPr>
              <a:solidFill>
                <a:schemeClr val="bg1"/>
              </a:solidFill>
              <a:ln>
                <a:noFill/>
              </a:ln>
              <a:effectLst/>
            </c:spPr>
            <c:extLst>
              <c:ext xmlns:c16="http://schemas.microsoft.com/office/drawing/2014/chart" uri="{C3380CC4-5D6E-409C-BE32-E72D297353CC}">
                <c16:uniqueId val="{0000000D-CDE0-7546-AB28-6E2796B1F311}"/>
              </c:ext>
            </c:extLst>
          </c:dPt>
          <c:dLbls>
            <c:dLbl>
              <c:idx val="0"/>
              <c:layout>
                <c:manualLayout>
                  <c:x val="2.955984116356791E-3"/>
                  <c:y val="-1.366090811102777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E0-7546-AB28-6E2796B1F311}"/>
                </c:ext>
              </c:extLst>
            </c:dLbl>
            <c:dLbl>
              <c:idx val="1"/>
              <c:layout>
                <c:manualLayout>
                  <c:x val="4.433976174535213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11F-5140-8708-4A0CF48E0789}"/>
                </c:ext>
              </c:extLst>
            </c:dLbl>
            <c:dLbl>
              <c:idx val="2"/>
              <c:layout>
                <c:manualLayout>
                  <c:x val="5.91196823271358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11F-5140-8708-4A0CF48E0789}"/>
                </c:ext>
              </c:extLst>
            </c:dLbl>
            <c:dLbl>
              <c:idx val="3"/>
              <c:layout>
                <c:manualLayout>
                  <c:x val="5.91196823271358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11F-5140-8708-4A0CF48E0789}"/>
                </c:ext>
              </c:extLst>
            </c:dLbl>
            <c:dLbl>
              <c:idx val="4"/>
              <c:layout>
                <c:manualLayout>
                  <c:x val="5.911968232713744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11F-5140-8708-4A0CF48E0789}"/>
                </c:ext>
              </c:extLst>
            </c:dLbl>
            <c:dLbl>
              <c:idx val="5"/>
              <c:layout>
                <c:manualLayout>
                  <c:x val="8.867952349070534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E0-7546-AB28-6E2796B1F311}"/>
                </c:ext>
              </c:extLst>
            </c:dLbl>
            <c:dLbl>
              <c:idx val="6"/>
              <c:layout>
                <c:manualLayout>
                  <c:x val="8.867952349070534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11F-5140-8708-4A0CF48E0789}"/>
                </c:ext>
              </c:extLst>
            </c:dLbl>
            <c:dLbl>
              <c:idx val="7"/>
              <c:layout>
                <c:manualLayout>
                  <c:x val="8.867952349070534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11F-5140-8708-4A0CF48E0789}"/>
                </c:ext>
              </c:extLst>
            </c:dLbl>
            <c:dLbl>
              <c:idx val="8"/>
              <c:layout>
                <c:manualLayout>
                  <c:x val="4.433976174535267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11F-5140-8708-4A0CF48E0789}"/>
                </c:ext>
              </c:extLst>
            </c:dLbl>
            <c:dLbl>
              <c:idx val="9"/>
              <c:layout>
                <c:manualLayout>
                  <c:x val="1.182393646542738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11F-5140-8708-4A0CF48E0789}"/>
                </c:ext>
              </c:extLst>
            </c:dLbl>
            <c:dLbl>
              <c:idx val="10"/>
              <c:layout>
                <c:manualLayout>
                  <c:x val="5.9119682327136904E-3"/>
                  <c:y val="-6.830454055513886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11F-5140-8708-4A0CF48E0789}"/>
                </c:ext>
              </c:extLst>
            </c:dLbl>
            <c:dLbl>
              <c:idx val="11"/>
              <c:layout>
                <c:manualLayout>
                  <c:x val="4.433976174535267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11F-5140-8708-4A0CF48E0789}"/>
                </c:ext>
              </c:extLst>
            </c:dLbl>
            <c:dLbl>
              <c:idx val="12"/>
              <c:layout>
                <c:manualLayout>
                  <c:x val="7.3899602908921126E-3"/>
                  <c:y val="-6.830454055513886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11F-5140-8708-4A0CF48E0789}"/>
                </c:ext>
              </c:extLst>
            </c:dLbl>
            <c:dLbl>
              <c:idx val="13"/>
              <c:layout>
                <c:manualLayout>
                  <c:x val="4.4339761745352674E-3"/>
                  <c:y val="-3.415227027756943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11F-5140-8708-4A0CF48E0789}"/>
                </c:ext>
              </c:extLst>
            </c:dLbl>
            <c:dLbl>
              <c:idx val="14"/>
              <c:layout>
                <c:manualLayout>
                  <c:x val="4.433976174535267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E0-7546-AB28-6E2796B1F311}"/>
                </c:ext>
              </c:extLst>
            </c:dLbl>
            <c:dLbl>
              <c:idx val="15"/>
              <c:layout>
                <c:manualLayout>
                  <c:x val="5.91196823271358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E0-7546-AB28-6E2796B1F311}"/>
                </c:ext>
              </c:extLst>
            </c:dLbl>
            <c:dLbl>
              <c:idx val="16"/>
              <c:layout>
                <c:manualLayout>
                  <c:x val="1.1823936465427381E-2"/>
                  <c:y val="-1.707613513878471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E0-7546-AB28-6E2796B1F311}"/>
                </c:ext>
              </c:extLst>
            </c:dLbl>
            <c:dLbl>
              <c:idx val="17"/>
              <c:layout>
                <c:manualLayout>
                  <c:x val="4.5322163737626271E-2"/>
                  <c:y val="1.707613513878471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DE0-7546-AB28-6E2796B1F311}"/>
                </c:ext>
              </c:extLst>
            </c:dLbl>
            <c:dLbl>
              <c:idx val="18"/>
              <c:layout>
                <c:manualLayout>
                  <c:x val="3.11584924362037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DE0-7546-AB28-6E2796B1F31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Results'!$G$235:$G$253</c:f>
              <c:strCache>
                <c:ptCount val="19"/>
                <c:pt idx="0">
                  <c:v>Other</c:v>
                </c:pt>
                <c:pt idx="1">
                  <c:v>Podcasts</c:v>
                </c:pt>
                <c:pt idx="2">
                  <c:v>Social media</c:v>
                </c:pt>
                <c:pt idx="3">
                  <c:v>Blogs</c:v>
                </c:pt>
                <c:pt idx="4">
                  <c:v>Television advertisements/programs</c:v>
                </c:pt>
                <c:pt idx="5">
                  <c:v>Medicaid website</c:v>
                </c:pt>
                <c:pt idx="6">
                  <c:v>Newspaper articles</c:v>
                </c:pt>
                <c:pt idx="7">
                  <c:v>Recommendations from doctor</c:v>
                </c:pt>
                <c:pt idx="8">
                  <c:v>Catalogs/Magazines (e.g., AARP)</c:v>
                </c:pt>
                <c:pt idx="9">
                  <c:v>Social Security website</c:v>
                </c:pt>
                <c:pt idx="10">
                  <c:v>Social/Senior services website</c:v>
                </c:pt>
                <c:pt idx="11">
                  <c:v>Financial services/advising website</c:v>
                </c:pt>
                <c:pt idx="12">
                  <c:v>Recommendations from insurance agent</c:v>
                </c:pt>
                <c:pt idx="13">
                  <c:v>Care facility (e.g., assisted living, nursing home) website</c:v>
                </c:pt>
                <c:pt idx="14">
                  <c:v>Insurance provider website</c:v>
                </c:pt>
                <c:pt idx="15">
                  <c:v>Healthcare website</c:v>
                </c:pt>
                <c:pt idx="16">
                  <c:v>Recommendations from financial advisor</c:v>
                </c:pt>
                <c:pt idx="17">
                  <c:v>Recommendations from family/friend(s)</c:v>
                </c:pt>
                <c:pt idx="18">
                  <c:v>General web search</c:v>
                </c:pt>
              </c:strCache>
            </c:strRef>
          </c:cat>
          <c:val>
            <c:numRef>
              <c:f>'Topline Results'!$H$235:$H$253</c:f>
              <c:numCache>
                <c:formatCode>0%</c:formatCode>
                <c:ptCount val="19"/>
                <c:pt idx="0">
                  <c:v>2.1276595744680851E-2</c:v>
                </c:pt>
                <c:pt idx="1">
                  <c:v>3.9007092198581561E-2</c:v>
                </c:pt>
                <c:pt idx="2">
                  <c:v>4.9645390070921988E-2</c:v>
                </c:pt>
                <c:pt idx="3">
                  <c:v>4.9645390070921988E-2</c:v>
                </c:pt>
                <c:pt idx="4">
                  <c:v>6.7375886524822695E-2</c:v>
                </c:pt>
                <c:pt idx="5">
                  <c:v>8.5106382978723402E-2</c:v>
                </c:pt>
                <c:pt idx="6">
                  <c:v>8.5106382978723402E-2</c:v>
                </c:pt>
                <c:pt idx="7">
                  <c:v>8.5106382978723402E-2</c:v>
                </c:pt>
                <c:pt idx="8">
                  <c:v>0.12411347517730496</c:v>
                </c:pt>
                <c:pt idx="9">
                  <c:v>0.1702127659574468</c:v>
                </c:pt>
                <c:pt idx="10">
                  <c:v>0.19148936170212766</c:v>
                </c:pt>
                <c:pt idx="11">
                  <c:v>0.19503546099290781</c:v>
                </c:pt>
                <c:pt idx="12">
                  <c:v>0.20212765957446807</c:v>
                </c:pt>
                <c:pt idx="13">
                  <c:v>0.22695035460992907</c:v>
                </c:pt>
                <c:pt idx="14">
                  <c:v>0.26241134751773049</c:v>
                </c:pt>
                <c:pt idx="15">
                  <c:v>0.29432624113475175</c:v>
                </c:pt>
                <c:pt idx="16">
                  <c:v>0.2978723404255319</c:v>
                </c:pt>
                <c:pt idx="17">
                  <c:v>0.3475177304964539</c:v>
                </c:pt>
                <c:pt idx="18">
                  <c:v>0.37943262411347517</c:v>
                </c:pt>
              </c:numCache>
            </c:numRef>
          </c:val>
          <c:extLst>
            <c:ext xmlns:c16="http://schemas.microsoft.com/office/drawing/2014/chart" uri="{C3380CC4-5D6E-409C-BE32-E72D297353CC}">
              <c16:uniqueId val="{0000000E-CDE0-7546-AB28-6E2796B1F311}"/>
            </c:ext>
          </c:extLst>
        </c:ser>
        <c:dLbls>
          <c:showLegendKey val="0"/>
          <c:showVal val="0"/>
          <c:showCatName val="0"/>
          <c:showSerName val="0"/>
          <c:showPercent val="0"/>
          <c:showBubbleSize val="0"/>
        </c:dLbls>
        <c:gapWidth val="72"/>
        <c:axId val="305890304"/>
        <c:axId val="297760960"/>
      </c:barChart>
      <c:catAx>
        <c:axId val="305890304"/>
        <c:scaling>
          <c:orientation val="minMax"/>
        </c:scaling>
        <c:delete val="1"/>
        <c:axPos val="l"/>
        <c:numFmt formatCode="General" sourceLinked="1"/>
        <c:majorTickMark val="none"/>
        <c:minorTickMark val="none"/>
        <c:tickLblPos val="nextTo"/>
        <c:crossAx val="297760960"/>
        <c:crosses val="autoZero"/>
        <c:auto val="1"/>
        <c:lblAlgn val="ctr"/>
        <c:lblOffset val="100"/>
        <c:tickLblSkip val="1"/>
        <c:noMultiLvlLbl val="0"/>
      </c:catAx>
      <c:valAx>
        <c:axId val="297760960"/>
        <c:scaling>
          <c:orientation val="minMax"/>
          <c:max val="1"/>
          <c:min val="0"/>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'Topline Results'!$G$433</c:f>
              <c:strCache>
                <c:ptCount val="1"/>
                <c:pt idx="0">
                  <c:v>Very negative</c:v>
                </c:pt>
              </c:strCache>
            </c:strRef>
          </c:tx>
          <c:spPr>
            <a:solidFill>
              <a:srgbClr val="E58127"/>
            </a:solidFill>
            <a:ln>
              <a:noFill/>
            </a:ln>
            <a:effectLst/>
          </c:spPr>
          <c:invertIfNegative val="0"/>
          <c:dPt>
            <c:idx val="0"/>
            <c:invertIfNegative val="0"/>
            <c:bubble3D val="0"/>
            <c:extLst>
              <c:ext xmlns:c16="http://schemas.microsoft.com/office/drawing/2014/chart" uri="{C3380CC4-5D6E-409C-BE32-E72D297353CC}">
                <c16:uniqueId val="{00000001-A039-3045-A6CD-C28F8D789E72}"/>
              </c:ext>
            </c:extLst>
          </c:dPt>
          <c:dPt>
            <c:idx val="5"/>
            <c:invertIfNegative val="0"/>
            <c:bubble3D val="0"/>
            <c:extLst>
              <c:ext xmlns:c16="http://schemas.microsoft.com/office/drawing/2014/chart" uri="{C3380CC4-5D6E-409C-BE32-E72D297353CC}">
                <c16:uniqueId val="{00000002-A039-3045-A6CD-C28F8D789E7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Results'!$G$431</c:f>
              <c:numCache>
                <c:formatCode>General</c:formatCode>
                <c:ptCount val="1"/>
              </c:numCache>
            </c:numRef>
          </c:cat>
          <c:val>
            <c:numRef>
              <c:f>'Topline Results'!$H$433</c:f>
              <c:numCache>
                <c:formatCode>0%</c:formatCode>
                <c:ptCount val="1"/>
                <c:pt idx="0">
                  <c:v>9.202453987730061E-2</c:v>
                </c:pt>
              </c:numCache>
            </c:numRef>
          </c:val>
          <c:extLst>
            <c:ext xmlns:c16="http://schemas.microsoft.com/office/drawing/2014/chart" uri="{C3380CC4-5D6E-409C-BE32-E72D297353CC}">
              <c16:uniqueId val="{00000003-A039-3045-A6CD-C28F8D789E72}"/>
            </c:ext>
          </c:extLst>
        </c:ser>
        <c:ser>
          <c:idx val="1"/>
          <c:order val="1"/>
          <c:tx>
            <c:strRef>
              <c:f>'Topline Results'!$G$434</c:f>
              <c:strCache>
                <c:ptCount val="1"/>
                <c:pt idx="0">
                  <c:v>Somewhat negative</c:v>
                </c:pt>
              </c:strCache>
            </c:strRef>
          </c:tx>
          <c:spPr>
            <a:solidFill>
              <a:srgbClr val="F4B5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Results'!$G$431</c:f>
              <c:numCache>
                <c:formatCode>General</c:formatCode>
                <c:ptCount val="1"/>
              </c:numCache>
            </c:numRef>
          </c:cat>
          <c:val>
            <c:numRef>
              <c:f>'Topline Results'!$H$434</c:f>
              <c:numCache>
                <c:formatCode>0%</c:formatCode>
                <c:ptCount val="1"/>
                <c:pt idx="0">
                  <c:v>0.29550102249488752</c:v>
                </c:pt>
              </c:numCache>
            </c:numRef>
          </c:val>
          <c:extLst>
            <c:ext xmlns:c16="http://schemas.microsoft.com/office/drawing/2014/chart" uri="{C3380CC4-5D6E-409C-BE32-E72D297353CC}">
              <c16:uniqueId val="{00000004-A039-3045-A6CD-C28F8D789E72}"/>
            </c:ext>
          </c:extLst>
        </c:ser>
        <c:ser>
          <c:idx val="2"/>
          <c:order val="2"/>
          <c:tx>
            <c:strRef>
              <c:f>'Topline Results'!$G$435</c:f>
              <c:strCache>
                <c:ptCount val="1"/>
                <c:pt idx="0">
                  <c:v>Neutral</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Results'!$G$431</c:f>
              <c:numCache>
                <c:formatCode>General</c:formatCode>
                <c:ptCount val="1"/>
              </c:numCache>
            </c:numRef>
          </c:cat>
          <c:val>
            <c:numRef>
              <c:f>'Topline Results'!$H$435</c:f>
              <c:numCache>
                <c:formatCode>0%</c:formatCode>
                <c:ptCount val="1"/>
                <c:pt idx="0">
                  <c:v>0.35889570552147237</c:v>
                </c:pt>
              </c:numCache>
            </c:numRef>
          </c:val>
          <c:extLst>
            <c:ext xmlns:c16="http://schemas.microsoft.com/office/drawing/2014/chart" uri="{C3380CC4-5D6E-409C-BE32-E72D297353CC}">
              <c16:uniqueId val="{00000005-A039-3045-A6CD-C28F8D789E72}"/>
            </c:ext>
          </c:extLst>
        </c:ser>
        <c:ser>
          <c:idx val="3"/>
          <c:order val="3"/>
          <c:tx>
            <c:strRef>
              <c:f>'Topline Results'!$G$436</c:f>
              <c:strCache>
                <c:ptCount val="1"/>
                <c:pt idx="0">
                  <c:v>Somewhat positive</c:v>
                </c:pt>
              </c:strCache>
            </c:strRef>
          </c:tx>
          <c:spPr>
            <a:solidFill>
              <a:schemeClr val="bg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Results'!$G$431</c:f>
              <c:numCache>
                <c:formatCode>General</c:formatCode>
                <c:ptCount val="1"/>
              </c:numCache>
            </c:numRef>
          </c:cat>
          <c:val>
            <c:numRef>
              <c:f>'Topline Results'!$H$436</c:f>
              <c:numCache>
                <c:formatCode>0%</c:formatCode>
                <c:ptCount val="1"/>
                <c:pt idx="0">
                  <c:v>0.19836400817995911</c:v>
                </c:pt>
              </c:numCache>
            </c:numRef>
          </c:val>
          <c:extLst>
            <c:ext xmlns:c16="http://schemas.microsoft.com/office/drawing/2014/chart" uri="{C3380CC4-5D6E-409C-BE32-E72D297353CC}">
              <c16:uniqueId val="{00000006-A039-3045-A6CD-C28F8D789E72}"/>
            </c:ext>
          </c:extLst>
        </c:ser>
        <c:ser>
          <c:idx val="4"/>
          <c:order val="4"/>
          <c:tx>
            <c:strRef>
              <c:f>'Topline Results'!$G$437</c:f>
              <c:strCache>
                <c:ptCount val="1"/>
                <c:pt idx="0">
                  <c:v>Very positive</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Results'!$G$431</c:f>
              <c:numCache>
                <c:formatCode>General</c:formatCode>
                <c:ptCount val="1"/>
              </c:numCache>
            </c:numRef>
          </c:cat>
          <c:val>
            <c:numRef>
              <c:f>'Topline Results'!$H$437</c:f>
              <c:numCache>
                <c:formatCode>0%</c:formatCode>
                <c:ptCount val="1"/>
                <c:pt idx="0">
                  <c:v>5.5214723926380369E-2</c:v>
                </c:pt>
              </c:numCache>
            </c:numRef>
          </c:val>
          <c:extLst>
            <c:ext xmlns:c16="http://schemas.microsoft.com/office/drawing/2014/chart" uri="{C3380CC4-5D6E-409C-BE32-E72D297353CC}">
              <c16:uniqueId val="{00000007-A039-3045-A6CD-C28F8D789E72}"/>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1912243608437835E-2"/>
          <c:y val="0.33337817147856519"/>
          <c:w val="0.92763257023427625"/>
          <c:h val="0.36295330271216097"/>
        </c:manualLayout>
      </c:layout>
      <c:barChart>
        <c:barDir val="bar"/>
        <c:grouping val="percentStacked"/>
        <c:varyColors val="0"/>
        <c:ser>
          <c:idx val="0"/>
          <c:order val="0"/>
          <c:tx>
            <c:strRef>
              <c:f>'Topline Results'!$G$71</c:f>
              <c:strCache>
                <c:ptCount val="1"/>
                <c:pt idx="0">
                  <c:v>Not at all familiar</c:v>
                </c:pt>
              </c:strCache>
            </c:strRef>
          </c:tx>
          <c:spPr>
            <a:solidFill>
              <a:schemeClr val="bg1">
                <a:lumMod val="20000"/>
                <a:lumOff val="80000"/>
              </a:schemeClr>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A698-F44D-8CAF-727ED493404E}"/>
              </c:ext>
            </c:extLst>
          </c:dPt>
          <c:dPt>
            <c:idx val="5"/>
            <c:invertIfNegative val="0"/>
            <c:bubble3D val="0"/>
            <c:extLst>
              <c:ext xmlns:c16="http://schemas.microsoft.com/office/drawing/2014/chart" uri="{C3380CC4-5D6E-409C-BE32-E72D297353CC}">
                <c16:uniqueId val="{00000001-A698-F44D-8CAF-727ED493404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Results'!$H$70</c:f>
              <c:strCache>
                <c:ptCount val="1"/>
                <c:pt idx="0">
                  <c:v> </c:v>
                </c:pt>
              </c:strCache>
            </c:strRef>
          </c:cat>
          <c:val>
            <c:numRef>
              <c:f>'Topline Results'!$H$71</c:f>
              <c:numCache>
                <c:formatCode>0%</c:formatCode>
                <c:ptCount val="1"/>
                <c:pt idx="0">
                  <c:v>6.7484662576687116E-2</c:v>
                </c:pt>
              </c:numCache>
            </c:numRef>
          </c:val>
          <c:extLst>
            <c:ext xmlns:c16="http://schemas.microsoft.com/office/drawing/2014/chart" uri="{C3380CC4-5D6E-409C-BE32-E72D297353CC}">
              <c16:uniqueId val="{00000002-A698-F44D-8CAF-727ED493404E}"/>
            </c:ext>
          </c:extLst>
        </c:ser>
        <c:ser>
          <c:idx val="1"/>
          <c:order val="1"/>
          <c:tx>
            <c:strRef>
              <c:f>'Topline Results'!$G$72</c:f>
              <c:strCache>
                <c:ptCount val="1"/>
                <c:pt idx="0">
                  <c:v>Slightly familiar</c:v>
                </c:pt>
              </c:strCache>
            </c:strRef>
          </c:tx>
          <c:spPr>
            <a:solidFill>
              <a:schemeClr val="bg1">
                <a:lumMod val="40000"/>
                <a:lumOff val="6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Results'!$H$70</c:f>
              <c:strCache>
                <c:ptCount val="1"/>
                <c:pt idx="0">
                  <c:v> </c:v>
                </c:pt>
              </c:strCache>
            </c:strRef>
          </c:cat>
          <c:val>
            <c:numRef>
              <c:f>'Topline Results'!$H$72</c:f>
              <c:numCache>
                <c:formatCode>0%</c:formatCode>
                <c:ptCount val="1"/>
                <c:pt idx="0">
                  <c:v>0.28323108384458079</c:v>
                </c:pt>
              </c:numCache>
            </c:numRef>
          </c:val>
          <c:extLst>
            <c:ext xmlns:c16="http://schemas.microsoft.com/office/drawing/2014/chart" uri="{C3380CC4-5D6E-409C-BE32-E72D297353CC}">
              <c16:uniqueId val="{00000003-A698-F44D-8CAF-727ED493404E}"/>
            </c:ext>
          </c:extLst>
        </c:ser>
        <c:ser>
          <c:idx val="2"/>
          <c:order val="2"/>
          <c:tx>
            <c:strRef>
              <c:f>'Topline Results'!$G$73</c:f>
              <c:strCache>
                <c:ptCount val="1"/>
                <c:pt idx="0">
                  <c:v>Moderately familiar</c:v>
                </c:pt>
              </c:strCache>
            </c:strRef>
          </c:tx>
          <c:spPr>
            <a:solidFill>
              <a:schemeClr val="bg1">
                <a:lumMod val="60000"/>
                <a:lumOff val="4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Results'!$H$70</c:f>
              <c:strCache>
                <c:ptCount val="1"/>
                <c:pt idx="0">
                  <c:v> </c:v>
                </c:pt>
              </c:strCache>
            </c:strRef>
          </c:cat>
          <c:val>
            <c:numRef>
              <c:f>'Topline Results'!$H$73</c:f>
              <c:numCache>
                <c:formatCode>0%</c:formatCode>
                <c:ptCount val="1"/>
                <c:pt idx="0">
                  <c:v>0.39570552147239263</c:v>
                </c:pt>
              </c:numCache>
            </c:numRef>
          </c:val>
          <c:extLst>
            <c:ext xmlns:c16="http://schemas.microsoft.com/office/drawing/2014/chart" uri="{C3380CC4-5D6E-409C-BE32-E72D297353CC}">
              <c16:uniqueId val="{00000004-A698-F44D-8CAF-727ED493404E}"/>
            </c:ext>
          </c:extLst>
        </c:ser>
        <c:ser>
          <c:idx val="3"/>
          <c:order val="3"/>
          <c:tx>
            <c:strRef>
              <c:f>'Topline Results'!$G$74</c:f>
              <c:strCache>
                <c:ptCount val="1"/>
                <c:pt idx="0">
                  <c:v>Very familiar</c:v>
                </c:pt>
              </c:strCache>
            </c:strRef>
          </c:tx>
          <c:spPr>
            <a:solidFill>
              <a:schemeClr val="tx1">
                <a:lumMod val="75000"/>
                <a:lumOff val="2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Results'!$H$70</c:f>
              <c:strCache>
                <c:ptCount val="1"/>
                <c:pt idx="0">
                  <c:v> </c:v>
                </c:pt>
              </c:strCache>
            </c:strRef>
          </c:cat>
          <c:val>
            <c:numRef>
              <c:f>'Topline Results'!$H$74</c:f>
              <c:numCache>
                <c:formatCode>0%</c:formatCode>
                <c:ptCount val="1"/>
                <c:pt idx="0">
                  <c:v>0.17484662576687116</c:v>
                </c:pt>
              </c:numCache>
            </c:numRef>
          </c:val>
          <c:extLst>
            <c:ext xmlns:c16="http://schemas.microsoft.com/office/drawing/2014/chart" uri="{C3380CC4-5D6E-409C-BE32-E72D297353CC}">
              <c16:uniqueId val="{00000005-A698-F44D-8CAF-727ED493404E}"/>
            </c:ext>
          </c:extLst>
        </c:ser>
        <c:ser>
          <c:idx val="4"/>
          <c:order val="4"/>
          <c:tx>
            <c:strRef>
              <c:f>'Topline Results'!$G$75</c:f>
              <c:strCache>
                <c:ptCount val="1"/>
                <c:pt idx="0">
                  <c:v>Extremely familiar</c:v>
                </c:pt>
              </c:strCache>
            </c:strRef>
          </c:tx>
          <c:spPr>
            <a:solidFill>
              <a:schemeClr val="bg1">
                <a:lumMod val="7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Results'!$H$70</c:f>
              <c:strCache>
                <c:ptCount val="1"/>
                <c:pt idx="0">
                  <c:v> </c:v>
                </c:pt>
              </c:strCache>
            </c:strRef>
          </c:cat>
          <c:val>
            <c:numRef>
              <c:f>'Topline Results'!$H$75</c:f>
              <c:numCache>
                <c:formatCode>0%</c:formatCode>
                <c:ptCount val="1"/>
                <c:pt idx="0">
                  <c:v>7.8732106339468297E-2</c:v>
                </c:pt>
              </c:numCache>
            </c:numRef>
          </c:val>
          <c:extLst>
            <c:ext xmlns:c16="http://schemas.microsoft.com/office/drawing/2014/chart" uri="{C3380CC4-5D6E-409C-BE32-E72D297353CC}">
              <c16:uniqueId val="{00000006-A698-F44D-8CAF-727ED493404E}"/>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accent5">
                <a:lumMod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'Topline Results'!$G$452</c:f>
              <c:strCache>
                <c:ptCount val="1"/>
                <c:pt idx="0">
                  <c:v>Very important</c:v>
                </c:pt>
              </c:strCache>
            </c:strRef>
          </c:tx>
          <c:spPr>
            <a:solidFill>
              <a:srgbClr val="F4B531"/>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71EC-C240-BD47-54F8CAD8049B}"/>
              </c:ext>
            </c:extLst>
          </c:dPt>
          <c:dPt>
            <c:idx val="5"/>
            <c:invertIfNegative val="0"/>
            <c:bubble3D val="0"/>
            <c:extLst>
              <c:ext xmlns:c16="http://schemas.microsoft.com/office/drawing/2014/chart" uri="{C3380CC4-5D6E-409C-BE32-E72D297353CC}">
                <c16:uniqueId val="{00000001-71EC-C240-BD47-54F8CAD8049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Results'!$H$447:$M$447</c:f>
              <c:strCache>
                <c:ptCount val="6"/>
                <c:pt idx="0">
                  <c:v> Combination of options (i.e., ability to combine with life insurance or annuities)</c:v>
                </c:pt>
                <c:pt idx="1">
                  <c:v> Level of need before insurance becomes available</c:v>
                </c:pt>
                <c:pt idx="2">
                  <c:v> No change in benefits</c:v>
                </c:pt>
                <c:pt idx="3">
                  <c:v> No change in premiums</c:v>
                </c:pt>
                <c:pt idx="4">
                  <c:v> Length of coverage</c:v>
                </c:pt>
                <c:pt idx="5">
                  <c:v> Cost of plan</c:v>
                </c:pt>
              </c:strCache>
            </c:strRef>
          </c:cat>
          <c:val>
            <c:numRef>
              <c:f>'Topline Results'!$H$452:$M$452</c:f>
              <c:numCache>
                <c:formatCode>0%</c:formatCode>
                <c:ptCount val="6"/>
                <c:pt idx="0">
                  <c:v>0.31492842535787319</c:v>
                </c:pt>
                <c:pt idx="1">
                  <c:v>0.38139059304703476</c:v>
                </c:pt>
                <c:pt idx="2">
                  <c:v>0.41308793456032722</c:v>
                </c:pt>
                <c:pt idx="3">
                  <c:v>0.40593047034764829</c:v>
                </c:pt>
                <c:pt idx="4">
                  <c:v>0.40899795501022496</c:v>
                </c:pt>
                <c:pt idx="5">
                  <c:v>0.33844580777096117</c:v>
                </c:pt>
              </c:numCache>
            </c:numRef>
          </c:val>
          <c:extLst>
            <c:ext xmlns:c16="http://schemas.microsoft.com/office/drawing/2014/chart" uri="{C3380CC4-5D6E-409C-BE32-E72D297353CC}">
              <c16:uniqueId val="{00000002-71EC-C240-BD47-54F8CAD8049B}"/>
            </c:ext>
          </c:extLst>
        </c:ser>
        <c:ser>
          <c:idx val="1"/>
          <c:order val="1"/>
          <c:tx>
            <c:strRef>
              <c:f>'Topline Results'!$G$453</c:f>
              <c:strCache>
                <c:ptCount val="1"/>
                <c:pt idx="0">
                  <c:v>Extremely important</c:v>
                </c:pt>
              </c:strCache>
            </c:strRef>
          </c:tx>
          <c:spPr>
            <a:solidFill>
              <a:srgbClr val="E58127"/>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Results'!$H$447:$M$447</c:f>
              <c:strCache>
                <c:ptCount val="6"/>
                <c:pt idx="0">
                  <c:v> Combination of options (i.e., ability to combine with life insurance or annuities)</c:v>
                </c:pt>
                <c:pt idx="1">
                  <c:v> Level of need before insurance becomes available</c:v>
                </c:pt>
                <c:pt idx="2">
                  <c:v> No change in benefits</c:v>
                </c:pt>
                <c:pt idx="3">
                  <c:v> No change in premiums</c:v>
                </c:pt>
                <c:pt idx="4">
                  <c:v> Length of coverage</c:v>
                </c:pt>
                <c:pt idx="5">
                  <c:v> Cost of plan</c:v>
                </c:pt>
              </c:strCache>
            </c:strRef>
          </c:cat>
          <c:val>
            <c:numRef>
              <c:f>'Topline Results'!$H$453:$M$453</c:f>
              <c:numCache>
                <c:formatCode>0%</c:formatCode>
                <c:ptCount val="6"/>
                <c:pt idx="0">
                  <c:v>0.17791411042944785</c:v>
                </c:pt>
                <c:pt idx="1">
                  <c:v>0.2505112474437628</c:v>
                </c:pt>
                <c:pt idx="2">
                  <c:v>0.34764826175869118</c:v>
                </c:pt>
                <c:pt idx="3">
                  <c:v>0.39468302658486709</c:v>
                </c:pt>
                <c:pt idx="4">
                  <c:v>0.42944785276073622</c:v>
                </c:pt>
                <c:pt idx="5">
                  <c:v>0.57157464212678932</c:v>
                </c:pt>
              </c:numCache>
            </c:numRef>
          </c:val>
          <c:extLst>
            <c:ext xmlns:c16="http://schemas.microsoft.com/office/drawing/2014/chart" uri="{C3380CC4-5D6E-409C-BE32-E72D297353CC}">
              <c16:uniqueId val="{00000003-71EC-C240-BD47-54F8CAD8049B}"/>
            </c:ext>
          </c:extLst>
        </c:ser>
        <c:dLbls>
          <c:showLegendKey val="0"/>
          <c:showVal val="0"/>
          <c:showCatName val="0"/>
          <c:showSerName val="0"/>
          <c:showPercent val="0"/>
          <c:showBubbleSize val="0"/>
        </c:dLbls>
        <c:gapWidth val="66"/>
        <c:overlap val="100"/>
        <c:axId val="305890304"/>
        <c:axId val="297760960"/>
      </c:barChart>
      <c:catAx>
        <c:axId val="305890304"/>
        <c:scaling>
          <c:orientation val="minMax"/>
        </c:scaling>
        <c:delete val="1"/>
        <c:axPos val="l"/>
        <c:numFmt formatCode="General" sourceLinked="1"/>
        <c:majorTickMark val="none"/>
        <c:minorTickMark val="none"/>
        <c:tickLblPos val="nextTo"/>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Results'!$H$440</c:f>
              <c:strCache>
                <c:ptCount val="1"/>
              </c:strCache>
            </c:strRef>
          </c:tx>
          <c:spPr>
            <a:solidFill>
              <a:schemeClr val="accent1"/>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37AC-BC42-AABD-D25EB845CDF4}"/>
              </c:ext>
            </c:extLst>
          </c:dPt>
          <c:dPt>
            <c:idx val="1"/>
            <c:invertIfNegative val="0"/>
            <c:bubble3D val="0"/>
            <c:spPr>
              <a:solidFill>
                <a:schemeClr val="accent5">
                  <a:lumMod val="75000"/>
                </a:schemeClr>
              </a:solidFill>
              <a:ln>
                <a:noFill/>
              </a:ln>
              <a:effectLst/>
            </c:spPr>
            <c:extLst>
              <c:ext xmlns:c16="http://schemas.microsoft.com/office/drawing/2014/chart" uri="{C3380CC4-5D6E-409C-BE32-E72D297353CC}">
                <c16:uniqueId val="{0000000B-37AC-BC42-AABD-D25EB845CDF4}"/>
              </c:ext>
            </c:extLst>
          </c:dPt>
          <c:dPt>
            <c:idx val="2"/>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3-37AC-BC42-AABD-D25EB845CDF4}"/>
              </c:ext>
            </c:extLst>
          </c:dPt>
          <c:dPt>
            <c:idx val="3"/>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5-37AC-BC42-AABD-D25EB845CDF4}"/>
              </c:ext>
            </c:extLst>
          </c:dPt>
          <c:dPt>
            <c:idx val="4"/>
            <c:invertIfNegative val="0"/>
            <c:bubble3D val="0"/>
            <c:spPr>
              <a:solidFill>
                <a:schemeClr val="bg1"/>
              </a:solidFill>
              <a:ln>
                <a:noFill/>
              </a:ln>
              <a:effectLst/>
            </c:spPr>
            <c:extLst>
              <c:ext xmlns:c16="http://schemas.microsoft.com/office/drawing/2014/chart" uri="{C3380CC4-5D6E-409C-BE32-E72D297353CC}">
                <c16:uniqueId val="{00000007-37AC-BC42-AABD-D25EB845CDF4}"/>
              </c:ext>
            </c:extLst>
          </c:dPt>
          <c:dPt>
            <c:idx val="5"/>
            <c:invertIfNegative val="0"/>
            <c:bubble3D val="0"/>
            <c:extLst>
              <c:ext xmlns:c16="http://schemas.microsoft.com/office/drawing/2014/chart" uri="{C3380CC4-5D6E-409C-BE32-E72D297353CC}">
                <c16:uniqueId val="{00000009-37AC-BC42-AABD-D25EB845CDF4}"/>
              </c:ext>
            </c:extLst>
          </c:dPt>
          <c:dLbls>
            <c:dLbl>
              <c:idx val="0"/>
              <c:layout>
                <c:manualLayout>
                  <c:x val="7.88533358996886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AC-BC42-AABD-D25EB845CDF4}"/>
                </c:ext>
              </c:extLst>
            </c:dLbl>
            <c:dLbl>
              <c:idx val="1"/>
              <c:layout>
                <c:manualLayout>
                  <c:x val="9.4624003079626338E-3"/>
                  <c:y val="-7.483024597008586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7AC-BC42-AABD-D25EB845CDF4}"/>
                </c:ext>
              </c:extLst>
            </c:dLbl>
            <c:dLbl>
              <c:idx val="2"/>
              <c:layout>
                <c:manualLayout>
                  <c:x val="4.7312001539812016E-3"/>
                  <c:y val="-7.483024597008586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AC-BC42-AABD-D25EB845CDF4}"/>
                </c:ext>
              </c:extLst>
            </c:dLbl>
            <c:dLbl>
              <c:idx val="3"/>
              <c:layout>
                <c:manualLayout>
                  <c:x val="5.0146458107326701E-2"/>
                  <c:y val="-3.741512298504293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AC-BC42-AABD-D25EB845CDF4}"/>
                </c:ext>
              </c:extLst>
            </c:dLbl>
            <c:dLbl>
              <c:idx val="4"/>
              <c:layout>
                <c:manualLayout>
                  <c:x val="7.88533358996886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AC-BC42-AABD-D25EB845CD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Results'!$G$441:$G$445</c:f>
              <c:strCache>
                <c:ptCount val="5"/>
                <c:pt idx="0">
                  <c:v>Other</c:v>
                </c:pt>
                <c:pt idx="1">
                  <c:v>Because of health concerns</c:v>
                </c:pt>
                <c:pt idx="2">
                  <c:v>For financial security</c:v>
                </c:pt>
                <c:pt idx="3">
                  <c:v>To ensure I will receive adequate care</c:v>
                </c:pt>
                <c:pt idx="4">
                  <c:v>To remove the financial burden from family</c:v>
                </c:pt>
              </c:strCache>
            </c:strRef>
          </c:cat>
          <c:val>
            <c:numRef>
              <c:f>'Topline Results'!$H$441:$H$445</c:f>
              <c:numCache>
                <c:formatCode>0%</c:formatCode>
                <c:ptCount val="5"/>
                <c:pt idx="0">
                  <c:v>4.9450549450549448E-2</c:v>
                </c:pt>
                <c:pt idx="1">
                  <c:v>0.23076923076923078</c:v>
                </c:pt>
                <c:pt idx="2">
                  <c:v>0.50549450549450547</c:v>
                </c:pt>
                <c:pt idx="3">
                  <c:v>0.53296703296703296</c:v>
                </c:pt>
                <c:pt idx="4">
                  <c:v>0.65934065934065933</c:v>
                </c:pt>
              </c:numCache>
            </c:numRef>
          </c:val>
          <c:extLst>
            <c:ext xmlns:c16="http://schemas.microsoft.com/office/drawing/2014/chart" uri="{C3380CC4-5D6E-409C-BE32-E72D297353CC}">
              <c16:uniqueId val="{0000000A-37AC-BC42-AABD-D25EB845CDF4}"/>
            </c:ext>
          </c:extLst>
        </c:ser>
        <c:dLbls>
          <c:showLegendKey val="0"/>
          <c:showVal val="0"/>
          <c:showCatName val="0"/>
          <c:showSerName val="0"/>
          <c:showPercent val="0"/>
          <c:showBubbleSize val="0"/>
        </c:dLbls>
        <c:gapWidth val="137"/>
        <c:axId val="305890304"/>
        <c:axId val="297760960"/>
      </c:barChart>
      <c:catAx>
        <c:axId val="305890304"/>
        <c:scaling>
          <c:orientation val="minMax"/>
        </c:scaling>
        <c:delete val="1"/>
        <c:axPos val="l"/>
        <c:numFmt formatCode="General" sourceLinked="1"/>
        <c:majorTickMark val="none"/>
        <c:minorTickMark val="none"/>
        <c:tickLblPos val="nextTo"/>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'Topline Results'!$H$495</c:f>
              <c:strCache>
                <c:ptCount val="1"/>
              </c:strCache>
            </c:strRef>
          </c:tx>
          <c:spPr>
            <a:solidFill>
              <a:schemeClr val="accent4"/>
            </a:solidFill>
            <a:ln w="9525">
              <a:solidFill>
                <a:srgbClr val="FFFFFF">
                  <a:lumMod val="50000"/>
                </a:srgbClr>
              </a:solidFill>
            </a:ln>
          </c:spPr>
          <c:dPt>
            <c:idx val="0"/>
            <c:bubble3D val="0"/>
            <c:spPr>
              <a:solidFill>
                <a:srgbClr val="173D65">
                  <a:lumMod val="60000"/>
                  <a:lumOff val="40000"/>
                </a:srgbClr>
              </a:solidFill>
              <a:ln w="9525">
                <a:solidFill>
                  <a:srgbClr val="FFFFFF">
                    <a:lumMod val="50000"/>
                  </a:srgbClr>
                </a:solidFill>
              </a:ln>
              <a:effectLst/>
            </c:spPr>
            <c:extLst>
              <c:ext xmlns:c16="http://schemas.microsoft.com/office/drawing/2014/chart" uri="{C3380CC4-5D6E-409C-BE32-E72D297353CC}">
                <c16:uniqueId val="{00000001-C454-184E-9DF7-A699ABCB0C60}"/>
              </c:ext>
            </c:extLst>
          </c:dPt>
          <c:dPt>
            <c:idx val="1"/>
            <c:bubble3D val="0"/>
            <c:spPr>
              <a:solidFill>
                <a:srgbClr val="E58127"/>
              </a:solidFill>
              <a:ln w="9525">
                <a:solidFill>
                  <a:srgbClr val="FFFFFF">
                    <a:lumMod val="50000"/>
                  </a:srgbClr>
                </a:solidFill>
              </a:ln>
              <a:effectLst/>
            </c:spPr>
            <c:extLst>
              <c:ext xmlns:c16="http://schemas.microsoft.com/office/drawing/2014/chart" uri="{C3380CC4-5D6E-409C-BE32-E72D297353CC}">
                <c16:uniqueId val="{00000003-C454-184E-9DF7-A699ABCB0C60}"/>
              </c:ext>
            </c:extLst>
          </c:dPt>
          <c:dLbls>
            <c:delete val="1"/>
          </c:dLbls>
          <c:cat>
            <c:strRef>
              <c:f>'Topline Results'!$G$496:$G$497</c:f>
              <c:strCache>
                <c:ptCount val="2"/>
                <c:pt idx="0">
                  <c:v>Yes</c:v>
                </c:pt>
                <c:pt idx="1">
                  <c:v>No</c:v>
                </c:pt>
              </c:strCache>
            </c:strRef>
          </c:cat>
          <c:val>
            <c:numRef>
              <c:f>'Topline Results'!$H$496:$H$497</c:f>
              <c:numCache>
                <c:formatCode>0%</c:formatCode>
                <c:ptCount val="2"/>
                <c:pt idx="0">
                  <c:v>0.25979112271540472</c:v>
                </c:pt>
                <c:pt idx="1">
                  <c:v>0.74020887728459528</c:v>
                </c:pt>
              </c:numCache>
            </c:numRef>
          </c:val>
          <c:extLst>
            <c:ext xmlns:c16="http://schemas.microsoft.com/office/drawing/2014/chart" uri="{C3380CC4-5D6E-409C-BE32-E72D297353CC}">
              <c16:uniqueId val="{00000004-C454-184E-9DF7-A699ABCB0C60}"/>
            </c:ext>
          </c:extLst>
        </c:ser>
        <c:dLbls>
          <c:showLegendKey val="0"/>
          <c:showVal val="1"/>
          <c:showCatName val="0"/>
          <c:showSerName val="0"/>
          <c:showPercent val="0"/>
          <c:showBubbleSize val="0"/>
          <c:showLeaderLines val="1"/>
        </c:dLbls>
        <c:firstSliceAng val="0"/>
        <c:holeSize val="65"/>
      </c:doughnutChart>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28793111387392E-2"/>
          <c:y val="0.4027263045238092"/>
          <c:w val="0.93268038863563107"/>
          <c:h val="0.39777183635568053"/>
        </c:manualLayout>
      </c:layout>
      <c:barChart>
        <c:barDir val="bar"/>
        <c:grouping val="percentStacked"/>
        <c:varyColors val="0"/>
        <c:ser>
          <c:idx val="0"/>
          <c:order val="0"/>
          <c:tx>
            <c:strRef>
              <c:f>'Topline Results'!$G$500</c:f>
              <c:strCache>
                <c:ptCount val="1"/>
                <c:pt idx="0">
                  <c:v>Extremely unappealing</c:v>
                </c:pt>
              </c:strCache>
            </c:strRef>
          </c:tx>
          <c:spPr>
            <a:solidFill>
              <a:srgbClr val="E58127"/>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1D1F-5641-86A4-5611D0CEAB97}"/>
              </c:ext>
            </c:extLst>
          </c:dPt>
          <c:dPt>
            <c:idx val="5"/>
            <c:invertIfNegative val="0"/>
            <c:bubble3D val="0"/>
            <c:extLst>
              <c:ext xmlns:c16="http://schemas.microsoft.com/office/drawing/2014/chart" uri="{C3380CC4-5D6E-409C-BE32-E72D297353CC}">
                <c16:uniqueId val="{00000001-1D1F-5641-86A4-5611D0CEAB97}"/>
              </c:ext>
            </c:extLst>
          </c:dPt>
          <c:cat>
            <c:strRef>
              <c:f>'Topline Results'!$H$499</c:f>
              <c:strCache>
                <c:ptCount val="1"/>
                <c:pt idx="0">
                  <c:v> </c:v>
                </c:pt>
              </c:strCache>
            </c:strRef>
          </c:cat>
          <c:val>
            <c:numRef>
              <c:f>'Topline Results'!$H$500</c:f>
              <c:numCache>
                <c:formatCode>0%</c:formatCode>
                <c:ptCount val="1"/>
                <c:pt idx="0">
                  <c:v>2.3517382413087935E-2</c:v>
                </c:pt>
              </c:numCache>
            </c:numRef>
          </c:val>
          <c:extLst>
            <c:ext xmlns:c16="http://schemas.microsoft.com/office/drawing/2014/chart" uri="{C3380CC4-5D6E-409C-BE32-E72D297353CC}">
              <c16:uniqueId val="{00000002-1D1F-5641-86A4-5611D0CEAB97}"/>
            </c:ext>
          </c:extLst>
        </c:ser>
        <c:ser>
          <c:idx val="1"/>
          <c:order val="1"/>
          <c:tx>
            <c:strRef>
              <c:f>'Topline Results'!$G$501</c:f>
              <c:strCache>
                <c:ptCount val="1"/>
                <c:pt idx="0">
                  <c:v>Somewhat unappealing</c:v>
                </c:pt>
              </c:strCache>
            </c:strRef>
          </c:tx>
          <c:spPr>
            <a:solidFill>
              <a:srgbClr val="F4B531"/>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Results'!$H$499</c:f>
              <c:strCache>
                <c:ptCount val="1"/>
                <c:pt idx="0">
                  <c:v> </c:v>
                </c:pt>
              </c:strCache>
            </c:strRef>
          </c:cat>
          <c:val>
            <c:numRef>
              <c:f>'Topline Results'!$H$501</c:f>
              <c:numCache>
                <c:formatCode>0%</c:formatCode>
                <c:ptCount val="1"/>
                <c:pt idx="0">
                  <c:v>5.3169734151329244E-2</c:v>
                </c:pt>
              </c:numCache>
            </c:numRef>
          </c:val>
          <c:extLst>
            <c:ext xmlns:c16="http://schemas.microsoft.com/office/drawing/2014/chart" uri="{C3380CC4-5D6E-409C-BE32-E72D297353CC}">
              <c16:uniqueId val="{00000003-1D1F-5641-86A4-5611D0CEAB97}"/>
            </c:ext>
          </c:extLst>
        </c:ser>
        <c:ser>
          <c:idx val="2"/>
          <c:order val="2"/>
          <c:tx>
            <c:strRef>
              <c:f>'Topline Results'!$G$502</c:f>
              <c:strCache>
                <c:ptCount val="1"/>
                <c:pt idx="0">
                  <c:v>Neither appealing nor unappealing</c:v>
                </c:pt>
              </c:strCache>
            </c:strRef>
          </c:tx>
          <c:spPr>
            <a:solidFill>
              <a:schemeClr val="accent5">
                <a:lumMod val="7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Results'!$H$499</c:f>
              <c:strCache>
                <c:ptCount val="1"/>
                <c:pt idx="0">
                  <c:v> </c:v>
                </c:pt>
              </c:strCache>
            </c:strRef>
          </c:cat>
          <c:val>
            <c:numRef>
              <c:f>'Topline Results'!$H$502</c:f>
              <c:numCache>
                <c:formatCode>0%</c:formatCode>
                <c:ptCount val="1"/>
                <c:pt idx="0">
                  <c:v>0.23517382413087934</c:v>
                </c:pt>
              </c:numCache>
            </c:numRef>
          </c:val>
          <c:extLst>
            <c:ext xmlns:c16="http://schemas.microsoft.com/office/drawing/2014/chart" uri="{C3380CC4-5D6E-409C-BE32-E72D297353CC}">
              <c16:uniqueId val="{00000004-1D1F-5641-86A4-5611D0CEAB97}"/>
            </c:ext>
          </c:extLst>
        </c:ser>
        <c:ser>
          <c:idx val="3"/>
          <c:order val="3"/>
          <c:tx>
            <c:strRef>
              <c:f>'Topline Results'!$G$503</c:f>
              <c:strCache>
                <c:ptCount val="1"/>
                <c:pt idx="0">
                  <c:v>Somewhat appealing</c:v>
                </c:pt>
              </c:strCache>
            </c:strRef>
          </c:tx>
          <c:spPr>
            <a:solidFill>
              <a:schemeClr val="bg1">
                <a:lumMod val="40000"/>
                <a:lumOff val="6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Results'!$H$499</c:f>
              <c:strCache>
                <c:ptCount val="1"/>
                <c:pt idx="0">
                  <c:v> </c:v>
                </c:pt>
              </c:strCache>
            </c:strRef>
          </c:cat>
          <c:val>
            <c:numRef>
              <c:f>'Topline Results'!$H$503</c:f>
              <c:numCache>
                <c:formatCode>0%</c:formatCode>
                <c:ptCount val="1"/>
                <c:pt idx="0">
                  <c:v>0.50511247443762786</c:v>
                </c:pt>
              </c:numCache>
            </c:numRef>
          </c:val>
          <c:extLst>
            <c:ext xmlns:c16="http://schemas.microsoft.com/office/drawing/2014/chart" uri="{C3380CC4-5D6E-409C-BE32-E72D297353CC}">
              <c16:uniqueId val="{00000005-1D1F-5641-86A4-5611D0CEAB97}"/>
            </c:ext>
          </c:extLst>
        </c:ser>
        <c:ser>
          <c:idx val="4"/>
          <c:order val="4"/>
          <c:tx>
            <c:strRef>
              <c:f>'Topline Results'!$G$504</c:f>
              <c:strCache>
                <c:ptCount val="1"/>
                <c:pt idx="0">
                  <c:v>Extremely appealing</c:v>
                </c:pt>
              </c:strCache>
            </c:strRef>
          </c:tx>
          <c:spPr>
            <a:solidFill>
              <a:schemeClr val="bg1">
                <a:lumMod val="60000"/>
                <a:lumOff val="40000"/>
              </a:schemeClr>
            </a:solidFill>
            <a:ln>
              <a:solidFill>
                <a:schemeClr val="accent5">
                  <a:lumMod val="50000"/>
                </a:schemeClr>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9AE5-934E-B03F-55DD9F6D86A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Results'!$H$499</c:f>
              <c:strCache>
                <c:ptCount val="1"/>
                <c:pt idx="0">
                  <c:v> </c:v>
                </c:pt>
              </c:strCache>
            </c:strRef>
          </c:cat>
          <c:val>
            <c:numRef>
              <c:f>'Topline Results'!$H$504</c:f>
              <c:numCache>
                <c:formatCode>0%</c:formatCode>
                <c:ptCount val="1"/>
                <c:pt idx="0">
                  <c:v>0.18302658486707565</c:v>
                </c:pt>
              </c:numCache>
            </c:numRef>
          </c:val>
          <c:extLst>
            <c:ext xmlns:c16="http://schemas.microsoft.com/office/drawing/2014/chart" uri="{C3380CC4-5D6E-409C-BE32-E72D297353CC}">
              <c16:uniqueId val="{00000006-1D1F-5641-86A4-5611D0CEAB97}"/>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layout>
        <c:manualLayout>
          <c:xMode val="edge"/>
          <c:yMode val="edge"/>
          <c:x val="0"/>
          <c:y val="3.5795486574343748E-2"/>
          <c:w val="0.98913186557196608"/>
          <c:h val="0.2962668407899434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'Topline Results'!$G$512</c:f>
              <c:strCache>
                <c:ptCount val="1"/>
                <c:pt idx="0">
                  <c:v>Somewhat appealing</c:v>
                </c:pt>
              </c:strCache>
            </c:strRef>
          </c:tx>
          <c:spPr>
            <a:solidFill>
              <a:schemeClr val="bg1">
                <a:lumMod val="40000"/>
                <a:lumOff val="60000"/>
              </a:schemeClr>
            </a:solidFill>
            <a:ln>
              <a:noFill/>
            </a:ln>
            <a:effectLst/>
          </c:spPr>
          <c:invertIfNegative val="0"/>
          <c:dPt>
            <c:idx val="0"/>
            <c:invertIfNegative val="0"/>
            <c:bubble3D val="0"/>
            <c:extLst>
              <c:ext xmlns:c16="http://schemas.microsoft.com/office/drawing/2014/chart" uri="{C3380CC4-5D6E-409C-BE32-E72D297353CC}">
                <c16:uniqueId val="{00000000-5D8E-2846-8905-DA4E535CEC88}"/>
              </c:ext>
            </c:extLst>
          </c:dPt>
          <c:dPt>
            <c:idx val="5"/>
            <c:invertIfNegative val="0"/>
            <c:bubble3D val="0"/>
            <c:extLst>
              <c:ext xmlns:c16="http://schemas.microsoft.com/office/drawing/2014/chart" uri="{C3380CC4-5D6E-409C-BE32-E72D297353CC}">
                <c16:uniqueId val="{00000001-5D8E-2846-8905-DA4E535CEC8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Results'!$I$508:$O$508</c:f>
              <c:strCache>
                <c:ptCount val="7"/>
                <c:pt idx="0">
                  <c:v> Can pay in just one payment</c:v>
                </c:pt>
                <c:pt idx="1">
                  <c:v> Can combine annuities with long-term care benefits</c:v>
                </c:pt>
                <c:pt idx="2">
                  <c:v> Can combine life insurance with long-term care benefits</c:v>
                </c:pt>
                <c:pt idx="3">
                  <c:v> Able to pass unused amount to heirs</c:v>
                </c:pt>
                <c:pt idx="4">
                  <c:v> Benefits do not change</c:v>
                </c:pt>
                <c:pt idx="5">
                  <c:v> Tax-free benefits</c:v>
                </c:pt>
                <c:pt idx="6">
                  <c:v> Premiums do not increase</c:v>
                </c:pt>
              </c:strCache>
            </c:strRef>
          </c:cat>
          <c:val>
            <c:numRef>
              <c:f>'Topline Results'!$I$512:$O$512</c:f>
              <c:numCache>
                <c:formatCode>0%</c:formatCode>
                <c:ptCount val="7"/>
                <c:pt idx="0">
                  <c:v>0.42126789366053169</c:v>
                </c:pt>
                <c:pt idx="1">
                  <c:v>0.46114519427402861</c:v>
                </c:pt>
                <c:pt idx="2">
                  <c:v>0.44887525562372188</c:v>
                </c:pt>
                <c:pt idx="3">
                  <c:v>0.31186094069529652</c:v>
                </c:pt>
                <c:pt idx="4">
                  <c:v>0.35582822085889571</c:v>
                </c:pt>
                <c:pt idx="5">
                  <c:v>0.31901840490797545</c:v>
                </c:pt>
                <c:pt idx="6">
                  <c:v>0.27505112474437626</c:v>
                </c:pt>
              </c:numCache>
            </c:numRef>
          </c:val>
          <c:extLst>
            <c:ext xmlns:c16="http://schemas.microsoft.com/office/drawing/2014/chart" uri="{C3380CC4-5D6E-409C-BE32-E72D297353CC}">
              <c16:uniqueId val="{00000002-5D8E-2846-8905-DA4E535CEC88}"/>
            </c:ext>
          </c:extLst>
        </c:ser>
        <c:ser>
          <c:idx val="1"/>
          <c:order val="1"/>
          <c:tx>
            <c:strRef>
              <c:f>'Topline Results'!$G$513</c:f>
              <c:strCache>
                <c:ptCount val="1"/>
                <c:pt idx="0">
                  <c:v>Extremely appealing</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Results'!$I$508:$O$508</c:f>
              <c:strCache>
                <c:ptCount val="7"/>
                <c:pt idx="0">
                  <c:v> Can pay in just one payment</c:v>
                </c:pt>
                <c:pt idx="1">
                  <c:v> Can combine annuities with long-term care benefits</c:v>
                </c:pt>
                <c:pt idx="2">
                  <c:v> Can combine life insurance with long-term care benefits</c:v>
                </c:pt>
                <c:pt idx="3">
                  <c:v> Able to pass unused amount to heirs</c:v>
                </c:pt>
                <c:pt idx="4">
                  <c:v> Benefits do not change</c:v>
                </c:pt>
                <c:pt idx="5">
                  <c:v> Tax-free benefits</c:v>
                </c:pt>
                <c:pt idx="6">
                  <c:v> Premiums do not increase</c:v>
                </c:pt>
              </c:strCache>
            </c:strRef>
          </c:cat>
          <c:val>
            <c:numRef>
              <c:f>'Topline Results'!$I$513:$O$513</c:f>
              <c:numCache>
                <c:formatCode>0%</c:formatCode>
                <c:ptCount val="7"/>
                <c:pt idx="0">
                  <c:v>0.2658486707566462</c:v>
                </c:pt>
                <c:pt idx="1">
                  <c:v>0.25357873210633947</c:v>
                </c:pt>
                <c:pt idx="2">
                  <c:v>0.30368098159509205</c:v>
                </c:pt>
                <c:pt idx="3">
                  <c:v>0.52760736196319014</c:v>
                </c:pt>
                <c:pt idx="4">
                  <c:v>0.54907975460122704</c:v>
                </c:pt>
                <c:pt idx="5">
                  <c:v>0.59815950920245398</c:v>
                </c:pt>
                <c:pt idx="6">
                  <c:v>0.66666666666666663</c:v>
                </c:pt>
              </c:numCache>
            </c:numRef>
          </c:val>
          <c:extLst>
            <c:ext xmlns:c16="http://schemas.microsoft.com/office/drawing/2014/chart" uri="{C3380CC4-5D6E-409C-BE32-E72D297353CC}">
              <c16:uniqueId val="{00000003-5D8E-2846-8905-DA4E535CEC88}"/>
            </c:ext>
          </c:extLst>
        </c:ser>
        <c:dLbls>
          <c:showLegendKey val="0"/>
          <c:showVal val="0"/>
          <c:showCatName val="0"/>
          <c:showSerName val="0"/>
          <c:showPercent val="0"/>
          <c:showBubbleSize val="0"/>
        </c:dLbls>
        <c:gapWidth val="38"/>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98279480156998E-2"/>
          <c:y val="0.4462650362975345"/>
          <c:w val="0.93821017385443639"/>
          <c:h val="0.34048022631892733"/>
        </c:manualLayout>
      </c:layout>
      <c:barChart>
        <c:barDir val="bar"/>
        <c:grouping val="percentStacked"/>
        <c:varyColors val="0"/>
        <c:ser>
          <c:idx val="0"/>
          <c:order val="0"/>
          <c:tx>
            <c:strRef>
              <c:f>'Topline Results'!$G$581</c:f>
              <c:strCache>
                <c:ptCount val="1"/>
                <c:pt idx="0">
                  <c:v>Definitely would not purchase</c:v>
                </c:pt>
              </c:strCache>
            </c:strRef>
          </c:tx>
          <c:spPr>
            <a:solidFill>
              <a:srgbClr val="E58127"/>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85D8-F145-899E-DF5B7DEF23AA}"/>
              </c:ext>
            </c:extLst>
          </c:dPt>
          <c:dPt>
            <c:idx val="5"/>
            <c:invertIfNegative val="0"/>
            <c:bubble3D val="0"/>
            <c:extLst>
              <c:ext xmlns:c16="http://schemas.microsoft.com/office/drawing/2014/chart" uri="{C3380CC4-5D6E-409C-BE32-E72D297353CC}">
                <c16:uniqueId val="{00000001-85D8-F145-899E-DF5B7DEF23AA}"/>
              </c:ext>
            </c:extLst>
          </c:dPt>
          <c:cat>
            <c:strRef>
              <c:f>'Topline Results'!$H$580</c:f>
              <c:strCache>
                <c:ptCount val="1"/>
                <c:pt idx="0">
                  <c:v> </c:v>
                </c:pt>
              </c:strCache>
            </c:strRef>
          </c:cat>
          <c:val>
            <c:numRef>
              <c:f>'Topline Results'!$H$581</c:f>
              <c:numCache>
                <c:formatCode>0%</c:formatCode>
                <c:ptCount val="1"/>
                <c:pt idx="0">
                  <c:v>2.556237218813906E-2</c:v>
                </c:pt>
              </c:numCache>
            </c:numRef>
          </c:val>
          <c:extLst>
            <c:ext xmlns:c16="http://schemas.microsoft.com/office/drawing/2014/chart" uri="{C3380CC4-5D6E-409C-BE32-E72D297353CC}">
              <c16:uniqueId val="{00000002-85D8-F145-899E-DF5B7DEF23AA}"/>
            </c:ext>
          </c:extLst>
        </c:ser>
        <c:ser>
          <c:idx val="1"/>
          <c:order val="1"/>
          <c:tx>
            <c:strRef>
              <c:f>'Topline Results'!$G$582</c:f>
              <c:strCache>
                <c:ptCount val="1"/>
                <c:pt idx="0">
                  <c:v>Probably would not purchase</c:v>
                </c:pt>
              </c:strCache>
            </c:strRef>
          </c:tx>
          <c:spPr>
            <a:solidFill>
              <a:srgbClr val="F4B531"/>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Results'!$H$580</c:f>
              <c:strCache>
                <c:ptCount val="1"/>
                <c:pt idx="0">
                  <c:v> </c:v>
                </c:pt>
              </c:strCache>
            </c:strRef>
          </c:cat>
          <c:val>
            <c:numRef>
              <c:f>'Topline Results'!$H$582</c:f>
              <c:numCache>
                <c:formatCode>0%</c:formatCode>
                <c:ptCount val="1"/>
                <c:pt idx="0">
                  <c:v>5.8282208588957052E-2</c:v>
                </c:pt>
              </c:numCache>
            </c:numRef>
          </c:val>
          <c:extLst>
            <c:ext xmlns:c16="http://schemas.microsoft.com/office/drawing/2014/chart" uri="{C3380CC4-5D6E-409C-BE32-E72D297353CC}">
              <c16:uniqueId val="{00000003-85D8-F145-899E-DF5B7DEF23AA}"/>
            </c:ext>
          </c:extLst>
        </c:ser>
        <c:ser>
          <c:idx val="2"/>
          <c:order val="2"/>
          <c:tx>
            <c:strRef>
              <c:f>'Topline Results'!$G$583</c:f>
              <c:strCache>
                <c:ptCount val="1"/>
                <c:pt idx="0">
                  <c:v>Might or might not purchase</c:v>
                </c:pt>
              </c:strCache>
            </c:strRef>
          </c:tx>
          <c:spPr>
            <a:solidFill>
              <a:schemeClr val="accent5">
                <a:lumMod val="7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Results'!$H$580</c:f>
              <c:strCache>
                <c:ptCount val="1"/>
                <c:pt idx="0">
                  <c:v> </c:v>
                </c:pt>
              </c:strCache>
            </c:strRef>
          </c:cat>
          <c:val>
            <c:numRef>
              <c:f>'Topline Results'!$H$583</c:f>
              <c:numCache>
                <c:formatCode>0%</c:formatCode>
                <c:ptCount val="1"/>
                <c:pt idx="0">
                  <c:v>0.47239263803680981</c:v>
                </c:pt>
              </c:numCache>
            </c:numRef>
          </c:val>
          <c:extLst>
            <c:ext xmlns:c16="http://schemas.microsoft.com/office/drawing/2014/chart" uri="{C3380CC4-5D6E-409C-BE32-E72D297353CC}">
              <c16:uniqueId val="{00000004-85D8-F145-899E-DF5B7DEF23AA}"/>
            </c:ext>
          </c:extLst>
        </c:ser>
        <c:ser>
          <c:idx val="3"/>
          <c:order val="3"/>
          <c:tx>
            <c:strRef>
              <c:f>'Topline Results'!$G$584</c:f>
              <c:strCache>
                <c:ptCount val="1"/>
                <c:pt idx="0">
                  <c:v>Probably would purchase</c:v>
                </c:pt>
              </c:strCache>
            </c:strRef>
          </c:tx>
          <c:spPr>
            <a:solidFill>
              <a:schemeClr val="bg1">
                <a:lumMod val="40000"/>
                <a:lumOff val="6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Results'!$H$580</c:f>
              <c:strCache>
                <c:ptCount val="1"/>
                <c:pt idx="0">
                  <c:v> </c:v>
                </c:pt>
              </c:strCache>
            </c:strRef>
          </c:cat>
          <c:val>
            <c:numRef>
              <c:f>'Topline Results'!$H$584</c:f>
              <c:numCache>
                <c:formatCode>0%</c:formatCode>
                <c:ptCount val="1"/>
                <c:pt idx="0">
                  <c:v>0.35378323108384457</c:v>
                </c:pt>
              </c:numCache>
            </c:numRef>
          </c:val>
          <c:extLst>
            <c:ext xmlns:c16="http://schemas.microsoft.com/office/drawing/2014/chart" uri="{C3380CC4-5D6E-409C-BE32-E72D297353CC}">
              <c16:uniqueId val="{00000005-85D8-F145-899E-DF5B7DEF23AA}"/>
            </c:ext>
          </c:extLst>
        </c:ser>
        <c:ser>
          <c:idx val="4"/>
          <c:order val="4"/>
          <c:tx>
            <c:strRef>
              <c:f>'Topline Results'!$G$585</c:f>
              <c:strCache>
                <c:ptCount val="1"/>
                <c:pt idx="0">
                  <c:v>Definitely would purchase</c:v>
                </c:pt>
              </c:strCache>
            </c:strRef>
          </c:tx>
          <c:spPr>
            <a:solidFill>
              <a:schemeClr val="bg1">
                <a:lumMod val="60000"/>
                <a:lumOff val="4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Results'!$H$580</c:f>
              <c:strCache>
                <c:ptCount val="1"/>
                <c:pt idx="0">
                  <c:v> </c:v>
                </c:pt>
              </c:strCache>
            </c:strRef>
          </c:cat>
          <c:val>
            <c:numRef>
              <c:f>'Topline Results'!$H$585</c:f>
              <c:numCache>
                <c:formatCode>0%</c:formatCode>
                <c:ptCount val="1"/>
                <c:pt idx="0">
                  <c:v>8.9979550102249492E-2</c:v>
                </c:pt>
              </c:numCache>
            </c:numRef>
          </c:val>
          <c:extLst>
            <c:ext xmlns:c16="http://schemas.microsoft.com/office/drawing/2014/chart" uri="{C3380CC4-5D6E-409C-BE32-E72D297353CC}">
              <c16:uniqueId val="{00000006-85D8-F145-899E-DF5B7DEF23AA}"/>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layout>
        <c:manualLayout>
          <c:xMode val="edge"/>
          <c:yMode val="edge"/>
          <c:x val="2.9726090044154108E-2"/>
          <c:y val="3.5312043538544807E-2"/>
          <c:w val="0.93525485578509959"/>
          <c:h val="0.21759726104590379"/>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'Topline Results'!$H$608</c:f>
              <c:strCache>
                <c:ptCount val="1"/>
              </c:strCache>
            </c:strRef>
          </c:tx>
          <c:spPr>
            <a:solidFill>
              <a:schemeClr val="accent1"/>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686B-6145-97DE-2FE64A15F18B}"/>
              </c:ext>
            </c:extLst>
          </c:dPt>
          <c:dPt>
            <c:idx val="1"/>
            <c:invertIfNegative val="0"/>
            <c:bubble3D val="0"/>
            <c:spPr>
              <a:solidFill>
                <a:schemeClr val="accent5">
                  <a:lumMod val="75000"/>
                </a:schemeClr>
              </a:solidFill>
              <a:ln>
                <a:noFill/>
              </a:ln>
              <a:effectLst/>
            </c:spPr>
            <c:extLst>
              <c:ext xmlns:c16="http://schemas.microsoft.com/office/drawing/2014/chart" uri="{C3380CC4-5D6E-409C-BE32-E72D297353CC}">
                <c16:uniqueId val="{00000007-686B-6145-97DE-2FE64A15F18B}"/>
              </c:ext>
            </c:extLst>
          </c:dPt>
          <c:dPt>
            <c:idx val="2"/>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3-686B-6145-97DE-2FE64A15F18B}"/>
              </c:ext>
            </c:extLst>
          </c:dPt>
          <c:dPt>
            <c:idx val="5"/>
            <c:invertIfNegative val="0"/>
            <c:bubble3D val="0"/>
            <c:extLst>
              <c:ext xmlns:c16="http://schemas.microsoft.com/office/drawing/2014/chart" uri="{C3380CC4-5D6E-409C-BE32-E72D297353CC}">
                <c16:uniqueId val="{00000005-686B-6145-97DE-2FE64A15F18B}"/>
              </c:ext>
            </c:extLst>
          </c:dPt>
          <c:dLbls>
            <c:dLbl>
              <c:idx val="0"/>
              <c:layout>
                <c:manualLayout>
                  <c:x val="1.7278570694863781E-2"/>
                  <c:y val="-9.48214832208303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6B-6145-97DE-2FE64A15F18B}"/>
                </c:ext>
              </c:extLst>
            </c:dLbl>
            <c:dLbl>
              <c:idx val="1"/>
              <c:layout>
                <c:manualLayout>
                  <c:x val="3.455714138972762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6B-6145-97DE-2FE64A15F18B}"/>
                </c:ext>
              </c:extLst>
            </c:dLbl>
            <c:dLbl>
              <c:idx val="2"/>
              <c:layout>
                <c:manualLayout>
                  <c:x val="1.20949994864046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6B-6145-97DE-2FE64A15F1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Results'!$G$609:$G$611</c:f>
              <c:strCache>
                <c:ptCount val="3"/>
                <c:pt idx="0">
                  <c:v>I have no preference</c:v>
                </c:pt>
                <c:pt idx="1">
                  <c:v>Traditional long-term care insurance</c:v>
                </c:pt>
                <c:pt idx="2">
                  <c:v>Asset-based long-term care insurance</c:v>
                </c:pt>
              </c:strCache>
            </c:strRef>
          </c:cat>
          <c:val>
            <c:numRef>
              <c:f>'Topline Results'!$H$609:$H$611</c:f>
              <c:numCache>
                <c:formatCode>0%</c:formatCode>
                <c:ptCount val="3"/>
                <c:pt idx="0">
                  <c:v>0.19734151329243355</c:v>
                </c:pt>
                <c:pt idx="1">
                  <c:v>0.1411042944785276</c:v>
                </c:pt>
                <c:pt idx="2">
                  <c:v>0.66155419222903888</c:v>
                </c:pt>
              </c:numCache>
            </c:numRef>
          </c:val>
          <c:extLst>
            <c:ext xmlns:c16="http://schemas.microsoft.com/office/drawing/2014/chart" uri="{C3380CC4-5D6E-409C-BE32-E72D297353CC}">
              <c16:uniqueId val="{00000006-686B-6145-97DE-2FE64A15F18B}"/>
            </c:ext>
          </c:extLst>
        </c:ser>
        <c:dLbls>
          <c:showLegendKey val="0"/>
          <c:showVal val="0"/>
          <c:showCatName val="0"/>
          <c:showSerName val="0"/>
          <c:showPercent val="0"/>
          <c:showBubbleSize val="0"/>
        </c:dLbls>
        <c:gapWidth val="182"/>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826859013387856"/>
          <c:y val="0.22214791533704908"/>
          <c:w val="0.48123249293209241"/>
          <c:h val="0.61487363638509396"/>
        </c:manualLayout>
      </c:layout>
      <c:barChart>
        <c:barDir val="bar"/>
        <c:grouping val="clustered"/>
        <c:varyColors val="0"/>
        <c:ser>
          <c:idx val="0"/>
          <c:order val="0"/>
          <c:tx>
            <c:strRef>
              <c:f>'Topline Results'!$H$186</c:f>
              <c:strCache>
                <c:ptCount val="1"/>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6AAD-8346-AF28-D8FC98930325}"/>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6AAD-8346-AF28-D8FC98930325}"/>
              </c:ext>
            </c:extLst>
          </c:dPt>
          <c:dPt>
            <c:idx val="6"/>
            <c:invertIfNegative val="0"/>
            <c:bubble3D val="0"/>
            <c:spPr>
              <a:solidFill>
                <a:srgbClr val="F4B531"/>
              </a:solidFill>
              <a:ln>
                <a:noFill/>
              </a:ln>
              <a:effectLst/>
            </c:spPr>
            <c:extLst>
              <c:ext xmlns:c16="http://schemas.microsoft.com/office/drawing/2014/chart" uri="{C3380CC4-5D6E-409C-BE32-E72D297353CC}">
                <c16:uniqueId val="{00000005-6AAD-8346-AF28-D8FC98930325}"/>
              </c:ext>
            </c:extLst>
          </c:dPt>
          <c:dLbls>
            <c:dLbl>
              <c:idx val="0"/>
              <c:layout>
                <c:manualLayout>
                  <c:x val="4.4047820625354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AD-8346-AF28-D8FC98930325}"/>
                </c:ext>
              </c:extLst>
            </c:dLbl>
            <c:dLbl>
              <c:idx val="1"/>
              <c:layout>
                <c:manualLayout>
                  <c:x val="7.899600441105767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AAD-8346-AF28-D8FC98930325}"/>
                </c:ext>
              </c:extLst>
            </c:dLbl>
            <c:dLbl>
              <c:idx val="2"/>
              <c:layout>
                <c:manualLayout>
                  <c:x val="4.718213998123483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AAD-8346-AF28-D8FC98930325}"/>
                </c:ext>
              </c:extLst>
            </c:dLbl>
            <c:dLbl>
              <c:idx val="3"/>
              <c:layout>
                <c:manualLayout>
                  <c:x val="3.540490885313313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AD-8346-AF28-D8FC98930325}"/>
                </c:ext>
              </c:extLst>
            </c:dLbl>
            <c:dLbl>
              <c:idx val="4"/>
              <c:layout>
                <c:manualLayout>
                  <c:x val="3.018336756059654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AD-8346-AF28-D8FC98930325}"/>
                </c:ext>
              </c:extLst>
            </c:dLbl>
            <c:dLbl>
              <c:idx val="5"/>
              <c:layout>
                <c:manualLayout>
                  <c:x val="1.630171467141536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AD-8346-AF28-D8FC98930325}"/>
                </c:ext>
              </c:extLst>
            </c:dLbl>
            <c:dLbl>
              <c:idx val="6"/>
              <c:layout>
                <c:manualLayout>
                  <c:x val="3.696474698419092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AD-8346-AF28-D8FC9893032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5">
                          <a:lumMod val="75000"/>
                        </a:schemeClr>
                      </a:solidFill>
                      <a:prstDash val="solid"/>
                      <a:round/>
                    </a:ln>
                    <a:effectLst/>
                  </c:spPr>
                </c15:leaderLines>
              </c:ext>
            </c:extLst>
          </c:dLbls>
          <c:cat>
            <c:strRef>
              <c:f>'Topline Results'!$G$187:$G$193</c:f>
              <c:strCache>
                <c:ptCount val="7"/>
                <c:pt idx="0">
                  <c:v>Other</c:v>
                </c:pt>
                <c:pt idx="1">
                  <c:v>Social media</c:v>
                </c:pt>
                <c:pt idx="2">
                  <c:v>Employer shared information</c:v>
                </c:pt>
                <c:pt idx="3">
                  <c:v>Recommendation from family/friend</c:v>
                </c:pt>
                <c:pt idx="4">
                  <c:v>Read an article/heard about it on the news</c:v>
                </c:pt>
                <c:pt idx="5">
                  <c:v>Concern over future health issues</c:v>
                </c:pt>
                <c:pt idx="6">
                  <c:v>Family member/friend's previous LTC experience**</c:v>
                </c:pt>
              </c:strCache>
            </c:strRef>
          </c:cat>
          <c:val>
            <c:numRef>
              <c:f>'Topline Results'!$H$187:$H$193</c:f>
              <c:numCache>
                <c:formatCode>0%</c:formatCode>
                <c:ptCount val="7"/>
                <c:pt idx="0">
                  <c:v>4.6052631578947366E-2</c:v>
                </c:pt>
                <c:pt idx="1">
                  <c:v>1.425438596491228E-2</c:v>
                </c:pt>
                <c:pt idx="2">
                  <c:v>5.1535087719298246E-2</c:v>
                </c:pt>
                <c:pt idx="3">
                  <c:v>8.771929824561403E-2</c:v>
                </c:pt>
                <c:pt idx="4">
                  <c:v>0.12609649122807018</c:v>
                </c:pt>
                <c:pt idx="5">
                  <c:v>0.15021929824561403</c:v>
                </c:pt>
                <c:pt idx="6">
                  <c:v>0.52412280701754388</c:v>
                </c:pt>
              </c:numCache>
            </c:numRef>
          </c:val>
          <c:extLst>
            <c:ext xmlns:c16="http://schemas.microsoft.com/office/drawing/2014/chart" uri="{C3380CC4-5D6E-409C-BE32-E72D297353CC}">
              <c16:uniqueId val="{00000006-6AAD-8346-AF28-D8FC98930325}"/>
            </c:ext>
          </c:extLst>
        </c:ser>
        <c:dLbls>
          <c:dLblPos val="inEnd"/>
          <c:showLegendKey val="0"/>
          <c:showVal val="1"/>
          <c:showCatName val="0"/>
          <c:showSerName val="0"/>
          <c:showPercent val="0"/>
          <c:showBubbleSize val="0"/>
        </c:dLbls>
        <c:gapWidth val="8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747059395353358E-2"/>
          <c:y val="0.36852750600486583"/>
          <c:w val="0.92894041022649942"/>
          <c:h val="0.40950864325020681"/>
        </c:manualLayout>
      </c:layout>
      <c:barChart>
        <c:barDir val="bar"/>
        <c:grouping val="percentStacked"/>
        <c:varyColors val="0"/>
        <c:ser>
          <c:idx val="0"/>
          <c:order val="0"/>
          <c:tx>
            <c:strRef>
              <c:f>'Topline Results'!$G$82</c:f>
              <c:strCache>
                <c:ptCount val="1"/>
                <c:pt idx="0">
                  <c:v>Not a priority</c:v>
                </c:pt>
              </c:strCache>
            </c:strRef>
          </c:tx>
          <c:spPr>
            <a:solidFill>
              <a:schemeClr val="accent1"/>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26D5-EA40-9903-FB13FB287A24}"/>
              </c:ext>
            </c:extLst>
          </c:dPt>
          <c:dPt>
            <c:idx val="5"/>
            <c:invertIfNegative val="0"/>
            <c:bubble3D val="0"/>
            <c:extLst>
              <c:ext xmlns:c16="http://schemas.microsoft.com/office/drawing/2014/chart" uri="{C3380CC4-5D6E-409C-BE32-E72D297353CC}">
                <c16:uniqueId val="{00000001-26D5-EA40-9903-FB13FB287A24}"/>
              </c:ext>
            </c:extLst>
          </c:dPt>
          <c:cat>
            <c:strRef>
              <c:f>'Topline Results'!$H$81</c:f>
              <c:strCache>
                <c:ptCount val="1"/>
                <c:pt idx="0">
                  <c:v> </c:v>
                </c:pt>
              </c:strCache>
            </c:strRef>
          </c:cat>
          <c:val>
            <c:numRef>
              <c:f>'Topline Results'!$H$82</c:f>
              <c:numCache>
                <c:formatCode>0%</c:formatCode>
                <c:ptCount val="1"/>
                <c:pt idx="0">
                  <c:v>2.2494887525562373E-2</c:v>
                </c:pt>
              </c:numCache>
            </c:numRef>
          </c:val>
          <c:extLst>
            <c:ext xmlns:c16="http://schemas.microsoft.com/office/drawing/2014/chart" uri="{C3380CC4-5D6E-409C-BE32-E72D297353CC}">
              <c16:uniqueId val="{00000002-26D5-EA40-9903-FB13FB287A24}"/>
            </c:ext>
          </c:extLst>
        </c:ser>
        <c:ser>
          <c:idx val="1"/>
          <c:order val="1"/>
          <c:tx>
            <c:strRef>
              <c:f>'Topline Results'!$G$83</c:f>
              <c:strCache>
                <c:ptCount val="1"/>
                <c:pt idx="0">
                  <c:v>Low priority</c:v>
                </c:pt>
              </c:strCache>
            </c:strRef>
          </c:tx>
          <c:spPr>
            <a:solidFill>
              <a:schemeClr val="tx1">
                <a:lumMod val="75000"/>
                <a:lumOff val="2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Results'!$H$81</c:f>
              <c:strCache>
                <c:ptCount val="1"/>
                <c:pt idx="0">
                  <c:v> </c:v>
                </c:pt>
              </c:strCache>
            </c:strRef>
          </c:cat>
          <c:val>
            <c:numRef>
              <c:f>'Topline Results'!$H$83</c:f>
              <c:numCache>
                <c:formatCode>0%</c:formatCode>
                <c:ptCount val="1"/>
                <c:pt idx="0">
                  <c:v>0.19427402862985685</c:v>
                </c:pt>
              </c:numCache>
            </c:numRef>
          </c:val>
          <c:extLst>
            <c:ext xmlns:c16="http://schemas.microsoft.com/office/drawing/2014/chart" uri="{C3380CC4-5D6E-409C-BE32-E72D297353CC}">
              <c16:uniqueId val="{00000003-26D5-EA40-9903-FB13FB287A24}"/>
            </c:ext>
          </c:extLst>
        </c:ser>
        <c:ser>
          <c:idx val="2"/>
          <c:order val="2"/>
          <c:tx>
            <c:strRef>
              <c:f>'Topline Results'!$G$84</c:f>
              <c:strCache>
                <c:ptCount val="1"/>
                <c:pt idx="0">
                  <c:v>Medium priority</c:v>
                </c:pt>
              </c:strCache>
            </c:strRef>
          </c:tx>
          <c:spPr>
            <a:solidFill>
              <a:schemeClr val="bg1">
                <a:lumMod val="60000"/>
                <a:lumOff val="4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Results'!$H$81</c:f>
              <c:strCache>
                <c:ptCount val="1"/>
                <c:pt idx="0">
                  <c:v> </c:v>
                </c:pt>
              </c:strCache>
            </c:strRef>
          </c:cat>
          <c:val>
            <c:numRef>
              <c:f>'Topline Results'!$H$84</c:f>
              <c:numCache>
                <c:formatCode>0%</c:formatCode>
                <c:ptCount val="1"/>
                <c:pt idx="0">
                  <c:v>0.45705521472392641</c:v>
                </c:pt>
              </c:numCache>
            </c:numRef>
          </c:val>
          <c:extLst>
            <c:ext xmlns:c16="http://schemas.microsoft.com/office/drawing/2014/chart" uri="{C3380CC4-5D6E-409C-BE32-E72D297353CC}">
              <c16:uniqueId val="{00000004-26D5-EA40-9903-FB13FB287A24}"/>
            </c:ext>
          </c:extLst>
        </c:ser>
        <c:ser>
          <c:idx val="3"/>
          <c:order val="3"/>
          <c:tx>
            <c:strRef>
              <c:f>'Topline Results'!$G$85</c:f>
              <c:strCache>
                <c:ptCount val="1"/>
                <c:pt idx="0">
                  <c:v>High priority</c:v>
                </c:pt>
              </c:strCache>
            </c:strRef>
          </c:tx>
          <c:spPr>
            <a:solidFill>
              <a:srgbClr val="F4B531"/>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Results'!$H$81</c:f>
              <c:strCache>
                <c:ptCount val="1"/>
                <c:pt idx="0">
                  <c:v> </c:v>
                </c:pt>
              </c:strCache>
            </c:strRef>
          </c:cat>
          <c:val>
            <c:numRef>
              <c:f>'Topline Results'!$H$85</c:f>
              <c:numCache>
                <c:formatCode>0%</c:formatCode>
                <c:ptCount val="1"/>
                <c:pt idx="0">
                  <c:v>0.23006134969325154</c:v>
                </c:pt>
              </c:numCache>
            </c:numRef>
          </c:val>
          <c:extLst>
            <c:ext xmlns:c16="http://schemas.microsoft.com/office/drawing/2014/chart" uri="{C3380CC4-5D6E-409C-BE32-E72D297353CC}">
              <c16:uniqueId val="{00000005-26D5-EA40-9903-FB13FB287A24}"/>
            </c:ext>
          </c:extLst>
        </c:ser>
        <c:ser>
          <c:idx val="4"/>
          <c:order val="4"/>
          <c:tx>
            <c:strRef>
              <c:f>'Topline Results'!$G$86</c:f>
              <c:strCache>
                <c:ptCount val="1"/>
                <c:pt idx="0">
                  <c:v>Essential</c:v>
                </c:pt>
              </c:strCache>
            </c:strRef>
          </c:tx>
          <c:spPr>
            <a:solidFill>
              <a:srgbClr val="ED7D31"/>
            </a:solidFill>
            <a:ln w="9525">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Results'!$H$81</c:f>
              <c:strCache>
                <c:ptCount val="1"/>
                <c:pt idx="0">
                  <c:v> </c:v>
                </c:pt>
              </c:strCache>
            </c:strRef>
          </c:cat>
          <c:val>
            <c:numRef>
              <c:f>'Topline Results'!$H$86</c:f>
              <c:numCache>
                <c:formatCode>0%</c:formatCode>
                <c:ptCount val="1"/>
                <c:pt idx="0">
                  <c:v>9.6114519427402859E-2</c:v>
                </c:pt>
              </c:numCache>
            </c:numRef>
          </c:val>
          <c:extLst>
            <c:ext xmlns:c16="http://schemas.microsoft.com/office/drawing/2014/chart" uri="{C3380CC4-5D6E-409C-BE32-E72D297353CC}">
              <c16:uniqueId val="{00000006-26D5-EA40-9903-FB13FB287A24}"/>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b"/>
      <c:layout>
        <c:manualLayout>
          <c:xMode val="edge"/>
          <c:yMode val="edge"/>
          <c:x val="0.1449885778166618"/>
          <c:y val="8.9408929684745425E-2"/>
          <c:w val="0.76350499730175758"/>
          <c:h val="9.507608748952146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3301615508178211"/>
          <c:y val="0.30580382556336932"/>
          <c:w val="0.83641130461805113"/>
          <c:h val="0.57558198572106423"/>
        </c:manualLayout>
      </c:layout>
      <c:barChart>
        <c:barDir val="col"/>
        <c:grouping val="stacked"/>
        <c:varyColors val="0"/>
        <c:ser>
          <c:idx val="0"/>
          <c:order val="0"/>
          <c:tx>
            <c:strRef>
              <c:f>'Topline Results'!$G$90</c:f>
              <c:strCache>
                <c:ptCount val="1"/>
                <c:pt idx="0">
                  <c:v>N/A; No action taken</c:v>
                </c:pt>
              </c:strCache>
            </c:strRef>
          </c:tx>
          <c:spPr>
            <a:solidFill>
              <a:schemeClr val="tx1">
                <a:lumMod val="90000"/>
                <a:lumOff val="10000"/>
              </a:schemeClr>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A665-5044-A162-8C97260E1944}"/>
              </c:ext>
            </c:extLst>
          </c:dPt>
          <c:dPt>
            <c:idx val="5"/>
            <c:invertIfNegative val="0"/>
            <c:bubble3D val="0"/>
            <c:extLst>
              <c:ext xmlns:c16="http://schemas.microsoft.com/office/drawing/2014/chart" uri="{C3380CC4-5D6E-409C-BE32-E72D297353CC}">
                <c16:uniqueId val="{00000001-A665-5044-A162-8C97260E194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Results'!$G$89</c:f>
              <c:numCache>
                <c:formatCode>General</c:formatCode>
                <c:ptCount val="1"/>
              </c:numCache>
            </c:numRef>
          </c:cat>
          <c:val>
            <c:numRef>
              <c:f>'Topline Results'!$H$90</c:f>
              <c:numCache>
                <c:formatCode>0%</c:formatCode>
                <c:ptCount val="1"/>
                <c:pt idx="0">
                  <c:v>0.16462167689161555</c:v>
                </c:pt>
              </c:numCache>
            </c:numRef>
          </c:val>
          <c:extLst>
            <c:ext xmlns:c16="http://schemas.microsoft.com/office/drawing/2014/chart" uri="{C3380CC4-5D6E-409C-BE32-E72D297353CC}">
              <c16:uniqueId val="{00000002-A665-5044-A162-8C97260E1944}"/>
            </c:ext>
          </c:extLst>
        </c:ser>
        <c:ser>
          <c:idx val="1"/>
          <c:order val="1"/>
          <c:tx>
            <c:strRef>
              <c:f>'Topline Results'!$G$91</c:f>
              <c:strCache>
                <c:ptCount val="1"/>
                <c:pt idx="0">
                  <c:v>Not confident at all</c:v>
                </c:pt>
              </c:strCache>
            </c:strRef>
          </c:tx>
          <c:spPr>
            <a:solidFill>
              <a:schemeClr val="tx1">
                <a:lumMod val="75000"/>
                <a:lumOff val="25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Results'!$G$89</c:f>
              <c:numCache>
                <c:formatCode>General</c:formatCode>
                <c:ptCount val="1"/>
              </c:numCache>
            </c:numRef>
          </c:cat>
          <c:val>
            <c:numRef>
              <c:f>'Topline Results'!$H$91</c:f>
              <c:numCache>
                <c:formatCode>0%</c:formatCode>
                <c:ptCount val="1"/>
                <c:pt idx="0">
                  <c:v>0.15950920245398773</c:v>
                </c:pt>
              </c:numCache>
            </c:numRef>
          </c:val>
          <c:extLst>
            <c:ext xmlns:c16="http://schemas.microsoft.com/office/drawing/2014/chart" uri="{C3380CC4-5D6E-409C-BE32-E72D297353CC}">
              <c16:uniqueId val="{00000003-A665-5044-A162-8C97260E1944}"/>
            </c:ext>
          </c:extLst>
        </c:ser>
        <c:ser>
          <c:idx val="2"/>
          <c:order val="2"/>
          <c:tx>
            <c:strRef>
              <c:f>'Topline Results'!$G$92</c:f>
              <c:strCache>
                <c:ptCount val="1"/>
                <c:pt idx="0">
                  <c:v>Slightly confident</c:v>
                </c:pt>
              </c:strCache>
            </c:strRef>
          </c:tx>
          <c:spPr>
            <a:solidFill>
              <a:schemeClr val="bg1">
                <a:lumMod val="60000"/>
                <a:lumOff val="4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Results'!$G$89</c:f>
              <c:numCache>
                <c:formatCode>General</c:formatCode>
                <c:ptCount val="1"/>
              </c:numCache>
            </c:numRef>
          </c:cat>
          <c:val>
            <c:numRef>
              <c:f>'Topline Results'!$H$92</c:f>
              <c:numCache>
                <c:formatCode>0%</c:formatCode>
                <c:ptCount val="1"/>
                <c:pt idx="0">
                  <c:v>0.24233128834355827</c:v>
                </c:pt>
              </c:numCache>
            </c:numRef>
          </c:val>
          <c:extLst>
            <c:ext xmlns:c16="http://schemas.microsoft.com/office/drawing/2014/chart" uri="{C3380CC4-5D6E-409C-BE32-E72D297353CC}">
              <c16:uniqueId val="{00000004-A665-5044-A162-8C97260E1944}"/>
            </c:ext>
          </c:extLst>
        </c:ser>
        <c:ser>
          <c:idx val="3"/>
          <c:order val="3"/>
          <c:tx>
            <c:strRef>
              <c:f>'Topline Results'!$G$93</c:f>
              <c:strCache>
                <c:ptCount val="1"/>
                <c:pt idx="0">
                  <c:v>Moderately confident</c:v>
                </c:pt>
              </c:strCache>
            </c:strRef>
          </c:tx>
          <c:spPr>
            <a:solidFill>
              <a:schemeClr val="bg1">
                <a:lumMod val="40000"/>
                <a:lumOff val="60000"/>
              </a:schemeClr>
            </a:solidFill>
            <a:ln cap="flat">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Results'!$G$89</c:f>
              <c:numCache>
                <c:formatCode>General</c:formatCode>
                <c:ptCount val="1"/>
              </c:numCache>
            </c:numRef>
          </c:cat>
          <c:val>
            <c:numRef>
              <c:f>'Topline Results'!$H$93</c:f>
              <c:numCache>
                <c:formatCode>0%</c:formatCode>
                <c:ptCount val="1"/>
                <c:pt idx="0">
                  <c:v>0.27505112474437626</c:v>
                </c:pt>
              </c:numCache>
            </c:numRef>
          </c:val>
          <c:extLst>
            <c:ext xmlns:c16="http://schemas.microsoft.com/office/drawing/2014/chart" uri="{C3380CC4-5D6E-409C-BE32-E72D297353CC}">
              <c16:uniqueId val="{00000005-A665-5044-A162-8C97260E1944}"/>
            </c:ext>
          </c:extLst>
        </c:ser>
        <c:ser>
          <c:idx val="4"/>
          <c:order val="4"/>
          <c:tx>
            <c:strRef>
              <c:f>'Topline Results'!$G$94</c:f>
              <c:strCache>
                <c:ptCount val="1"/>
                <c:pt idx="0">
                  <c:v>Very confident</c:v>
                </c:pt>
              </c:strCache>
            </c:strRef>
          </c:tx>
          <c:spPr>
            <a:solidFill>
              <a:srgbClr val="F4B531"/>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Results'!$G$89</c:f>
              <c:numCache>
                <c:formatCode>General</c:formatCode>
                <c:ptCount val="1"/>
              </c:numCache>
            </c:numRef>
          </c:cat>
          <c:val>
            <c:numRef>
              <c:f>'Topline Results'!$H$94</c:f>
              <c:numCache>
                <c:formatCode>0%</c:formatCode>
                <c:ptCount val="1"/>
                <c:pt idx="0">
                  <c:v>0.11247443762781185</c:v>
                </c:pt>
              </c:numCache>
            </c:numRef>
          </c:val>
          <c:extLst>
            <c:ext xmlns:c16="http://schemas.microsoft.com/office/drawing/2014/chart" uri="{C3380CC4-5D6E-409C-BE32-E72D297353CC}">
              <c16:uniqueId val="{00000006-A665-5044-A162-8C97260E1944}"/>
            </c:ext>
          </c:extLst>
        </c:ser>
        <c:ser>
          <c:idx val="5"/>
          <c:order val="5"/>
          <c:tx>
            <c:strRef>
              <c:f>'Topline Results'!$G$95</c:f>
              <c:strCache>
                <c:ptCount val="1"/>
                <c:pt idx="0">
                  <c:v>Extremely confident</c:v>
                </c:pt>
              </c:strCache>
            </c:strRef>
          </c:tx>
          <c:spPr>
            <a:solidFill>
              <a:srgbClr val="ED7D31"/>
            </a:solidFill>
            <a:ln>
              <a:solidFill>
                <a:schemeClr val="accent5">
                  <a:lumMod val="50000"/>
                </a:schemeClr>
              </a:solidFill>
            </a:ln>
            <a:effectLst/>
          </c:spPr>
          <c:invertIfNegative val="0"/>
          <c:dLbls>
            <c:dLbl>
              <c:idx val="0"/>
              <c:layout>
                <c:manualLayout>
                  <c:x val="-0.2572490885515822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65-5044-A162-8C97260E19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'Topline Results'!$G$89</c:f>
              <c:numCache>
                <c:formatCode>General</c:formatCode>
                <c:ptCount val="1"/>
              </c:numCache>
            </c:numRef>
          </c:cat>
          <c:val>
            <c:numRef>
              <c:f>'Topline Results'!$H$95</c:f>
              <c:numCache>
                <c:formatCode>0%</c:formatCode>
                <c:ptCount val="1"/>
                <c:pt idx="0">
                  <c:v>4.6012269938650305E-2</c:v>
                </c:pt>
              </c:numCache>
            </c:numRef>
          </c:val>
          <c:extLst>
            <c:ext xmlns:c16="http://schemas.microsoft.com/office/drawing/2014/chart" uri="{C3380CC4-5D6E-409C-BE32-E72D297353CC}">
              <c16:uniqueId val="{00000008-A665-5044-A162-8C97260E1944}"/>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b"/>
        <c:numFmt formatCode="General" sourceLinked="1"/>
        <c:majorTickMark val="none"/>
        <c:minorTickMark val="none"/>
        <c:tickLblPos val="none"/>
        <c:spPr>
          <a:noFill/>
          <a:ln w="9525" cap="flat" cmpd="sng" algn="ctr">
            <a:solidFill>
              <a:schemeClr val="accent5">
                <a:lumMod val="50000"/>
              </a:schemeClr>
            </a:solidFill>
            <a:prstDash val="sysDot"/>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l"/>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layout>
        <c:manualLayout>
          <c:xMode val="edge"/>
          <c:yMode val="edge"/>
          <c:x val="2.6050540612818456E-2"/>
          <c:y val="4.6894876088598082E-2"/>
          <c:w val="0.94191421731330216"/>
          <c:h val="0.18058096720374223"/>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3338688015168673"/>
          <c:y val="0.30722618987464989"/>
          <c:w val="0.83595537179926083"/>
          <c:h val="0.57401058719447917"/>
        </c:manualLayout>
      </c:layout>
      <c:barChart>
        <c:barDir val="col"/>
        <c:grouping val="stacked"/>
        <c:varyColors val="0"/>
        <c:ser>
          <c:idx val="0"/>
          <c:order val="0"/>
          <c:tx>
            <c:strRef>
              <c:f>'Topline Results'!$G$99</c:f>
              <c:strCache>
                <c:ptCount val="1"/>
                <c:pt idx="0">
                  <c:v>Extremely unlikely</c:v>
                </c:pt>
              </c:strCache>
            </c:strRef>
          </c:tx>
          <c:spPr>
            <a:solidFill>
              <a:schemeClr val="tx1">
                <a:lumMod val="90000"/>
                <a:lumOff val="10000"/>
              </a:schemeClr>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2D8A-5F49-8938-393A80AF38A7}"/>
              </c:ext>
            </c:extLst>
          </c:dPt>
          <c:dPt>
            <c:idx val="5"/>
            <c:invertIfNegative val="0"/>
            <c:bubble3D val="0"/>
            <c:extLst>
              <c:ext xmlns:c16="http://schemas.microsoft.com/office/drawing/2014/chart" uri="{C3380CC4-5D6E-409C-BE32-E72D297353CC}">
                <c16:uniqueId val="{00000001-2D8A-5F49-8938-393A80AF38A7}"/>
              </c:ext>
            </c:extLst>
          </c:dPt>
          <c:cat>
            <c:strRef>
              <c:f>'Topline Results'!$H$98</c:f>
              <c:strCache>
                <c:ptCount val="1"/>
                <c:pt idx="0">
                  <c:v> </c:v>
                </c:pt>
              </c:strCache>
            </c:strRef>
          </c:cat>
          <c:val>
            <c:numRef>
              <c:f>'Topline Results'!$H$99</c:f>
              <c:numCache>
                <c:formatCode>0%</c:formatCode>
                <c:ptCount val="1"/>
                <c:pt idx="0">
                  <c:v>2.7607361963190184E-2</c:v>
                </c:pt>
              </c:numCache>
            </c:numRef>
          </c:val>
          <c:extLst>
            <c:ext xmlns:c16="http://schemas.microsoft.com/office/drawing/2014/chart" uri="{C3380CC4-5D6E-409C-BE32-E72D297353CC}">
              <c16:uniqueId val="{00000002-2D8A-5F49-8938-393A80AF38A7}"/>
            </c:ext>
          </c:extLst>
        </c:ser>
        <c:ser>
          <c:idx val="1"/>
          <c:order val="1"/>
          <c:tx>
            <c:strRef>
              <c:f>'Topline Results'!$G$100</c:f>
              <c:strCache>
                <c:ptCount val="1"/>
                <c:pt idx="0">
                  <c:v>Somewhat unlikely</c:v>
                </c:pt>
              </c:strCache>
            </c:strRef>
          </c:tx>
          <c:spPr>
            <a:solidFill>
              <a:schemeClr val="tx1">
                <a:lumMod val="75000"/>
                <a:lumOff val="25000"/>
              </a:schemeClr>
            </a:solidFill>
            <a:ln>
              <a:solidFill>
                <a:srgbClr val="2269B2"/>
              </a:solid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8-2D8A-5F49-8938-393A80AF38A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Results'!$H$98</c:f>
              <c:strCache>
                <c:ptCount val="1"/>
                <c:pt idx="0">
                  <c:v> </c:v>
                </c:pt>
              </c:strCache>
            </c:strRef>
          </c:cat>
          <c:val>
            <c:numRef>
              <c:f>'Topline Results'!$H$100</c:f>
              <c:numCache>
                <c:formatCode>0%</c:formatCode>
                <c:ptCount val="1"/>
                <c:pt idx="0">
                  <c:v>0.16359918200408999</c:v>
                </c:pt>
              </c:numCache>
            </c:numRef>
          </c:val>
          <c:extLst>
            <c:ext xmlns:c16="http://schemas.microsoft.com/office/drawing/2014/chart" uri="{C3380CC4-5D6E-409C-BE32-E72D297353CC}">
              <c16:uniqueId val="{00000003-2D8A-5F49-8938-393A80AF38A7}"/>
            </c:ext>
          </c:extLst>
        </c:ser>
        <c:ser>
          <c:idx val="2"/>
          <c:order val="2"/>
          <c:tx>
            <c:strRef>
              <c:f>'Topline Results'!$G$101</c:f>
              <c:strCache>
                <c:ptCount val="1"/>
                <c:pt idx="0">
                  <c:v>Neutral</c:v>
                </c:pt>
              </c:strCache>
            </c:strRef>
          </c:tx>
          <c:spPr>
            <a:solidFill>
              <a:schemeClr val="bg1">
                <a:lumMod val="60000"/>
                <a:lumOff val="40000"/>
              </a:schemeClr>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Results'!$H$98</c:f>
              <c:strCache>
                <c:ptCount val="1"/>
                <c:pt idx="0">
                  <c:v> </c:v>
                </c:pt>
              </c:strCache>
            </c:strRef>
          </c:cat>
          <c:val>
            <c:numRef>
              <c:f>'Topline Results'!$H$101</c:f>
              <c:numCache>
                <c:formatCode>0%</c:formatCode>
                <c:ptCount val="1"/>
                <c:pt idx="0">
                  <c:v>0.37525562372188137</c:v>
                </c:pt>
              </c:numCache>
            </c:numRef>
          </c:val>
          <c:extLst>
            <c:ext xmlns:c16="http://schemas.microsoft.com/office/drawing/2014/chart" uri="{C3380CC4-5D6E-409C-BE32-E72D297353CC}">
              <c16:uniqueId val="{00000004-2D8A-5F49-8938-393A80AF38A7}"/>
            </c:ext>
          </c:extLst>
        </c:ser>
        <c:ser>
          <c:idx val="3"/>
          <c:order val="3"/>
          <c:tx>
            <c:strRef>
              <c:f>'Topline Results'!$G$102</c:f>
              <c:strCache>
                <c:ptCount val="1"/>
                <c:pt idx="0">
                  <c:v>Somewhat likely</c:v>
                </c:pt>
              </c:strCache>
            </c:strRef>
          </c:tx>
          <c:spPr>
            <a:solidFill>
              <a:srgbClr val="F4B531"/>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Results'!$H$98</c:f>
              <c:strCache>
                <c:ptCount val="1"/>
                <c:pt idx="0">
                  <c:v> </c:v>
                </c:pt>
              </c:strCache>
            </c:strRef>
          </c:cat>
          <c:val>
            <c:numRef>
              <c:f>'Topline Results'!$H$102</c:f>
              <c:numCache>
                <c:formatCode>0%</c:formatCode>
                <c:ptCount val="1"/>
                <c:pt idx="0">
                  <c:v>0.35480572597137017</c:v>
                </c:pt>
              </c:numCache>
            </c:numRef>
          </c:val>
          <c:extLst>
            <c:ext xmlns:c16="http://schemas.microsoft.com/office/drawing/2014/chart" uri="{C3380CC4-5D6E-409C-BE32-E72D297353CC}">
              <c16:uniqueId val="{00000005-2D8A-5F49-8938-393A80AF38A7}"/>
            </c:ext>
          </c:extLst>
        </c:ser>
        <c:ser>
          <c:idx val="4"/>
          <c:order val="4"/>
          <c:tx>
            <c:strRef>
              <c:f>'Topline Results'!$G$103</c:f>
              <c:strCache>
                <c:ptCount val="1"/>
                <c:pt idx="0">
                  <c:v>Extremely likely</c:v>
                </c:pt>
              </c:strCache>
            </c:strRef>
          </c:tx>
          <c:spPr>
            <a:solidFill>
              <a:srgbClr val="E58127"/>
            </a:solidFill>
            <a:ln>
              <a:solidFill>
                <a:schemeClr val="accent5">
                  <a:lumMod val="50000"/>
                </a:schemeClr>
              </a:solidFill>
            </a:ln>
            <a:effectLst/>
          </c:spPr>
          <c:invertIfNegative val="0"/>
          <c:dLbls>
            <c:dLbl>
              <c:idx val="0"/>
              <c:layout>
                <c:manualLayout>
                  <c:x val="-0.2383736596463297"/>
                  <c:y val="-3.582206097039616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8A-5F49-8938-393A80AF38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Results'!$H$98</c:f>
              <c:strCache>
                <c:ptCount val="1"/>
                <c:pt idx="0">
                  <c:v> </c:v>
                </c:pt>
              </c:strCache>
            </c:strRef>
          </c:cat>
          <c:val>
            <c:numRef>
              <c:f>'Topline Results'!$H$103</c:f>
              <c:numCache>
                <c:formatCode>0%</c:formatCode>
                <c:ptCount val="1"/>
                <c:pt idx="0">
                  <c:v>7.8732106339468297E-2</c:v>
                </c:pt>
              </c:numCache>
            </c:numRef>
          </c:val>
          <c:extLst>
            <c:ext xmlns:c16="http://schemas.microsoft.com/office/drawing/2014/chart" uri="{C3380CC4-5D6E-409C-BE32-E72D297353CC}">
              <c16:uniqueId val="{00000006-2D8A-5F49-8938-393A80AF38A7}"/>
            </c:ext>
          </c:extLst>
        </c:ser>
        <c:dLbls>
          <c:showLegendKey val="0"/>
          <c:showVal val="0"/>
          <c:showCatName val="0"/>
          <c:showSerName val="0"/>
          <c:showPercent val="0"/>
          <c:showBubbleSize val="0"/>
        </c:dLbls>
        <c:gapWidth val="150"/>
        <c:overlap val="100"/>
        <c:axId val="305890304"/>
        <c:axId val="297760960"/>
      </c:barChart>
      <c:catAx>
        <c:axId val="305890304"/>
        <c:scaling>
          <c:orientation val="minMax"/>
        </c:scaling>
        <c:delete val="0"/>
        <c:axPos val="b"/>
        <c:numFmt formatCode="General" sourceLinked="1"/>
        <c:majorTickMark val="none"/>
        <c:minorTickMark val="none"/>
        <c:tickLblPos val="nextTo"/>
        <c:spPr>
          <a:noFill/>
          <a:ln w="9525" cap="flat" cmpd="sng" algn="ctr">
            <a:solidFill>
              <a:schemeClr val="accent5">
                <a:lumMod val="50000"/>
              </a:schemeClr>
            </a:solidFill>
            <a:prstDash val="sysDot"/>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l"/>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90831143390577"/>
          <c:y val="0.13473434583714547"/>
          <c:w val="0.45604012321136156"/>
          <c:h val="0.76452684354986278"/>
        </c:manualLayout>
      </c:layout>
      <c:barChart>
        <c:barDir val="bar"/>
        <c:grouping val="stacked"/>
        <c:varyColors val="0"/>
        <c:ser>
          <c:idx val="0"/>
          <c:order val="0"/>
          <c:tx>
            <c:strRef>
              <c:f>'Topline Results'!$G$112</c:f>
              <c:strCache>
                <c:ptCount val="1"/>
                <c:pt idx="0">
                  <c:v>Very important</c:v>
                </c:pt>
              </c:strCache>
            </c:strRef>
          </c:tx>
          <c:spPr>
            <a:solidFill>
              <a:srgbClr val="F4B531"/>
            </a:solidFill>
            <a:ln>
              <a:solidFill>
                <a:schemeClr val="accent5">
                  <a:lumMod val="50000"/>
                </a:schemeClr>
              </a:solidFill>
            </a:ln>
            <a:effectLst/>
          </c:spPr>
          <c:invertIfNegative val="0"/>
          <c:dPt>
            <c:idx val="0"/>
            <c:invertIfNegative val="0"/>
            <c:bubble3D val="0"/>
            <c:extLst>
              <c:ext xmlns:c16="http://schemas.microsoft.com/office/drawing/2014/chart" uri="{C3380CC4-5D6E-409C-BE32-E72D297353CC}">
                <c16:uniqueId val="{00000000-5F10-454C-95BE-B002274D1A77}"/>
              </c:ext>
            </c:extLst>
          </c:dPt>
          <c:dPt>
            <c:idx val="5"/>
            <c:invertIfNegative val="0"/>
            <c:bubble3D val="0"/>
            <c:extLst>
              <c:ext xmlns:c16="http://schemas.microsoft.com/office/drawing/2014/chart" uri="{C3380CC4-5D6E-409C-BE32-E72D297353CC}">
                <c16:uniqueId val="{00000001-5F10-454C-95BE-B002274D1A7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Results'!$H$107:$P$107</c:f>
              <c:strCache>
                <c:ptCount val="9"/>
                <c:pt idx="0">
                  <c:v> Saving for a family member’s college expenses</c:v>
                </c:pt>
                <c:pt idx="1">
                  <c:v> Leaving a legacy for my family or organizations I care about</c:v>
                </c:pt>
                <c:pt idx="2">
                  <c:v> Long-term care planning</c:v>
                </c:pt>
                <c:pt idx="3">
                  <c:v> Protect my family with life insurance</c:v>
                </c:pt>
                <c:pt idx="4">
                  <c:v> Providing a quality lifestyle (e.g., travel, major purchases)</c:v>
                </c:pt>
                <c:pt idx="5">
                  <c:v> Creating an estate plan</c:v>
                </c:pt>
                <c:pt idx="6">
                  <c:v> Creating liquid emergency funds</c:v>
                </c:pt>
                <c:pt idx="7">
                  <c:v> Eliminating debt</c:v>
                </c:pt>
                <c:pt idx="8">
                  <c:v> Saving enough money for retirement (e.g., 401K, IRA)</c:v>
                </c:pt>
              </c:strCache>
            </c:strRef>
          </c:cat>
          <c:val>
            <c:numRef>
              <c:f>'Topline Results'!$H$112:$P$112</c:f>
              <c:numCache>
                <c:formatCode>0%</c:formatCode>
                <c:ptCount val="9"/>
                <c:pt idx="0">
                  <c:v>0.11860940695296524</c:v>
                </c:pt>
                <c:pt idx="1">
                  <c:v>0.19734151329243355</c:v>
                </c:pt>
                <c:pt idx="2">
                  <c:v>0.30777096114519426</c:v>
                </c:pt>
                <c:pt idx="3">
                  <c:v>0.26891615541922292</c:v>
                </c:pt>
                <c:pt idx="4">
                  <c:v>0.34049079754601225</c:v>
                </c:pt>
                <c:pt idx="5">
                  <c:v>0.32310838445807771</c:v>
                </c:pt>
                <c:pt idx="6">
                  <c:v>0.40899795501022496</c:v>
                </c:pt>
                <c:pt idx="7">
                  <c:v>0.32719836400817998</c:v>
                </c:pt>
                <c:pt idx="8">
                  <c:v>0.36400817995910023</c:v>
                </c:pt>
              </c:numCache>
            </c:numRef>
          </c:val>
          <c:extLst>
            <c:ext xmlns:c16="http://schemas.microsoft.com/office/drawing/2014/chart" uri="{C3380CC4-5D6E-409C-BE32-E72D297353CC}">
              <c16:uniqueId val="{00000002-5F10-454C-95BE-B002274D1A77}"/>
            </c:ext>
          </c:extLst>
        </c:ser>
        <c:ser>
          <c:idx val="1"/>
          <c:order val="1"/>
          <c:tx>
            <c:strRef>
              <c:f>'Topline Results'!$G$113</c:f>
              <c:strCache>
                <c:ptCount val="1"/>
                <c:pt idx="0">
                  <c:v>Extremely important</c:v>
                </c:pt>
              </c:strCache>
            </c:strRef>
          </c:tx>
          <c:spPr>
            <a:solidFill>
              <a:srgbClr val="E58127"/>
            </a:solidFill>
            <a:ln>
              <a:solidFill>
                <a:schemeClr val="accent5">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'Topline Results'!$H$107:$P$107</c:f>
              <c:strCache>
                <c:ptCount val="9"/>
                <c:pt idx="0">
                  <c:v> Saving for a family member’s college expenses</c:v>
                </c:pt>
                <c:pt idx="1">
                  <c:v> Leaving a legacy for my family or organizations I care about</c:v>
                </c:pt>
                <c:pt idx="2">
                  <c:v> Long-term care planning</c:v>
                </c:pt>
                <c:pt idx="3">
                  <c:v> Protect my family with life insurance</c:v>
                </c:pt>
                <c:pt idx="4">
                  <c:v> Providing a quality lifestyle (e.g., travel, major purchases)</c:v>
                </c:pt>
                <c:pt idx="5">
                  <c:v> Creating an estate plan</c:v>
                </c:pt>
                <c:pt idx="6">
                  <c:v> Creating liquid emergency funds</c:v>
                </c:pt>
                <c:pt idx="7">
                  <c:v> Eliminating debt</c:v>
                </c:pt>
                <c:pt idx="8">
                  <c:v> Saving enough money for retirement (e.g., 401K, IRA)</c:v>
                </c:pt>
              </c:strCache>
            </c:strRef>
          </c:cat>
          <c:val>
            <c:numRef>
              <c:f>'Topline Results'!$H$113:$P$113</c:f>
              <c:numCache>
                <c:formatCode>0%</c:formatCode>
                <c:ptCount val="9"/>
                <c:pt idx="0">
                  <c:v>8.0777096114519428E-2</c:v>
                </c:pt>
                <c:pt idx="1">
                  <c:v>0.11554192229038855</c:v>
                </c:pt>
                <c:pt idx="2">
                  <c:v>0.17382413087934559</c:v>
                </c:pt>
                <c:pt idx="3">
                  <c:v>0.23210633946830267</c:v>
                </c:pt>
                <c:pt idx="4">
                  <c:v>0.17586912065439672</c:v>
                </c:pt>
                <c:pt idx="5">
                  <c:v>0.23824130879345604</c:v>
                </c:pt>
                <c:pt idx="6">
                  <c:v>0.26687116564417179</c:v>
                </c:pt>
                <c:pt idx="7">
                  <c:v>0.41002044989775049</c:v>
                </c:pt>
                <c:pt idx="8">
                  <c:v>0.49182004089979547</c:v>
                </c:pt>
              </c:numCache>
            </c:numRef>
          </c:val>
          <c:extLst>
            <c:ext xmlns:c16="http://schemas.microsoft.com/office/drawing/2014/chart" uri="{C3380CC4-5D6E-409C-BE32-E72D297353CC}">
              <c16:uniqueId val="{00000003-5F10-454C-95BE-B002274D1A77}"/>
            </c:ext>
          </c:extLst>
        </c:ser>
        <c:dLbls>
          <c:showLegendKey val="0"/>
          <c:showVal val="0"/>
          <c:showCatName val="0"/>
          <c:showSerName val="0"/>
          <c:showPercent val="0"/>
          <c:showBubbleSize val="0"/>
        </c:dLbls>
        <c:gapWidth val="50"/>
        <c:overlap val="10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364926"/>
                </a:solidFill>
                <a:latin typeface="+mn-lt"/>
                <a:ea typeface="+mn-ea"/>
                <a:cs typeface="+mn-cs"/>
              </a:defRPr>
            </a:pPr>
            <a:endParaRPr lang="en-US"/>
          </a:p>
        </c:txPr>
        <c:crossAx val="297760960"/>
        <c:crosses val="autoZero"/>
        <c:auto val="1"/>
        <c:lblAlgn val="ctr"/>
        <c:lblOffset val="100"/>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64926"/>
                </a:solidFill>
                <a:latin typeface="+mn-lt"/>
                <a:ea typeface="+mn-ea"/>
                <a:cs typeface="+mn-cs"/>
              </a:defRPr>
            </a:pPr>
            <a:endParaRPr lang="en-US"/>
          </a:p>
        </c:txPr>
        <c:crossAx val="3058903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23D69"/>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296147768005354"/>
          <c:y val="0.11174373157021031"/>
          <c:w val="0.38915370200760202"/>
          <c:h val="0.80102246853322245"/>
        </c:manualLayout>
      </c:layout>
      <c:barChart>
        <c:barDir val="bar"/>
        <c:grouping val="clustered"/>
        <c:varyColors val="0"/>
        <c:ser>
          <c:idx val="0"/>
          <c:order val="0"/>
          <c:tx>
            <c:strRef>
              <c:f>'Topline Results'!$H$195</c:f>
              <c:strCache>
                <c:ptCount val="1"/>
              </c:strCache>
            </c:strRef>
          </c:tx>
          <c:spPr>
            <a:solidFill>
              <a:schemeClr val="tx1">
                <a:lumMod val="75000"/>
                <a:lumOff val="25000"/>
              </a:schemeClr>
            </a:solidFill>
            <a:ln>
              <a:noFill/>
            </a:ln>
            <a:effectLst/>
          </c:spPr>
          <c:invertIfNegative val="0"/>
          <c:dPt>
            <c:idx val="0"/>
            <c:invertIfNegative val="0"/>
            <c:bubble3D val="0"/>
            <c:extLst>
              <c:ext xmlns:c16="http://schemas.microsoft.com/office/drawing/2014/chart" uri="{C3380CC4-5D6E-409C-BE32-E72D297353CC}">
                <c16:uniqueId val="{00000001-9A2F-AA49-8828-0B47C1FB41F4}"/>
              </c:ext>
            </c:extLst>
          </c:dPt>
          <c:dPt>
            <c:idx val="5"/>
            <c:invertIfNegative val="0"/>
            <c:bubble3D val="0"/>
            <c:extLst>
              <c:ext xmlns:c16="http://schemas.microsoft.com/office/drawing/2014/chart" uri="{C3380CC4-5D6E-409C-BE32-E72D297353CC}">
                <c16:uniqueId val="{00000003-9A2F-AA49-8828-0B47C1FB41F4}"/>
              </c:ext>
            </c:extLst>
          </c:dPt>
          <c:dPt>
            <c:idx val="11"/>
            <c:invertIfNegative val="0"/>
            <c:bubble3D val="0"/>
            <c:spPr>
              <a:solidFill>
                <a:srgbClr val="F4B531"/>
              </a:solidFill>
              <a:ln>
                <a:noFill/>
              </a:ln>
              <a:effectLst/>
            </c:spPr>
            <c:extLst>
              <c:ext xmlns:c16="http://schemas.microsoft.com/office/drawing/2014/chart" uri="{C3380CC4-5D6E-409C-BE32-E72D297353CC}">
                <c16:uniqueId val="{00000005-9A2F-AA49-8828-0B47C1FB41F4}"/>
              </c:ext>
            </c:extLst>
          </c:dPt>
          <c:dPt>
            <c:idx val="12"/>
            <c:invertIfNegative val="0"/>
            <c:bubble3D val="0"/>
            <c:spPr>
              <a:solidFill>
                <a:srgbClr val="E58127"/>
              </a:solidFill>
              <a:ln>
                <a:noFill/>
              </a:ln>
              <a:effectLst/>
            </c:spPr>
            <c:extLst>
              <c:ext xmlns:c16="http://schemas.microsoft.com/office/drawing/2014/chart" uri="{C3380CC4-5D6E-409C-BE32-E72D297353CC}">
                <c16:uniqueId val="{00000007-9A2F-AA49-8828-0B47C1FB41F4}"/>
              </c:ext>
            </c:extLst>
          </c:dPt>
          <c:dLbls>
            <c:dLbl>
              <c:idx val="0"/>
              <c:layout>
                <c:manualLayout>
                  <c:x val="5.527796273285876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2F-AA49-8828-0B47C1FB41F4}"/>
                </c:ext>
              </c:extLst>
            </c:dLbl>
            <c:dLbl>
              <c:idx val="1"/>
              <c:layout>
                <c:manualLayout>
                  <c:x val="9.67364347825036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A2F-AA49-8828-0B47C1FB41F4}"/>
                </c:ext>
              </c:extLst>
            </c:dLbl>
            <c:dLbl>
              <c:idx val="2"/>
              <c:layout>
                <c:manualLayout>
                  <c:x val="4.145847204964381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A2F-AA49-8828-0B47C1FB41F4}"/>
                </c:ext>
              </c:extLst>
            </c:dLbl>
            <c:dLbl>
              <c:idx val="3"/>
              <c:layout>
                <c:manualLayout>
                  <c:x val="5.527796273285977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A2F-AA49-8828-0B47C1FB41F4}"/>
                </c:ext>
              </c:extLst>
            </c:dLbl>
            <c:dLbl>
              <c:idx val="4"/>
              <c:layout>
                <c:manualLayout>
                  <c:x val="5.527796273285876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A2F-AA49-8828-0B47C1FB41F4}"/>
                </c:ext>
              </c:extLst>
            </c:dLbl>
            <c:dLbl>
              <c:idx val="5"/>
              <c:layout>
                <c:manualLayout>
                  <c:x val="6.909745341607371E-3"/>
                  <c:y val="-1.328135445447910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2F-AA49-8828-0B47C1FB41F4}"/>
                </c:ext>
              </c:extLst>
            </c:dLbl>
            <c:dLbl>
              <c:idx val="6"/>
              <c:layout>
                <c:manualLayout>
                  <c:x val="4.145847204964381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A2F-AA49-8828-0B47C1FB41F4}"/>
                </c:ext>
              </c:extLst>
            </c:dLbl>
            <c:dLbl>
              <c:idx val="7"/>
              <c:layout>
                <c:manualLayout>
                  <c:x val="5.5277962732859778E-3"/>
                  <c:y val="-6.64067722723955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A2F-AA49-8828-0B47C1FB41F4}"/>
                </c:ext>
              </c:extLst>
            </c:dLbl>
            <c:dLbl>
              <c:idx val="8"/>
              <c:layout>
                <c:manualLayout>
                  <c:x val="6.9097453416074725E-3"/>
                  <c:y val="-6.64067722723955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2F-AA49-8828-0B47C1FB41F4}"/>
                </c:ext>
              </c:extLst>
            </c:dLbl>
            <c:dLbl>
              <c:idx val="9"/>
              <c:layout>
                <c:manualLayout>
                  <c:x val="5.527796273285977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2F-AA49-8828-0B47C1FB41F4}"/>
                </c:ext>
              </c:extLst>
            </c:dLbl>
            <c:dLbl>
              <c:idx val="10"/>
              <c:layout>
                <c:manualLayout>
                  <c:x val="2.0729236024822417E-2"/>
                  <c:y val="1.4260745757142922E-7"/>
                </c:manualLayout>
              </c:layout>
              <c:showLegendKey val="0"/>
              <c:showVal val="1"/>
              <c:showCatName val="0"/>
              <c:showSerName val="0"/>
              <c:showPercent val="0"/>
              <c:showBubbleSize val="0"/>
              <c:extLst>
                <c:ext xmlns:c15="http://schemas.microsoft.com/office/drawing/2012/chart" uri="{CE6537A1-D6FC-4f65-9D91-7224C49458BB}">
                  <c15:layout>
                    <c:manualLayout>
                      <c:w val="4.5542077139091218E-2"/>
                      <c:h val="6.0708565117987695E-2"/>
                    </c:manualLayout>
                  </c15:layout>
                </c:ext>
                <c:ext xmlns:c16="http://schemas.microsoft.com/office/drawing/2014/chart" uri="{C3380CC4-5D6E-409C-BE32-E72D297353CC}">
                  <c16:uniqueId val="{00000009-9A2F-AA49-8828-0B47C1FB41F4}"/>
                </c:ext>
              </c:extLst>
            </c:dLbl>
            <c:dLbl>
              <c:idx val="11"/>
              <c:layout>
                <c:manualLayout>
                  <c:x val="6.909745341607371E-3"/>
                  <c:y val="-3.32033861361977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2F-AA49-8828-0B47C1FB41F4}"/>
                </c:ext>
              </c:extLst>
            </c:dLbl>
            <c:dLbl>
              <c:idx val="12"/>
              <c:layout>
                <c:manualLayout>
                  <c:x val="2.07292360248223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2F-AA49-8828-0B47C1FB41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5">
                          <a:lumMod val="50000"/>
                        </a:schemeClr>
                      </a:solidFill>
                      <a:round/>
                    </a:ln>
                    <a:effectLst/>
                  </c:spPr>
                </c15:leaderLines>
              </c:ext>
            </c:extLst>
          </c:dLbls>
          <c:cat>
            <c:strRef>
              <c:f>'Topline Results'!$G$196:$G$208</c:f>
              <c:strCache>
                <c:ptCount val="13"/>
                <c:pt idx="0">
                  <c:v>There are no barriers</c:v>
                </c:pt>
                <c:pt idx="1">
                  <c:v>Other</c:v>
                </c:pt>
                <c:pt idx="2">
                  <c:v>Too busy to plan</c:v>
                </c:pt>
                <c:pt idx="3">
                  <c:v>Do not know where to look for information</c:v>
                </c:pt>
                <c:pt idx="4">
                  <c:v>Too many long-term options to consider</c:v>
                </c:pt>
                <c:pt idx="5">
                  <c:v>Lack of information about care options</c:v>
                </c:pt>
                <c:pt idx="6">
                  <c:v>Do not want to be cared for by another person</c:v>
                </c:pt>
                <c:pt idx="7">
                  <c:v>Do not want to think about getting sick</c:v>
                </c:pt>
                <c:pt idx="8">
                  <c:v>Competing financial priorities</c:v>
                </c:pt>
                <c:pt idx="9">
                  <c:v>Do not want to leave my home</c:v>
                </c:pt>
                <c:pt idx="10">
                  <c:v>Uncertain I will need long-term care</c:v>
                </c:pt>
                <c:pt idx="11">
                  <c:v>Cost of medical and support associated with long-term care need</c:v>
                </c:pt>
                <c:pt idx="12">
                  <c:v>Cost of long-term care insurance</c:v>
                </c:pt>
              </c:strCache>
            </c:strRef>
          </c:cat>
          <c:val>
            <c:numRef>
              <c:f>'Topline Results'!$H$196:$H$208</c:f>
              <c:numCache>
                <c:formatCode>0%</c:formatCode>
                <c:ptCount val="13"/>
                <c:pt idx="0">
                  <c:v>0.11758691206543967</c:v>
                </c:pt>
                <c:pt idx="1">
                  <c:v>2.1472392638036811E-2</c:v>
                </c:pt>
                <c:pt idx="2">
                  <c:v>6.1349693251533742E-2</c:v>
                </c:pt>
                <c:pt idx="3">
                  <c:v>0.10122699386503067</c:v>
                </c:pt>
                <c:pt idx="4">
                  <c:v>0.10940695296523517</c:v>
                </c:pt>
                <c:pt idx="5">
                  <c:v>0.1492842535787321</c:v>
                </c:pt>
                <c:pt idx="6">
                  <c:v>0.17280163599182005</c:v>
                </c:pt>
                <c:pt idx="7">
                  <c:v>0.18200408997955012</c:v>
                </c:pt>
                <c:pt idx="8">
                  <c:v>0.2474437627811861</c:v>
                </c:pt>
                <c:pt idx="9">
                  <c:v>0.30777096114519426</c:v>
                </c:pt>
                <c:pt idx="10">
                  <c:v>0.33742331288343558</c:v>
                </c:pt>
                <c:pt idx="11">
                  <c:v>0.43558282208588955</c:v>
                </c:pt>
                <c:pt idx="12">
                  <c:v>0.53374233128834359</c:v>
                </c:pt>
              </c:numCache>
            </c:numRef>
          </c:val>
          <c:extLst>
            <c:ext xmlns:c16="http://schemas.microsoft.com/office/drawing/2014/chart" uri="{C3380CC4-5D6E-409C-BE32-E72D297353CC}">
              <c16:uniqueId val="{00000008-9A2F-AA49-8828-0B47C1FB41F4}"/>
            </c:ext>
          </c:extLst>
        </c:ser>
        <c:dLbls>
          <c:showLegendKey val="0"/>
          <c:showVal val="0"/>
          <c:showCatName val="0"/>
          <c:showSerName val="0"/>
          <c:showPercent val="0"/>
          <c:showBubbleSize val="0"/>
        </c:dLbls>
        <c:gapWidth val="80"/>
        <c:axId val="305890304"/>
        <c:axId val="297760960"/>
      </c:barChart>
      <c:catAx>
        <c:axId val="305890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97760960"/>
        <c:crosses val="autoZero"/>
        <c:auto val="1"/>
        <c:lblAlgn val="ctr"/>
        <c:lblOffset val="100"/>
        <c:tickLblSkip val="1"/>
        <c:noMultiLvlLbl val="0"/>
      </c:catAx>
      <c:valAx>
        <c:axId val="297760960"/>
        <c:scaling>
          <c:orientation val="minMax"/>
          <c:max val="1"/>
        </c:scaling>
        <c:delete val="0"/>
        <c:axPos val="b"/>
        <c:majorGridlines>
          <c:spPr>
            <a:ln w="9525" cap="flat" cmpd="sng" algn="ctr">
              <a:solidFill>
                <a:schemeClr val="accent5">
                  <a:lumMod val="50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0589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4">
  <a:schemeClr val="accent1"/>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0.35288</cdr:x>
      <cdr:y>0.18414</cdr:y>
    </cdr:from>
    <cdr:to>
      <cdr:x>0.64712</cdr:x>
      <cdr:y>0.33561</cdr:y>
    </cdr:to>
    <cdr:sp macro="" textlink="">
      <cdr:nvSpPr>
        <cdr:cNvPr id="2" name="TextBox 10">
          <a:extLst xmlns:a="http://schemas.openxmlformats.org/drawingml/2006/main">
            <a:ext uri="{FF2B5EF4-FFF2-40B4-BE49-F238E27FC236}">
              <a16:creationId xmlns:a16="http://schemas.microsoft.com/office/drawing/2014/main" id="{1C2C53CF-F5A0-2C47-B2F5-AF36905BE996}"/>
            </a:ext>
          </a:extLst>
        </cdr:cNvPr>
        <cdr:cNvSpPr txBox="1"/>
      </cdr:nvSpPr>
      <cdr:spPr>
        <a:xfrm xmlns:a="http://schemas.openxmlformats.org/drawingml/2006/main">
          <a:off x="2904102" y="532144"/>
          <a:ext cx="2421396" cy="4377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a:solidFill>
                <a:schemeClr val="bg1"/>
              </a:solidFill>
              <a:latin typeface="Arial" panose="020B0604020202020204" pitchFamily="34" charset="0"/>
              <a:cs typeface="Arial" panose="020B0604020202020204" pitchFamily="34" charset="0"/>
            </a:rPr>
            <a:t>At least slightly familiar: 93%</a:t>
          </a:r>
        </a:p>
      </cdr:txBody>
    </cdr:sp>
  </cdr:relSizeAnchor>
</c:userShapes>
</file>

<file path=ppt/drawings/drawing2.xml><?xml version="1.0" encoding="utf-8"?>
<c:userShapes xmlns:c="http://schemas.openxmlformats.org/drawingml/2006/chart">
  <cdr:relSizeAnchor xmlns:cdr="http://schemas.openxmlformats.org/drawingml/2006/chartDrawing">
    <cdr:from>
      <cdr:x>0.75272</cdr:x>
      <cdr:y>0.24953</cdr:y>
    </cdr:from>
    <cdr:to>
      <cdr:x>0.97486</cdr:x>
      <cdr:y>0.34909</cdr:y>
    </cdr:to>
    <cdr:sp macro="" textlink="">
      <cdr:nvSpPr>
        <cdr:cNvPr id="2" name="Speech Bubble: Rectangle with Corners Rounded 10">
          <a:extLst xmlns:a="http://schemas.openxmlformats.org/drawingml/2006/main">
            <a:ext uri="{FF2B5EF4-FFF2-40B4-BE49-F238E27FC236}">
              <a16:creationId xmlns:a16="http://schemas.microsoft.com/office/drawing/2014/main" id="{67B5D7CB-569B-2F48-B549-D79649CFCCAB}"/>
            </a:ext>
          </a:extLst>
        </cdr:cNvPr>
        <cdr:cNvSpPr/>
      </cdr:nvSpPr>
      <cdr:spPr>
        <a:xfrm xmlns:a="http://schemas.openxmlformats.org/drawingml/2006/main">
          <a:off x="6917405" y="874884"/>
          <a:ext cx="2041448" cy="349070"/>
        </a:xfrm>
        <a:prstGeom xmlns:a="http://schemas.openxmlformats.org/drawingml/2006/main" prst="wedgeRoundRectCallout">
          <a:avLst>
            <a:gd name="adj1" fmla="val -8342"/>
            <a:gd name="adj2" fmla="val -44624"/>
            <a:gd name="adj3" fmla="val 16667"/>
          </a:avLst>
        </a:prstGeom>
        <a:solidFill xmlns:a="http://schemas.openxmlformats.org/drawingml/2006/main">
          <a:schemeClr val="accent5">
            <a:lumMod val="85000"/>
          </a:schemeClr>
        </a:solidFill>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171450" indent="-171450">
            <a:buFont typeface="Arial" panose="020B0604020202020204" pitchFamily="34" charset="0"/>
            <a:buChar char="•"/>
          </a:pPr>
          <a:r>
            <a:rPr lang="en-US" sz="1000" dirty="0">
              <a:solidFill>
                <a:srgbClr val="000000"/>
              </a:solidFill>
            </a:rPr>
            <a:t>Age 40-64 (n=510) [A]: 24%</a:t>
          </a:r>
          <a:r>
            <a:rPr lang="en-US" sz="1000" baseline="30000" dirty="0">
              <a:solidFill>
                <a:srgbClr val="000000"/>
              </a:solidFill>
            </a:rPr>
            <a:t>B</a:t>
          </a:r>
          <a:endParaRPr lang="en-US" sz="1000" dirty="0">
            <a:solidFill>
              <a:srgbClr val="000000"/>
            </a:solidFill>
          </a:endParaRPr>
        </a:p>
        <a:p xmlns:a="http://schemas.openxmlformats.org/drawingml/2006/main">
          <a:pPr marL="171450" indent="-171450">
            <a:buFont typeface="Arial" panose="020B0604020202020204" pitchFamily="34" charset="0"/>
            <a:buChar char="•"/>
          </a:pPr>
          <a:r>
            <a:rPr lang="en-US" sz="1000" dirty="0">
              <a:solidFill>
                <a:srgbClr val="000000"/>
              </a:solidFill>
            </a:rPr>
            <a:t>Age 65+ (n=468) [B]: 38%</a:t>
          </a:r>
          <a:r>
            <a:rPr lang="en-US" sz="1000" baseline="30000" dirty="0">
              <a:solidFill>
                <a:srgbClr val="000000"/>
              </a:solidFill>
            </a:rPr>
            <a:t>A</a:t>
          </a:r>
        </a:p>
      </cdr:txBody>
    </cdr:sp>
  </cdr:relSizeAnchor>
  <cdr:relSizeAnchor xmlns:cdr="http://schemas.openxmlformats.org/drawingml/2006/chartDrawing">
    <cdr:from>
      <cdr:x>0.7183</cdr:x>
      <cdr:y>0.36625</cdr:y>
    </cdr:from>
    <cdr:to>
      <cdr:x>0.94134</cdr:x>
      <cdr:y>0.46967</cdr:y>
    </cdr:to>
    <cdr:sp macro="" textlink="">
      <cdr:nvSpPr>
        <cdr:cNvPr id="4" name="Speech Bubble: Rectangle with Corners Rounded 10">
          <a:extLst xmlns:a="http://schemas.openxmlformats.org/drawingml/2006/main">
            <a:ext uri="{FF2B5EF4-FFF2-40B4-BE49-F238E27FC236}">
              <a16:creationId xmlns:a16="http://schemas.microsoft.com/office/drawing/2014/main" id="{67B5D7CB-569B-2F48-B549-D79649CFCCAB}"/>
            </a:ext>
          </a:extLst>
        </cdr:cNvPr>
        <cdr:cNvSpPr/>
      </cdr:nvSpPr>
      <cdr:spPr>
        <a:xfrm xmlns:a="http://schemas.openxmlformats.org/drawingml/2006/main">
          <a:off x="6601119" y="1284119"/>
          <a:ext cx="2049719" cy="362604"/>
        </a:xfrm>
        <a:prstGeom xmlns:a="http://schemas.openxmlformats.org/drawingml/2006/main" prst="wedgeRoundRectCallout">
          <a:avLst>
            <a:gd name="adj1" fmla="val -8342"/>
            <a:gd name="adj2" fmla="val -44624"/>
            <a:gd name="adj3" fmla="val 16667"/>
          </a:avLst>
        </a:prstGeom>
        <a:solidFill xmlns:a="http://schemas.openxmlformats.org/drawingml/2006/main">
          <a:schemeClr val="accent5">
            <a:lumMod val="85000"/>
          </a:schemeClr>
        </a:solidFill>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171450" indent="-171450">
            <a:buFont typeface="Arial" panose="020B0604020202020204" pitchFamily="34" charset="0"/>
            <a:buChar char="•"/>
          </a:pPr>
          <a:r>
            <a:rPr lang="en-US" sz="1000" dirty="0">
              <a:solidFill>
                <a:srgbClr val="000000"/>
              </a:solidFill>
            </a:rPr>
            <a:t>Age 40-64 (n=510) [A]: 30%</a:t>
          </a:r>
          <a:r>
            <a:rPr lang="en-US" sz="1000" baseline="30000" dirty="0">
              <a:solidFill>
                <a:srgbClr val="000000"/>
              </a:solidFill>
            </a:rPr>
            <a:t>B</a:t>
          </a:r>
          <a:endParaRPr lang="en-US" sz="1000" dirty="0">
            <a:solidFill>
              <a:srgbClr val="000000"/>
            </a:solidFill>
          </a:endParaRPr>
        </a:p>
        <a:p xmlns:a="http://schemas.openxmlformats.org/drawingml/2006/main">
          <a:pPr marL="171450" indent="-171450">
            <a:buFont typeface="Arial" panose="020B0604020202020204" pitchFamily="34" charset="0"/>
            <a:buChar char="•"/>
          </a:pPr>
          <a:r>
            <a:rPr lang="en-US" sz="1000" dirty="0">
              <a:solidFill>
                <a:srgbClr val="000000"/>
              </a:solidFill>
            </a:rPr>
            <a:t>Age 65+ (n=468) [B]: 19%</a:t>
          </a:r>
          <a:r>
            <a:rPr lang="en-US" sz="1000" baseline="30000" dirty="0">
              <a:solidFill>
                <a:srgbClr val="000000"/>
              </a:solidFill>
            </a:rPr>
            <a:t>A`</a:t>
          </a:r>
        </a:p>
      </cdr:txBody>
    </cdr:sp>
  </cdr:relSizeAnchor>
</c:userShapes>
</file>

<file path=ppt/drawings/drawing3.xml><?xml version="1.0" encoding="utf-8"?>
<c:userShapes xmlns:c="http://schemas.openxmlformats.org/drawingml/2006/chart">
  <cdr:relSizeAnchor xmlns:cdr="http://schemas.openxmlformats.org/drawingml/2006/chartDrawing">
    <cdr:from>
      <cdr:x>0.29229</cdr:x>
      <cdr:y>0.02233</cdr:y>
    </cdr:from>
    <cdr:to>
      <cdr:x>0.66156</cdr:x>
      <cdr:y>0.13437</cdr:y>
    </cdr:to>
    <cdr:sp macro="" textlink="">
      <cdr:nvSpPr>
        <cdr:cNvPr id="2" name="Speech Bubble: Rectangle with Corners Rounded 10">
          <a:extLst xmlns:a="http://schemas.openxmlformats.org/drawingml/2006/main">
            <a:ext uri="{FF2B5EF4-FFF2-40B4-BE49-F238E27FC236}">
              <a16:creationId xmlns:a16="http://schemas.microsoft.com/office/drawing/2014/main" id="{EA387A45-4800-0D4E-BC55-5FCC22ED58B9}"/>
            </a:ext>
          </a:extLst>
        </cdr:cNvPr>
        <cdr:cNvSpPr/>
      </cdr:nvSpPr>
      <cdr:spPr>
        <a:xfrm xmlns:a="http://schemas.openxmlformats.org/drawingml/2006/main">
          <a:off x="1646635" y="77865"/>
          <a:ext cx="2080299" cy="390671"/>
        </a:xfrm>
        <a:prstGeom xmlns:a="http://schemas.openxmlformats.org/drawingml/2006/main" prst="wedgeRoundRectCallout">
          <a:avLst>
            <a:gd name="adj1" fmla="val -8342"/>
            <a:gd name="adj2" fmla="val -44624"/>
            <a:gd name="adj3" fmla="val 16667"/>
          </a:avLst>
        </a:prstGeom>
        <a:solidFill xmlns:a="http://schemas.openxmlformats.org/drawingml/2006/main">
          <a:schemeClr val="tx1">
            <a:lumMod val="25000"/>
            <a:lumOff val="75000"/>
          </a:schemeClr>
        </a:solidFill>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171450" indent="-171450">
            <a:buFont typeface="Arial" panose="020B0604020202020204" pitchFamily="34" charset="0"/>
            <a:buChar char="•"/>
          </a:pPr>
          <a:r>
            <a:rPr lang="en-US" sz="1000" b="1" dirty="0">
              <a:solidFill>
                <a:schemeClr val="tx1"/>
              </a:solidFill>
            </a:rPr>
            <a:t>Age 40-64 (n=510) [A]: 63%</a:t>
          </a:r>
          <a:r>
            <a:rPr lang="en-US" sz="1000" b="1" baseline="30000" dirty="0">
              <a:solidFill>
                <a:schemeClr val="tx1"/>
              </a:solidFill>
            </a:rPr>
            <a:t>B</a:t>
          </a:r>
          <a:endParaRPr lang="en-US" sz="1000" b="1" dirty="0">
            <a:solidFill>
              <a:schemeClr val="tx1"/>
            </a:solidFill>
          </a:endParaRPr>
        </a:p>
        <a:p xmlns:a="http://schemas.openxmlformats.org/drawingml/2006/main">
          <a:pPr marL="171450" indent="-171450">
            <a:buFont typeface="Arial" panose="020B0604020202020204" pitchFamily="34" charset="0"/>
            <a:buChar char="•"/>
          </a:pPr>
          <a:r>
            <a:rPr lang="en-US" sz="1000" b="1" dirty="0">
              <a:solidFill>
                <a:schemeClr val="tx1"/>
              </a:solidFill>
            </a:rPr>
            <a:t>Age 65+ (n=468) [B]: 79%</a:t>
          </a:r>
          <a:r>
            <a:rPr lang="en-US" sz="1000" b="1" baseline="30000" dirty="0">
              <a:solidFill>
                <a:schemeClr val="tx1"/>
              </a:solidFill>
            </a:rPr>
            <a:t>A</a:t>
          </a:r>
        </a:p>
      </cdr:txBody>
    </cdr:sp>
  </cdr:relSizeAnchor>
</c:userShapes>
</file>

<file path=ppt/drawings/drawing4.xml><?xml version="1.0" encoding="utf-8"?>
<c:userShapes xmlns:c="http://schemas.openxmlformats.org/drawingml/2006/chart">
  <cdr:relSizeAnchor xmlns:cdr="http://schemas.openxmlformats.org/drawingml/2006/chartDrawing">
    <cdr:from>
      <cdr:x>0.25059</cdr:x>
      <cdr:y>0.34658</cdr:y>
    </cdr:from>
    <cdr:to>
      <cdr:x>0.74926</cdr:x>
      <cdr:y>0.95051</cdr:y>
    </cdr:to>
    <cdr:sp macro="" textlink="">
      <cdr:nvSpPr>
        <cdr:cNvPr id="2" name="TextBox 1">
          <a:extLst xmlns:a="http://schemas.openxmlformats.org/drawingml/2006/main">
            <a:ext uri="{FF2B5EF4-FFF2-40B4-BE49-F238E27FC236}">
              <a16:creationId xmlns:a16="http://schemas.microsoft.com/office/drawing/2014/main" id="{F9C80CB8-7230-474F-A918-A7E363F90C9D}"/>
            </a:ext>
          </a:extLst>
        </cdr:cNvPr>
        <cdr:cNvSpPr txBox="1"/>
      </cdr:nvSpPr>
      <cdr:spPr>
        <a:xfrm xmlns:a="http://schemas.openxmlformats.org/drawingml/2006/main">
          <a:off x="991571" y="971876"/>
          <a:ext cx="1973210" cy="169350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endParaRPr lang="en-US" sz="1400" b="1" dirty="0">
            <a:solidFill>
              <a:schemeClr val="accent3"/>
            </a:solidFill>
            <a:latin typeface="Lato" panose="020F0502020204030203" pitchFamily="34" charset="77"/>
          </a:endParaRPr>
        </a:p>
      </cdr:txBody>
    </cdr:sp>
  </cdr:relSizeAnchor>
  <cdr:relSizeAnchor xmlns:cdr="http://schemas.openxmlformats.org/drawingml/2006/chartDrawing">
    <cdr:from>
      <cdr:x>0.21668</cdr:x>
      <cdr:y>0.36842</cdr:y>
    </cdr:from>
    <cdr:to>
      <cdr:x>0.78332</cdr:x>
      <cdr:y>0.69616</cdr:y>
    </cdr:to>
    <cdr:sp macro="" textlink="">
      <cdr:nvSpPr>
        <cdr:cNvPr id="3" name="TextBox 10">
          <a:extLst xmlns:a="http://schemas.openxmlformats.org/drawingml/2006/main">
            <a:ext uri="{FF2B5EF4-FFF2-40B4-BE49-F238E27FC236}">
              <a16:creationId xmlns:a16="http://schemas.microsoft.com/office/drawing/2014/main" id="{6C93EDB1-09B0-E643-B5FD-5C564E6B9437}"/>
            </a:ext>
          </a:extLst>
        </cdr:cNvPr>
        <cdr:cNvSpPr txBox="1"/>
      </cdr:nvSpPr>
      <cdr:spPr>
        <a:xfrm xmlns:a="http://schemas.openxmlformats.org/drawingml/2006/main">
          <a:off x="885237" y="1141707"/>
          <a:ext cx="2315028" cy="1015663"/>
        </a:xfrm>
        <a:prstGeom xmlns:a="http://schemas.openxmlformats.org/drawingml/2006/main" prst="rect">
          <a:avLst/>
        </a:prstGeom>
        <a:noFill xmlns:a="http://schemas.openxmlformats.org/drawingml/2006/main"/>
      </cdr:spPr>
      <cdr:txBody>
        <a:bodyPr xmlns:a="http://schemas.openxmlformats.org/drawingml/2006/main" wrap="square" rtlCol="0"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lgn="ctr"/>
          <a:r>
            <a:rPr lang="en-US" sz="2400" b="1" kern="0" dirty="0">
              <a:solidFill>
                <a:srgbClr val="E58127"/>
              </a:solidFill>
              <a:latin typeface="Arial" panose="020B0604020202020204" pitchFamily="34" charset="0"/>
              <a:cs typeface="Arial" panose="020B0604020202020204" pitchFamily="34" charset="0"/>
            </a:rPr>
            <a:t>9%</a:t>
          </a:r>
        </a:p>
        <a:p xmlns:a="http://schemas.openxmlformats.org/drawingml/2006/main">
          <a:pPr lvl="0" algn="ctr"/>
          <a:r>
            <a:rPr lang="en-US" sz="1200" kern="0" dirty="0">
              <a:solidFill>
                <a:srgbClr val="000000"/>
              </a:solidFill>
              <a:latin typeface="Arial" panose="020B0604020202020204" pitchFamily="34" charset="0"/>
              <a:cs typeface="Arial" panose="020B0604020202020204" pitchFamily="34" charset="0"/>
            </a:rPr>
            <a:t>Say COVID-19 </a:t>
          </a:r>
        </a:p>
        <a:p xmlns:a="http://schemas.openxmlformats.org/drawingml/2006/main">
          <a:pPr lvl="0" algn="ctr"/>
          <a:r>
            <a:rPr lang="en-US" sz="1200" kern="0" dirty="0">
              <a:solidFill>
                <a:srgbClr val="000000"/>
              </a:solidFill>
              <a:latin typeface="Arial" panose="020B0604020202020204" pitchFamily="34" charset="0"/>
              <a:cs typeface="Arial" panose="020B0604020202020204" pitchFamily="34" charset="0"/>
            </a:rPr>
            <a:t>influenced LTC </a:t>
          </a:r>
        </a:p>
        <a:p xmlns:a="http://schemas.openxmlformats.org/drawingml/2006/main">
          <a:pPr lvl="0" algn="ctr"/>
          <a:r>
            <a:rPr lang="en-US" sz="1200" kern="0" dirty="0">
              <a:solidFill>
                <a:srgbClr val="000000"/>
              </a:solidFill>
              <a:latin typeface="Arial" panose="020B0604020202020204" pitchFamily="34" charset="0"/>
              <a:cs typeface="Arial" panose="020B0604020202020204" pitchFamily="34" charset="0"/>
            </a:rPr>
            <a:t>location plans</a:t>
          </a:r>
        </a:p>
      </cdr:txBody>
    </cdr:sp>
  </cdr:relSizeAnchor>
  <cdr:relSizeAnchor xmlns:cdr="http://schemas.openxmlformats.org/drawingml/2006/chartDrawing">
    <cdr:from>
      <cdr:x>0.53171</cdr:x>
      <cdr:y>0.34522</cdr:y>
    </cdr:from>
    <cdr:to>
      <cdr:x>0.54122</cdr:x>
      <cdr:y>0.38068</cdr:y>
    </cdr:to>
    <cdr:cxnSp macro="">
      <cdr:nvCxnSpPr>
        <cdr:cNvPr id="5" name="Straight Connector 4">
          <a:extLst xmlns:a="http://schemas.openxmlformats.org/drawingml/2006/main">
            <a:ext uri="{FF2B5EF4-FFF2-40B4-BE49-F238E27FC236}">
              <a16:creationId xmlns:a16="http://schemas.microsoft.com/office/drawing/2014/main" id="{269B4251-3F8E-F565-962D-B33A77170AEC}"/>
            </a:ext>
          </a:extLst>
        </cdr:cNvPr>
        <cdr:cNvCxnSpPr/>
      </cdr:nvCxnSpPr>
      <cdr:spPr>
        <a:xfrm xmlns:a="http://schemas.openxmlformats.org/drawingml/2006/main" flipH="1">
          <a:off x="2172305" y="1069823"/>
          <a:ext cx="38853" cy="109879"/>
        </a:xfrm>
        <a:prstGeom xmlns:a="http://schemas.openxmlformats.org/drawingml/2006/main" prst="line">
          <a:avLst/>
        </a:prstGeom>
        <a:ln xmlns:a="http://schemas.openxmlformats.org/drawingml/2006/main" w="9525">
          <a:solidFill>
            <a:schemeClr val="accent5">
              <a:lumMod val="50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11200" y="0"/>
            <a:ext cx="7721600" cy="342900"/>
          </a:xfrm>
          <a:prstGeom prst="rect">
            <a:avLst/>
          </a:prstGeom>
        </p:spPr>
        <p:txBody>
          <a:bodyPr vert="horz" wrap="square" lIns="0" tIns="0" rIns="0" bIns="0" numCol="1" anchor="ctr" anchorCtr="0" compatLnSpc="1">
            <a:prstTxWarp prst="textNoShape">
              <a:avLst/>
            </a:prstTxWarp>
          </a:bodyPr>
          <a:lstStyle>
            <a:lvl1pPr>
              <a:defRPr sz="1200"/>
            </a:lvl1pPr>
          </a:lstStyle>
          <a:p>
            <a:pPr algn="ctr">
              <a:defRPr/>
            </a:pPr>
            <a:endParaRPr lang="en-US" sz="1100" cap="small" dirty="0">
              <a:latin typeface="+mj-lt"/>
            </a:endParaRPr>
          </a:p>
        </p:txBody>
      </p:sp>
      <p:sp>
        <p:nvSpPr>
          <p:cNvPr id="3" name="Date Placeholder 2"/>
          <p:cNvSpPr>
            <a:spLocks noGrp="1"/>
          </p:cNvSpPr>
          <p:nvPr>
            <p:ph type="dt" sz="quarter" idx="1"/>
          </p:nvPr>
        </p:nvSpPr>
        <p:spPr>
          <a:xfrm>
            <a:off x="711200" y="6572251"/>
            <a:ext cx="812800" cy="208382"/>
          </a:xfrm>
          <a:prstGeom prst="rect">
            <a:avLst/>
          </a:prstGeom>
        </p:spPr>
        <p:txBody>
          <a:bodyPr vert="horz" wrap="square" lIns="0" tIns="0" rIns="0" bIns="0" numCol="1" anchor="b" anchorCtr="0" compatLnSpc="1">
            <a:prstTxWarp prst="textNoShape">
              <a:avLst/>
            </a:prstTxWarp>
          </a:bodyPr>
          <a:lstStyle>
            <a:lvl1pPr algn="r">
              <a:defRPr sz="1200"/>
            </a:lvl1pPr>
          </a:lstStyle>
          <a:p>
            <a:pPr algn="l">
              <a:defRPr/>
            </a:pPr>
            <a:fld id="{2B40D166-F2E1-2947-9125-AD1DCC241D6E}" type="datetime1">
              <a:rPr lang="en-US" sz="1000" smtClean="0">
                <a:latin typeface="+mj-lt"/>
              </a:rPr>
              <a:pPr algn="l">
                <a:defRPr/>
              </a:pPr>
              <a:t>11/16/22</a:t>
            </a:fld>
            <a:r>
              <a:rPr lang="en-US" sz="1000">
                <a:latin typeface="+mj-lt"/>
              </a:rPr>
              <a:t>   </a:t>
            </a:r>
            <a:endParaRPr lang="en-US" sz="1000" dirty="0">
              <a:latin typeface="+mj-lt"/>
            </a:endParaRPr>
          </a:p>
        </p:txBody>
      </p:sp>
      <p:sp>
        <p:nvSpPr>
          <p:cNvPr id="5" name="Slide Number Placeholder 4"/>
          <p:cNvSpPr>
            <a:spLocks noGrp="1"/>
          </p:cNvSpPr>
          <p:nvPr>
            <p:ph type="sldNum" sz="quarter" idx="3"/>
          </p:nvPr>
        </p:nvSpPr>
        <p:spPr>
          <a:xfrm>
            <a:off x="7620000" y="6565846"/>
            <a:ext cx="812800" cy="208382"/>
          </a:xfrm>
          <a:prstGeom prst="rect">
            <a:avLst/>
          </a:prstGeom>
        </p:spPr>
        <p:txBody>
          <a:bodyPr vert="horz" wrap="square" lIns="0" tIns="0" rIns="0" bIns="0" numCol="1" anchor="b" anchorCtr="0" compatLnSpc="1">
            <a:prstTxWarp prst="textNoShape">
              <a:avLst/>
            </a:prstTxWarp>
          </a:bodyPr>
          <a:lstStyle>
            <a:lvl1pPr algn="r">
              <a:defRPr sz="1200"/>
            </a:lvl1pPr>
          </a:lstStyle>
          <a:p>
            <a:pPr>
              <a:defRPr/>
            </a:pPr>
            <a:fld id="{401135D0-81C8-6047-AB70-CB2078FEB644}" type="slidenum">
              <a:rPr lang="en-US" sz="1000">
                <a:latin typeface="+mj-lt"/>
              </a:rPr>
              <a:pPr>
                <a:defRPr/>
              </a:pPr>
              <a:t>‹#›</a:t>
            </a:fld>
            <a:endParaRPr lang="en-US" sz="1000" dirty="0">
              <a:latin typeface="+mj-lt"/>
            </a:endParaRPr>
          </a:p>
        </p:txBody>
      </p:sp>
      <p:cxnSp>
        <p:nvCxnSpPr>
          <p:cNvPr id="7" name="Straight Connector 6"/>
          <p:cNvCxnSpPr/>
          <p:nvPr/>
        </p:nvCxnSpPr>
        <p:spPr>
          <a:xfrm>
            <a:off x="711200" y="6429376"/>
            <a:ext cx="7721600" cy="1251"/>
          </a:xfrm>
          <a:prstGeom prst="line">
            <a:avLst/>
          </a:prstGeom>
          <a:ln w="6350">
            <a:solidFill>
              <a:srgbClr val="1A1A19"/>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9"/>
          <p:cNvSpPr>
            <a:spLocks noGrp="1"/>
          </p:cNvSpPr>
          <p:nvPr>
            <p:ph type="ftr" sz="quarter" idx="2"/>
          </p:nvPr>
        </p:nvSpPr>
        <p:spPr>
          <a:xfrm>
            <a:off x="711200" y="6229351"/>
            <a:ext cx="7721600" cy="200025"/>
          </a:xfrm>
          <a:prstGeom prst="rect">
            <a:avLst/>
          </a:prstGeom>
        </p:spPr>
        <p:txBody>
          <a:bodyPr vert="horz" lIns="0" tIns="0" rIns="0" bIns="0" rtlCol="0" anchor="ctr" anchorCtr="0"/>
          <a:lstStyle>
            <a:lvl1pPr algn="l">
              <a:defRPr sz="1200"/>
            </a:lvl1pPr>
          </a:lstStyle>
          <a:p>
            <a:r>
              <a:rPr lang="en-US" sz="900" b="1" dirty="0"/>
              <a:t>For company use only. Not for public distribution.</a:t>
            </a:r>
          </a:p>
        </p:txBody>
      </p:sp>
    </p:spTree>
    <p:extLst>
      <p:ext uri="{BB962C8B-B14F-4D97-AF65-F5344CB8AC3E}">
        <p14:creationId xmlns:p14="http://schemas.microsoft.com/office/powerpoint/2010/main" val="25952966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11200" y="0"/>
            <a:ext cx="7721600" cy="342900"/>
          </a:xfrm>
          <a:prstGeom prst="rect">
            <a:avLst/>
          </a:prstGeom>
        </p:spPr>
        <p:txBody>
          <a:bodyPr vert="horz" wrap="square" lIns="91440" tIns="0" rIns="91440" bIns="0" numCol="1" anchor="ctr" anchorCtr="0" compatLnSpc="1">
            <a:prstTxWarp prst="textNoShape">
              <a:avLst/>
            </a:prstTxWarp>
          </a:bodyPr>
          <a:lstStyle>
            <a:lvl1pPr algn="ctr">
              <a:defRPr sz="1200" cap="small">
                <a:latin typeface="Georgia"/>
                <a:cs typeface="Georgia"/>
              </a:defRPr>
            </a:lvl1pPr>
          </a:lstStyle>
          <a:p>
            <a:pPr>
              <a:defRPr/>
            </a:pPr>
            <a:endParaRPr lang="en-US" dirty="0"/>
          </a:p>
        </p:txBody>
      </p:sp>
      <p:sp>
        <p:nvSpPr>
          <p:cNvPr id="3" name="Date Placeholder 2"/>
          <p:cNvSpPr>
            <a:spLocks noGrp="1"/>
          </p:cNvSpPr>
          <p:nvPr>
            <p:ph type="dt" idx="1"/>
          </p:nvPr>
        </p:nvSpPr>
        <p:spPr>
          <a:xfrm>
            <a:off x="711200" y="6565847"/>
            <a:ext cx="812800" cy="208407"/>
          </a:xfrm>
          <a:prstGeom prst="rect">
            <a:avLst/>
          </a:prstGeom>
        </p:spPr>
        <p:txBody>
          <a:bodyPr vert="horz" wrap="square" lIns="0" tIns="0" rIns="0" bIns="0" numCol="1" anchor="b" anchorCtr="0" compatLnSpc="1">
            <a:prstTxWarp prst="textNoShape">
              <a:avLst/>
            </a:prstTxWarp>
          </a:bodyPr>
          <a:lstStyle>
            <a:lvl1pPr algn="l">
              <a:defRPr sz="1000">
                <a:latin typeface="Georgia"/>
                <a:cs typeface="Georgia"/>
              </a:defRPr>
            </a:lvl1pPr>
          </a:lstStyle>
          <a:p>
            <a:pPr>
              <a:defRPr/>
            </a:pPr>
            <a:fld id="{71AA68AF-A852-B34C-B4AA-64DB69A3A30B}" type="datetime1">
              <a:rPr lang="en-US" smtClean="0"/>
              <a:pPr>
                <a:defRPr/>
              </a:pPr>
              <a:t>11/14/22</a:t>
            </a:fld>
            <a:endParaRPr lang="en-US" dirty="0"/>
          </a:p>
        </p:txBody>
      </p:sp>
      <p:sp>
        <p:nvSpPr>
          <p:cNvPr id="4" name="Slide Image Placeholder 3"/>
          <p:cNvSpPr>
            <a:spLocks noGrp="1" noRot="1" noChangeAspect="1"/>
          </p:cNvSpPr>
          <p:nvPr>
            <p:ph type="sldImg" idx="2"/>
          </p:nvPr>
        </p:nvSpPr>
        <p:spPr>
          <a:xfrm>
            <a:off x="2286000" y="400050"/>
            <a:ext cx="4572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11200" y="3086100"/>
            <a:ext cx="7721600" cy="30861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711200" y="6230602"/>
            <a:ext cx="7721600" cy="200025"/>
          </a:xfrm>
          <a:prstGeom prst="rect">
            <a:avLst/>
          </a:prstGeom>
        </p:spPr>
        <p:txBody>
          <a:bodyPr vert="horz" wrap="square" lIns="0" tIns="0" rIns="91440" bIns="0" numCol="1" anchor="ctr" anchorCtr="0" compatLnSpc="1">
            <a:prstTxWarp prst="textNoShape">
              <a:avLst/>
            </a:prstTxWarp>
          </a:bodyPr>
          <a:lstStyle>
            <a:lvl1pPr>
              <a:defRPr sz="1100" b="1">
                <a:latin typeface="Arial"/>
                <a:cs typeface="Arial"/>
              </a:defRPr>
            </a:lvl1pPr>
          </a:lstStyle>
          <a:p>
            <a:pPr>
              <a:defRPr/>
            </a:pPr>
            <a:r>
              <a:rPr lang="en-US" dirty="0"/>
              <a:t>For company use only. Not for public distribution.</a:t>
            </a:r>
          </a:p>
        </p:txBody>
      </p:sp>
      <p:sp>
        <p:nvSpPr>
          <p:cNvPr id="7" name="Slide Number Placeholder 6"/>
          <p:cNvSpPr>
            <a:spLocks noGrp="1"/>
          </p:cNvSpPr>
          <p:nvPr>
            <p:ph type="sldNum" sz="quarter" idx="5"/>
          </p:nvPr>
        </p:nvSpPr>
        <p:spPr>
          <a:xfrm>
            <a:off x="7620000" y="6582157"/>
            <a:ext cx="812800" cy="208407"/>
          </a:xfrm>
          <a:prstGeom prst="rect">
            <a:avLst/>
          </a:prstGeom>
        </p:spPr>
        <p:txBody>
          <a:bodyPr vert="horz" wrap="square" lIns="91440" tIns="0" rIns="0" bIns="0" numCol="1" anchor="b" anchorCtr="0" compatLnSpc="1">
            <a:prstTxWarp prst="textNoShape">
              <a:avLst/>
            </a:prstTxWarp>
          </a:bodyPr>
          <a:lstStyle>
            <a:lvl1pPr algn="r">
              <a:defRPr sz="1000">
                <a:latin typeface="Georgia"/>
                <a:cs typeface="Georgia"/>
              </a:defRPr>
            </a:lvl1pPr>
          </a:lstStyle>
          <a:p>
            <a:pPr>
              <a:defRPr/>
            </a:pPr>
            <a:fld id="{7945FDD3-740F-274E-AD64-38D52E432D3E}" type="slidenum">
              <a:rPr lang="en-US" smtClean="0"/>
              <a:pPr>
                <a:defRPr/>
              </a:pPr>
              <a:t>‹#›</a:t>
            </a:fld>
            <a:endParaRPr lang="en-US" dirty="0"/>
          </a:p>
        </p:txBody>
      </p:sp>
      <p:cxnSp>
        <p:nvCxnSpPr>
          <p:cNvPr id="17" name="Straight Connector 16"/>
          <p:cNvCxnSpPr/>
          <p:nvPr/>
        </p:nvCxnSpPr>
        <p:spPr>
          <a:xfrm>
            <a:off x="711200" y="6429376"/>
            <a:ext cx="7721600" cy="1251"/>
          </a:xfrm>
          <a:prstGeom prst="line">
            <a:avLst/>
          </a:prstGeom>
          <a:ln w="6350">
            <a:solidFill>
              <a:srgbClr val="1A1A1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548336"/>
      </p:ext>
    </p:extLst>
  </p:cSld>
  <p:clrMap bg1="lt1" tx1="dk1" bg2="lt2" tx2="dk2" accent1="accent1" accent2="accent2" accent3="accent3" accent4="accent4" accent5="accent5" accent6="accent6" hlink="hlink" folHlink="folHlink"/>
  <p:hf sldNum="0" hdr="0" ftr="0" dt="0"/>
  <p:notesStyle>
    <a:lvl1pPr algn="l" defTabSz="342900" rtl="0" eaLnBrk="0" fontAlgn="base" hangingPunct="0">
      <a:spcBef>
        <a:spcPct val="30000"/>
      </a:spcBef>
      <a:spcAft>
        <a:spcPct val="0"/>
      </a:spcAft>
      <a:defRPr sz="900" kern="1200">
        <a:solidFill>
          <a:schemeClr val="tx1"/>
        </a:solidFill>
        <a:latin typeface="+mn-lt"/>
        <a:ea typeface="ヒラギノ角ゴ Pro W3" pitchFamily="-111" charset="-128"/>
        <a:cs typeface="ヒラギノ角ゴ Pro W3" pitchFamily="-111" charset="-128"/>
      </a:defRPr>
    </a:lvl1pPr>
    <a:lvl2pPr marL="342900" algn="l" defTabSz="342900" rtl="0" eaLnBrk="0" fontAlgn="base" hangingPunct="0">
      <a:spcBef>
        <a:spcPct val="30000"/>
      </a:spcBef>
      <a:spcAft>
        <a:spcPct val="0"/>
      </a:spcAft>
      <a:defRPr sz="900" kern="1200">
        <a:solidFill>
          <a:schemeClr val="tx1"/>
        </a:solidFill>
        <a:latin typeface="+mn-lt"/>
        <a:ea typeface="ヒラギノ角ゴ Pro W3" pitchFamily="-111" charset="-128"/>
        <a:cs typeface="+mn-cs"/>
      </a:defRPr>
    </a:lvl2pPr>
    <a:lvl3pPr marL="685800" algn="l" defTabSz="342900" rtl="0" eaLnBrk="0" fontAlgn="base" hangingPunct="0">
      <a:spcBef>
        <a:spcPct val="30000"/>
      </a:spcBef>
      <a:spcAft>
        <a:spcPct val="0"/>
      </a:spcAft>
      <a:defRPr sz="900" kern="1200">
        <a:solidFill>
          <a:schemeClr val="tx1"/>
        </a:solidFill>
        <a:latin typeface="+mn-lt"/>
        <a:ea typeface="ヒラギノ角ゴ Pro W3" pitchFamily="-111" charset="-128"/>
        <a:cs typeface="+mn-cs"/>
      </a:defRPr>
    </a:lvl3pPr>
    <a:lvl4pPr marL="1028700" algn="l" defTabSz="342900" rtl="0" eaLnBrk="0" fontAlgn="base" hangingPunct="0">
      <a:spcBef>
        <a:spcPct val="30000"/>
      </a:spcBef>
      <a:spcAft>
        <a:spcPct val="0"/>
      </a:spcAft>
      <a:defRPr sz="900" kern="1200">
        <a:solidFill>
          <a:schemeClr val="tx1"/>
        </a:solidFill>
        <a:latin typeface="+mn-lt"/>
        <a:ea typeface="ヒラギノ角ゴ Pro W3" pitchFamily="-111" charset="-128"/>
        <a:cs typeface="+mn-cs"/>
      </a:defRPr>
    </a:lvl4pPr>
    <a:lvl5pPr marL="1371600" algn="l" defTabSz="342900" rtl="0" eaLnBrk="0" fontAlgn="base" hangingPunct="0">
      <a:spcBef>
        <a:spcPct val="30000"/>
      </a:spcBef>
      <a:spcAft>
        <a:spcPct val="0"/>
      </a:spcAft>
      <a:defRPr sz="900" kern="1200">
        <a:solidFill>
          <a:schemeClr val="tx1"/>
        </a:solidFill>
        <a:latin typeface="+mn-lt"/>
        <a:ea typeface="ヒラギノ角ゴ Pro W3" pitchFamily="-111" charset="-128"/>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119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965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1695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94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2024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695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3980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0598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8746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329529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318760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858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477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339029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190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632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3682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17" Type="http://schemas.openxmlformats.org/officeDocument/2006/relationships/image" Target="../media/image120.svg"/><Relationship Id="rId21" Type="http://schemas.openxmlformats.org/officeDocument/2006/relationships/image" Target="../media/image24.svg"/><Relationship Id="rId42" Type="http://schemas.openxmlformats.org/officeDocument/2006/relationships/image" Target="../media/image45.png"/><Relationship Id="rId47" Type="http://schemas.openxmlformats.org/officeDocument/2006/relationships/image" Target="../media/image50.svg"/><Relationship Id="rId63" Type="http://schemas.openxmlformats.org/officeDocument/2006/relationships/image" Target="../media/image66.svg"/><Relationship Id="rId68" Type="http://schemas.openxmlformats.org/officeDocument/2006/relationships/image" Target="../media/image71.png"/><Relationship Id="rId84" Type="http://schemas.openxmlformats.org/officeDocument/2006/relationships/image" Target="../media/image87.png"/><Relationship Id="rId89" Type="http://schemas.openxmlformats.org/officeDocument/2006/relationships/image" Target="../media/image92.svg"/><Relationship Id="rId112" Type="http://schemas.openxmlformats.org/officeDocument/2006/relationships/image" Target="../media/image115.png"/><Relationship Id="rId16" Type="http://schemas.openxmlformats.org/officeDocument/2006/relationships/image" Target="../media/image19.png"/><Relationship Id="rId107" Type="http://schemas.openxmlformats.org/officeDocument/2006/relationships/image" Target="../media/image110.svg"/><Relationship Id="rId11" Type="http://schemas.openxmlformats.org/officeDocument/2006/relationships/image" Target="../media/image14.svg"/><Relationship Id="rId32" Type="http://schemas.openxmlformats.org/officeDocument/2006/relationships/image" Target="../media/image35.png"/><Relationship Id="rId37" Type="http://schemas.openxmlformats.org/officeDocument/2006/relationships/image" Target="../media/image40.svg"/><Relationship Id="rId53" Type="http://schemas.openxmlformats.org/officeDocument/2006/relationships/image" Target="../media/image56.svg"/><Relationship Id="rId58" Type="http://schemas.openxmlformats.org/officeDocument/2006/relationships/image" Target="../media/image61.png"/><Relationship Id="rId74" Type="http://schemas.openxmlformats.org/officeDocument/2006/relationships/image" Target="../media/image77.png"/><Relationship Id="rId79" Type="http://schemas.openxmlformats.org/officeDocument/2006/relationships/image" Target="../media/image82.svg"/><Relationship Id="rId102" Type="http://schemas.openxmlformats.org/officeDocument/2006/relationships/image" Target="../media/image105.png"/><Relationship Id="rId123" Type="http://schemas.openxmlformats.org/officeDocument/2006/relationships/image" Target="../media/image126.svg"/><Relationship Id="rId128" Type="http://schemas.openxmlformats.org/officeDocument/2006/relationships/image" Target="../media/image131.svg"/><Relationship Id="rId5" Type="http://schemas.openxmlformats.org/officeDocument/2006/relationships/image" Target="../media/image8.svg"/><Relationship Id="rId90" Type="http://schemas.openxmlformats.org/officeDocument/2006/relationships/image" Target="../media/image93.png"/><Relationship Id="rId95" Type="http://schemas.openxmlformats.org/officeDocument/2006/relationships/image" Target="../media/image98.svg"/><Relationship Id="rId22" Type="http://schemas.openxmlformats.org/officeDocument/2006/relationships/image" Target="../media/image25.png"/><Relationship Id="rId27" Type="http://schemas.openxmlformats.org/officeDocument/2006/relationships/image" Target="../media/image30.svg"/><Relationship Id="rId43" Type="http://schemas.openxmlformats.org/officeDocument/2006/relationships/image" Target="../media/image46.svg"/><Relationship Id="rId48" Type="http://schemas.openxmlformats.org/officeDocument/2006/relationships/image" Target="../media/image51.png"/><Relationship Id="rId64" Type="http://schemas.openxmlformats.org/officeDocument/2006/relationships/image" Target="../media/image67.png"/><Relationship Id="rId69" Type="http://schemas.openxmlformats.org/officeDocument/2006/relationships/image" Target="../media/image72.svg"/><Relationship Id="rId113" Type="http://schemas.openxmlformats.org/officeDocument/2006/relationships/image" Target="../media/image116.svg"/><Relationship Id="rId118" Type="http://schemas.openxmlformats.org/officeDocument/2006/relationships/image" Target="../media/image121.png"/><Relationship Id="rId80" Type="http://schemas.openxmlformats.org/officeDocument/2006/relationships/image" Target="../media/image83.png"/><Relationship Id="rId85" Type="http://schemas.openxmlformats.org/officeDocument/2006/relationships/image" Target="../media/image88.svg"/><Relationship Id="rId12" Type="http://schemas.openxmlformats.org/officeDocument/2006/relationships/image" Target="../media/image15.png"/><Relationship Id="rId17" Type="http://schemas.openxmlformats.org/officeDocument/2006/relationships/image" Target="../media/image20.svg"/><Relationship Id="rId33" Type="http://schemas.openxmlformats.org/officeDocument/2006/relationships/image" Target="../media/image36.svg"/><Relationship Id="rId38" Type="http://schemas.openxmlformats.org/officeDocument/2006/relationships/image" Target="../media/image41.png"/><Relationship Id="rId59" Type="http://schemas.openxmlformats.org/officeDocument/2006/relationships/image" Target="../media/image62.svg"/><Relationship Id="rId103" Type="http://schemas.openxmlformats.org/officeDocument/2006/relationships/image" Target="../media/image106.svg"/><Relationship Id="rId108" Type="http://schemas.openxmlformats.org/officeDocument/2006/relationships/image" Target="../media/image111.png"/><Relationship Id="rId124" Type="http://schemas.openxmlformats.org/officeDocument/2006/relationships/image" Target="../media/image127.emf"/><Relationship Id="rId129" Type="http://schemas.openxmlformats.org/officeDocument/2006/relationships/image" Target="../media/image132.png"/><Relationship Id="rId54" Type="http://schemas.openxmlformats.org/officeDocument/2006/relationships/image" Target="../media/image57.png"/><Relationship Id="rId70" Type="http://schemas.openxmlformats.org/officeDocument/2006/relationships/image" Target="../media/image73.png"/><Relationship Id="rId75" Type="http://schemas.openxmlformats.org/officeDocument/2006/relationships/image" Target="../media/image78.svg"/><Relationship Id="rId91" Type="http://schemas.openxmlformats.org/officeDocument/2006/relationships/image" Target="../media/image94.svg"/><Relationship Id="rId96" Type="http://schemas.openxmlformats.org/officeDocument/2006/relationships/image" Target="../media/image99.png"/><Relationship Id="rId1" Type="http://schemas.openxmlformats.org/officeDocument/2006/relationships/slideMaster" Target="../slideMasters/slideMaster2.xml"/><Relationship Id="rId6" Type="http://schemas.openxmlformats.org/officeDocument/2006/relationships/image" Target="../media/image9.png"/><Relationship Id="rId23" Type="http://schemas.openxmlformats.org/officeDocument/2006/relationships/image" Target="../media/image26.svg"/><Relationship Id="rId28" Type="http://schemas.openxmlformats.org/officeDocument/2006/relationships/image" Target="../media/image31.png"/><Relationship Id="rId49" Type="http://schemas.openxmlformats.org/officeDocument/2006/relationships/image" Target="../media/image52.svg"/><Relationship Id="rId114" Type="http://schemas.openxmlformats.org/officeDocument/2006/relationships/image" Target="../media/image117.png"/><Relationship Id="rId119" Type="http://schemas.openxmlformats.org/officeDocument/2006/relationships/image" Target="../media/image122.svg"/><Relationship Id="rId44" Type="http://schemas.openxmlformats.org/officeDocument/2006/relationships/image" Target="../media/image47.png"/><Relationship Id="rId60" Type="http://schemas.openxmlformats.org/officeDocument/2006/relationships/image" Target="../media/image63.png"/><Relationship Id="rId65" Type="http://schemas.openxmlformats.org/officeDocument/2006/relationships/image" Target="../media/image68.svg"/><Relationship Id="rId81" Type="http://schemas.openxmlformats.org/officeDocument/2006/relationships/image" Target="../media/image84.svg"/><Relationship Id="rId86" Type="http://schemas.openxmlformats.org/officeDocument/2006/relationships/image" Target="../media/image89.png"/><Relationship Id="rId130" Type="http://schemas.openxmlformats.org/officeDocument/2006/relationships/image" Target="../media/image133.svg"/><Relationship Id="rId13" Type="http://schemas.openxmlformats.org/officeDocument/2006/relationships/image" Target="../media/image16.svg"/><Relationship Id="rId18" Type="http://schemas.openxmlformats.org/officeDocument/2006/relationships/image" Target="../media/image21.png"/><Relationship Id="rId39" Type="http://schemas.openxmlformats.org/officeDocument/2006/relationships/image" Target="../media/image42.svg"/><Relationship Id="rId109" Type="http://schemas.openxmlformats.org/officeDocument/2006/relationships/image" Target="../media/image112.svg"/><Relationship Id="rId34" Type="http://schemas.openxmlformats.org/officeDocument/2006/relationships/image" Target="../media/image37.png"/><Relationship Id="rId50" Type="http://schemas.openxmlformats.org/officeDocument/2006/relationships/image" Target="../media/image53.png"/><Relationship Id="rId55" Type="http://schemas.openxmlformats.org/officeDocument/2006/relationships/image" Target="../media/image58.svg"/><Relationship Id="rId76" Type="http://schemas.openxmlformats.org/officeDocument/2006/relationships/image" Target="../media/image79.png"/><Relationship Id="rId97" Type="http://schemas.openxmlformats.org/officeDocument/2006/relationships/image" Target="../media/image100.svg"/><Relationship Id="rId104" Type="http://schemas.openxmlformats.org/officeDocument/2006/relationships/image" Target="../media/image107.png"/><Relationship Id="rId120" Type="http://schemas.openxmlformats.org/officeDocument/2006/relationships/image" Target="../media/image123.png"/><Relationship Id="rId125" Type="http://schemas.openxmlformats.org/officeDocument/2006/relationships/image" Target="../media/image128.png"/><Relationship Id="rId7" Type="http://schemas.openxmlformats.org/officeDocument/2006/relationships/image" Target="../media/image10.svg"/><Relationship Id="rId71" Type="http://schemas.openxmlformats.org/officeDocument/2006/relationships/image" Target="../media/image74.svg"/><Relationship Id="rId92" Type="http://schemas.openxmlformats.org/officeDocument/2006/relationships/image" Target="../media/image95.png"/><Relationship Id="rId2" Type="http://schemas.openxmlformats.org/officeDocument/2006/relationships/image" Target="../media/image5.png"/><Relationship Id="rId29" Type="http://schemas.openxmlformats.org/officeDocument/2006/relationships/image" Target="../media/image32.svg"/><Relationship Id="rId24" Type="http://schemas.openxmlformats.org/officeDocument/2006/relationships/image" Target="../media/image27.png"/><Relationship Id="rId40" Type="http://schemas.openxmlformats.org/officeDocument/2006/relationships/image" Target="../media/image43.png"/><Relationship Id="rId45" Type="http://schemas.openxmlformats.org/officeDocument/2006/relationships/image" Target="../media/image48.svg"/><Relationship Id="rId66" Type="http://schemas.openxmlformats.org/officeDocument/2006/relationships/image" Target="../media/image69.png"/><Relationship Id="rId87" Type="http://schemas.openxmlformats.org/officeDocument/2006/relationships/image" Target="../media/image90.svg"/><Relationship Id="rId110" Type="http://schemas.openxmlformats.org/officeDocument/2006/relationships/image" Target="../media/image113.png"/><Relationship Id="rId115" Type="http://schemas.openxmlformats.org/officeDocument/2006/relationships/image" Target="../media/image118.svg"/><Relationship Id="rId61" Type="http://schemas.openxmlformats.org/officeDocument/2006/relationships/image" Target="../media/image64.svg"/><Relationship Id="rId82" Type="http://schemas.openxmlformats.org/officeDocument/2006/relationships/image" Target="../media/image85.png"/><Relationship Id="rId19" Type="http://schemas.openxmlformats.org/officeDocument/2006/relationships/image" Target="../media/image22.svg"/><Relationship Id="rId14" Type="http://schemas.openxmlformats.org/officeDocument/2006/relationships/image" Target="../media/image17.png"/><Relationship Id="rId30" Type="http://schemas.openxmlformats.org/officeDocument/2006/relationships/image" Target="../media/image33.png"/><Relationship Id="rId35" Type="http://schemas.openxmlformats.org/officeDocument/2006/relationships/image" Target="../media/image38.svg"/><Relationship Id="rId56" Type="http://schemas.openxmlformats.org/officeDocument/2006/relationships/image" Target="../media/image59.png"/><Relationship Id="rId77" Type="http://schemas.openxmlformats.org/officeDocument/2006/relationships/image" Target="../media/image80.svg"/><Relationship Id="rId100" Type="http://schemas.openxmlformats.org/officeDocument/2006/relationships/image" Target="../media/image103.png"/><Relationship Id="rId105" Type="http://schemas.openxmlformats.org/officeDocument/2006/relationships/image" Target="../media/image108.svg"/><Relationship Id="rId126" Type="http://schemas.openxmlformats.org/officeDocument/2006/relationships/image" Target="../media/image129.svg"/><Relationship Id="rId8" Type="http://schemas.openxmlformats.org/officeDocument/2006/relationships/image" Target="../media/image11.png"/><Relationship Id="rId51" Type="http://schemas.openxmlformats.org/officeDocument/2006/relationships/image" Target="../media/image54.svg"/><Relationship Id="rId72" Type="http://schemas.openxmlformats.org/officeDocument/2006/relationships/image" Target="../media/image75.png"/><Relationship Id="rId93" Type="http://schemas.openxmlformats.org/officeDocument/2006/relationships/image" Target="../media/image96.svg"/><Relationship Id="rId98" Type="http://schemas.openxmlformats.org/officeDocument/2006/relationships/image" Target="../media/image101.png"/><Relationship Id="rId121" Type="http://schemas.openxmlformats.org/officeDocument/2006/relationships/image" Target="../media/image124.svg"/><Relationship Id="rId3" Type="http://schemas.openxmlformats.org/officeDocument/2006/relationships/image" Target="../media/image6.svg"/><Relationship Id="rId25" Type="http://schemas.openxmlformats.org/officeDocument/2006/relationships/image" Target="../media/image28.svg"/><Relationship Id="rId46" Type="http://schemas.openxmlformats.org/officeDocument/2006/relationships/image" Target="../media/image49.png"/><Relationship Id="rId67" Type="http://schemas.openxmlformats.org/officeDocument/2006/relationships/image" Target="../media/image70.svg"/><Relationship Id="rId116" Type="http://schemas.openxmlformats.org/officeDocument/2006/relationships/image" Target="../media/image119.png"/><Relationship Id="rId20" Type="http://schemas.openxmlformats.org/officeDocument/2006/relationships/image" Target="../media/image23.png"/><Relationship Id="rId41" Type="http://schemas.openxmlformats.org/officeDocument/2006/relationships/image" Target="../media/image44.svg"/><Relationship Id="rId62" Type="http://schemas.openxmlformats.org/officeDocument/2006/relationships/image" Target="../media/image65.png"/><Relationship Id="rId83" Type="http://schemas.openxmlformats.org/officeDocument/2006/relationships/image" Target="../media/image86.svg"/><Relationship Id="rId88" Type="http://schemas.openxmlformats.org/officeDocument/2006/relationships/image" Target="../media/image91.png"/><Relationship Id="rId111" Type="http://schemas.openxmlformats.org/officeDocument/2006/relationships/image" Target="../media/image114.svg"/><Relationship Id="rId15" Type="http://schemas.openxmlformats.org/officeDocument/2006/relationships/image" Target="../media/image18.svg"/><Relationship Id="rId36" Type="http://schemas.openxmlformats.org/officeDocument/2006/relationships/image" Target="../media/image39.png"/><Relationship Id="rId57" Type="http://schemas.openxmlformats.org/officeDocument/2006/relationships/image" Target="../media/image60.svg"/><Relationship Id="rId106" Type="http://schemas.openxmlformats.org/officeDocument/2006/relationships/image" Target="../media/image109.png"/><Relationship Id="rId127" Type="http://schemas.openxmlformats.org/officeDocument/2006/relationships/image" Target="../media/image130.png"/><Relationship Id="rId10" Type="http://schemas.openxmlformats.org/officeDocument/2006/relationships/image" Target="../media/image13.png"/><Relationship Id="rId31" Type="http://schemas.openxmlformats.org/officeDocument/2006/relationships/image" Target="../media/image34.svg"/><Relationship Id="rId52" Type="http://schemas.openxmlformats.org/officeDocument/2006/relationships/image" Target="../media/image55.png"/><Relationship Id="rId73" Type="http://schemas.openxmlformats.org/officeDocument/2006/relationships/image" Target="../media/image76.svg"/><Relationship Id="rId78" Type="http://schemas.openxmlformats.org/officeDocument/2006/relationships/image" Target="../media/image81.png"/><Relationship Id="rId94" Type="http://schemas.openxmlformats.org/officeDocument/2006/relationships/image" Target="../media/image97.png"/><Relationship Id="rId99" Type="http://schemas.openxmlformats.org/officeDocument/2006/relationships/image" Target="../media/image102.svg"/><Relationship Id="rId101" Type="http://schemas.openxmlformats.org/officeDocument/2006/relationships/image" Target="../media/image104.svg"/><Relationship Id="rId122" Type="http://schemas.openxmlformats.org/officeDocument/2006/relationships/image" Target="../media/image125.png"/><Relationship Id="rId4" Type="http://schemas.openxmlformats.org/officeDocument/2006/relationships/image" Target="../media/image7.png"/><Relationship Id="rId9" Type="http://schemas.openxmlformats.org/officeDocument/2006/relationships/image" Target="../media/image12.svg"/><Relationship Id="rId26"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Section Header">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D74FBF4-2C94-C34D-8E16-9DD64107D76A}"/>
              </a:ext>
            </a:extLst>
          </p:cNvPr>
          <p:cNvSpPr>
            <a:spLocks noGrp="1"/>
          </p:cNvSpPr>
          <p:nvPr>
            <p:ph type="pic" sz="quarter" idx="10"/>
          </p:nvPr>
        </p:nvSpPr>
        <p:spPr>
          <a:xfrm>
            <a:off x="-3287" y="0"/>
            <a:ext cx="9160136" cy="4641053"/>
          </a:xfrm>
          <a:solidFill>
            <a:schemeClr val="accent4">
              <a:lumMod val="75000"/>
            </a:schemeClr>
          </a:solidFill>
        </p:spPr>
        <p:txBody>
          <a:bodyPr/>
          <a:lstStyle/>
          <a:p>
            <a:endParaRPr lang="en-US"/>
          </a:p>
        </p:txBody>
      </p:sp>
      <p:sp>
        <p:nvSpPr>
          <p:cNvPr id="30" name="Slide Number Placeholder 5"/>
          <p:cNvSpPr txBox="1">
            <a:spLocks/>
          </p:cNvSpPr>
          <p:nvPr userDrawn="1"/>
        </p:nvSpPr>
        <p:spPr>
          <a:xfrm>
            <a:off x="7848600" y="4743451"/>
            <a:ext cx="1066800" cy="273844"/>
          </a:xfrm>
          <a:prstGeom prst="rect">
            <a:avLst/>
          </a:prstGeom>
        </p:spPr>
        <p:txBody>
          <a:bodyPr vert="horz" wrap="square" lIns="68580" tIns="34290" rIns="68580" bIns="3429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675" b="0" i="0" u="none" strike="noStrike" kern="1200" cap="none" spc="0" normalizeH="0" baseline="0" noProof="0" smtClean="0">
                <a:ln>
                  <a:noFill/>
                </a:ln>
                <a:solidFill>
                  <a:schemeClr val="accent6"/>
                </a:solidFill>
                <a:effectLst/>
                <a:uLnTx/>
                <a:uFillTx/>
                <a:latin typeface="+mn-lt"/>
                <a:ea typeface="MS PGothic" pitchFamily="34" charset="-128"/>
                <a:cs typeface=""/>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chemeClr val="accent6"/>
              </a:solidFill>
              <a:effectLst/>
              <a:uLnTx/>
              <a:uFillTx/>
              <a:latin typeface="+mn-lt"/>
              <a:ea typeface="MS PGothic" pitchFamily="34" charset="-128"/>
              <a:cs typeface=""/>
            </a:endParaRPr>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F4604036-2835-D94A-BF88-A8F2DC264E7B}"/>
              </a:ext>
            </a:extLst>
          </p:cNvPr>
          <p:cNvSpPr txBox="1"/>
          <p:nvPr userDrawn="1"/>
        </p:nvSpPr>
        <p:spPr>
          <a:xfrm>
            <a:off x="964407" y="-685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480510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Headshots">
    <p:bg>
      <p:bgPr>
        <a:solidFill>
          <a:srgbClr val="FFFFF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9EBC1B-1711-2E44-8E43-A9251462164A}"/>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41" name="Title 1"/>
          <p:cNvSpPr>
            <a:spLocks noGrp="1"/>
          </p:cNvSpPr>
          <p:nvPr>
            <p:ph type="title" hasCustomPrompt="1"/>
          </p:nvPr>
        </p:nvSpPr>
        <p:spPr>
          <a:xfrm>
            <a:off x="380998" y="163286"/>
            <a:ext cx="8382002" cy="748903"/>
          </a:xfrm>
        </p:spPr>
        <p:txBody>
          <a:bodyPr anchor="b"/>
          <a:lstStyle>
            <a:lvl1pPr algn="ctr">
              <a:defRPr sz="4000" cap="none" baseline="0">
                <a:solidFill>
                  <a:schemeClr val="bg2"/>
                </a:solidFill>
                <a:effectLst/>
              </a:defRPr>
            </a:lvl1pPr>
          </a:lstStyle>
          <a:p>
            <a:r>
              <a:rPr lang="en-US" dirty="0"/>
              <a:t>Slide Title</a:t>
            </a:r>
          </a:p>
        </p:txBody>
      </p:sp>
      <p:sp>
        <p:nvSpPr>
          <p:cNvPr id="7" name="TextBox 6">
            <a:extLst>
              <a:ext uri="{FF2B5EF4-FFF2-40B4-BE49-F238E27FC236}">
                <a16:creationId xmlns:a16="http://schemas.microsoft.com/office/drawing/2014/main" id="{F4604036-2835-D94A-BF88-A8F2DC264E7B}"/>
              </a:ext>
            </a:extLst>
          </p:cNvPr>
          <p:cNvSpPr txBox="1"/>
          <p:nvPr userDrawn="1"/>
        </p:nvSpPr>
        <p:spPr>
          <a:xfrm>
            <a:off x="964407" y="-685800"/>
            <a:ext cx="184731" cy="369332"/>
          </a:xfrm>
          <a:prstGeom prst="rect">
            <a:avLst/>
          </a:prstGeom>
          <a:noFill/>
        </p:spPr>
        <p:txBody>
          <a:bodyPr wrap="none" rtlCol="0">
            <a:spAutoFit/>
          </a:bodyPr>
          <a:lstStyle/>
          <a:p>
            <a:endParaRPr lang="en-US" dirty="0"/>
          </a:p>
        </p:txBody>
      </p:sp>
      <p:sp>
        <p:nvSpPr>
          <p:cNvPr id="9" name="Picture Placeholder 9">
            <a:extLst>
              <a:ext uri="{FF2B5EF4-FFF2-40B4-BE49-F238E27FC236}">
                <a16:creationId xmlns:a16="http://schemas.microsoft.com/office/drawing/2014/main" id="{F8D8BD77-3093-574D-BFAD-B94FAEB23CE7}"/>
              </a:ext>
            </a:extLst>
          </p:cNvPr>
          <p:cNvSpPr>
            <a:spLocks noGrp="1"/>
          </p:cNvSpPr>
          <p:nvPr>
            <p:ph type="pic" sz="quarter" idx="10"/>
          </p:nvPr>
        </p:nvSpPr>
        <p:spPr>
          <a:xfrm>
            <a:off x="1168400" y="1266178"/>
            <a:ext cx="2057400" cy="2057400"/>
          </a:xfrm>
          <a:solidFill>
            <a:srgbClr val="5C7D8F"/>
          </a:solidFill>
          <a:ln w="53975">
            <a:solidFill>
              <a:schemeClr val="accent5"/>
            </a:solidFill>
          </a:ln>
          <a:effectLst>
            <a:outerShdw blurRad="50800" dist="38100" dir="8100000" algn="ctr" rotWithShape="0">
              <a:srgbClr val="000000">
                <a:alpha val="40000"/>
              </a:srgbClr>
            </a:outerShdw>
          </a:effectLst>
        </p:spPr>
        <p:txBody>
          <a:bodyPr/>
          <a:lstStyle/>
          <a:p>
            <a:endParaRPr lang="en-US"/>
          </a:p>
        </p:txBody>
      </p:sp>
      <p:sp>
        <p:nvSpPr>
          <p:cNvPr id="10" name="Picture Placeholder 9">
            <a:extLst>
              <a:ext uri="{FF2B5EF4-FFF2-40B4-BE49-F238E27FC236}">
                <a16:creationId xmlns:a16="http://schemas.microsoft.com/office/drawing/2014/main" id="{F238F3E7-9D5D-A842-9E2B-4C1EB06D716C}"/>
              </a:ext>
            </a:extLst>
          </p:cNvPr>
          <p:cNvSpPr>
            <a:spLocks noGrp="1"/>
          </p:cNvSpPr>
          <p:nvPr>
            <p:ph type="pic" sz="quarter" idx="11"/>
          </p:nvPr>
        </p:nvSpPr>
        <p:spPr>
          <a:xfrm>
            <a:off x="3548530" y="1266178"/>
            <a:ext cx="2057400" cy="2057400"/>
          </a:xfrm>
          <a:solidFill>
            <a:srgbClr val="5C7D8F"/>
          </a:solidFill>
          <a:ln w="53975">
            <a:solidFill>
              <a:schemeClr val="accent5"/>
            </a:solidFill>
          </a:ln>
          <a:effectLst>
            <a:outerShdw blurRad="50800" dist="38100" dir="8100000" algn="ctr" rotWithShape="0">
              <a:srgbClr val="000000">
                <a:alpha val="40000"/>
              </a:srgbClr>
            </a:outerShdw>
          </a:effectLst>
        </p:spPr>
        <p:txBody>
          <a:bodyPr/>
          <a:lstStyle/>
          <a:p>
            <a:endParaRPr lang="en-US"/>
          </a:p>
        </p:txBody>
      </p:sp>
      <p:sp>
        <p:nvSpPr>
          <p:cNvPr id="11" name="Picture Placeholder 9">
            <a:extLst>
              <a:ext uri="{FF2B5EF4-FFF2-40B4-BE49-F238E27FC236}">
                <a16:creationId xmlns:a16="http://schemas.microsoft.com/office/drawing/2014/main" id="{7804A47C-27F4-324F-9286-B38044DFB97D}"/>
              </a:ext>
            </a:extLst>
          </p:cNvPr>
          <p:cNvSpPr>
            <a:spLocks noGrp="1"/>
          </p:cNvSpPr>
          <p:nvPr>
            <p:ph type="pic" sz="quarter" idx="12"/>
          </p:nvPr>
        </p:nvSpPr>
        <p:spPr>
          <a:xfrm>
            <a:off x="5928659" y="1266178"/>
            <a:ext cx="2057400" cy="2057400"/>
          </a:xfrm>
          <a:solidFill>
            <a:srgbClr val="5C7D8F"/>
          </a:solidFill>
          <a:ln w="53975">
            <a:solidFill>
              <a:schemeClr val="accent5"/>
            </a:solidFill>
          </a:ln>
          <a:effectLst>
            <a:outerShdw blurRad="50800" dist="38100" dir="8100000" algn="ctr" rotWithShape="0">
              <a:srgbClr val="000000">
                <a:alpha val="40000"/>
              </a:srgbClr>
            </a:outerShdw>
          </a:effectLst>
        </p:spPr>
        <p:txBody>
          <a:bodyPr/>
          <a:lstStyle/>
          <a:p>
            <a:endParaRPr lang="en-US"/>
          </a:p>
        </p:txBody>
      </p:sp>
      <p:sp>
        <p:nvSpPr>
          <p:cNvPr id="26" name="Text Placeholder 21">
            <a:extLst>
              <a:ext uri="{FF2B5EF4-FFF2-40B4-BE49-F238E27FC236}">
                <a16:creationId xmlns:a16="http://schemas.microsoft.com/office/drawing/2014/main" id="{80DCD579-5A8A-784D-AC13-02AC7F56264F}"/>
              </a:ext>
            </a:extLst>
          </p:cNvPr>
          <p:cNvSpPr>
            <a:spLocks noGrp="1"/>
          </p:cNvSpPr>
          <p:nvPr>
            <p:ph type="body" sz="quarter" idx="13" hasCustomPrompt="1"/>
          </p:nvPr>
        </p:nvSpPr>
        <p:spPr>
          <a:xfrm>
            <a:off x="1168004" y="3343760"/>
            <a:ext cx="2042354" cy="407884"/>
          </a:xfrm>
        </p:spPr>
        <p:txBody>
          <a:bodyPr tIns="91440" anchor="t"/>
          <a:lstStyle>
            <a:lvl1pPr marL="0" indent="0" algn="ctr">
              <a:lnSpc>
                <a:spcPct val="100000"/>
              </a:lnSpc>
              <a:spcBef>
                <a:spcPts val="0"/>
              </a:spcBef>
              <a:buFontTx/>
              <a:buNone/>
              <a:defRPr sz="1800">
                <a:latin typeface="+mj-lt"/>
              </a:defRPr>
            </a:lvl1pPr>
            <a:lvl2pPr marL="342900" indent="0" algn="ctr">
              <a:buFontTx/>
              <a:buNone/>
              <a:defRPr sz="1800">
                <a:latin typeface="Georgia" panose="02040502050405020303" pitchFamily="18" charset="0"/>
              </a:defRPr>
            </a:lvl2pPr>
            <a:lvl3pPr marL="685800" indent="0" algn="ctr">
              <a:buFontTx/>
              <a:buNone/>
              <a:defRPr sz="1800">
                <a:latin typeface="Georgia" panose="02040502050405020303" pitchFamily="18" charset="0"/>
              </a:defRPr>
            </a:lvl3pPr>
            <a:lvl4pPr marL="1028700" indent="0" algn="ctr">
              <a:buFontTx/>
              <a:buNone/>
              <a:defRPr sz="1800">
                <a:latin typeface="Georgia" panose="02040502050405020303" pitchFamily="18" charset="0"/>
              </a:defRPr>
            </a:lvl4pPr>
            <a:lvl5pPr marL="1371600" indent="0" algn="ctr">
              <a:buFontTx/>
              <a:buNone/>
              <a:defRPr sz="1800">
                <a:latin typeface="Georgia" panose="02040502050405020303" pitchFamily="18" charset="0"/>
              </a:defRPr>
            </a:lvl5pPr>
          </a:lstStyle>
          <a:p>
            <a:pPr lvl="0"/>
            <a:r>
              <a:rPr lang="en-US" dirty="0"/>
              <a:t>Name</a:t>
            </a:r>
          </a:p>
        </p:txBody>
      </p:sp>
      <p:sp>
        <p:nvSpPr>
          <p:cNvPr id="28" name="Text Placeholder 21">
            <a:extLst>
              <a:ext uri="{FF2B5EF4-FFF2-40B4-BE49-F238E27FC236}">
                <a16:creationId xmlns:a16="http://schemas.microsoft.com/office/drawing/2014/main" id="{7BC6133C-68CC-DA40-882F-7B7901B58C8E}"/>
              </a:ext>
            </a:extLst>
          </p:cNvPr>
          <p:cNvSpPr>
            <a:spLocks noGrp="1"/>
          </p:cNvSpPr>
          <p:nvPr>
            <p:ph type="body" sz="quarter" idx="14" hasCustomPrompt="1"/>
          </p:nvPr>
        </p:nvSpPr>
        <p:spPr>
          <a:xfrm>
            <a:off x="3555804" y="3343760"/>
            <a:ext cx="2042354" cy="407884"/>
          </a:xfrm>
        </p:spPr>
        <p:txBody>
          <a:bodyPr tIns="91440" anchor="t"/>
          <a:lstStyle>
            <a:lvl1pPr marL="0" indent="0" algn="ctr">
              <a:lnSpc>
                <a:spcPct val="100000"/>
              </a:lnSpc>
              <a:spcBef>
                <a:spcPts val="0"/>
              </a:spcBef>
              <a:buFontTx/>
              <a:buNone/>
              <a:defRPr sz="1800">
                <a:latin typeface="+mj-lt"/>
              </a:defRPr>
            </a:lvl1pPr>
            <a:lvl2pPr marL="342900" indent="0" algn="ctr">
              <a:buFontTx/>
              <a:buNone/>
              <a:defRPr sz="1800">
                <a:latin typeface="Georgia" panose="02040502050405020303" pitchFamily="18" charset="0"/>
              </a:defRPr>
            </a:lvl2pPr>
            <a:lvl3pPr marL="685800" indent="0" algn="ctr">
              <a:buFontTx/>
              <a:buNone/>
              <a:defRPr sz="1800">
                <a:latin typeface="Georgia" panose="02040502050405020303" pitchFamily="18" charset="0"/>
              </a:defRPr>
            </a:lvl3pPr>
            <a:lvl4pPr marL="1028700" indent="0" algn="ctr">
              <a:buFontTx/>
              <a:buNone/>
              <a:defRPr sz="1800">
                <a:latin typeface="Georgia" panose="02040502050405020303" pitchFamily="18" charset="0"/>
              </a:defRPr>
            </a:lvl4pPr>
            <a:lvl5pPr marL="1371600" indent="0" algn="ctr">
              <a:buFontTx/>
              <a:buNone/>
              <a:defRPr sz="1800">
                <a:latin typeface="Georgia" panose="02040502050405020303" pitchFamily="18" charset="0"/>
              </a:defRPr>
            </a:lvl5pPr>
          </a:lstStyle>
          <a:p>
            <a:pPr lvl="0"/>
            <a:r>
              <a:rPr lang="en-US" dirty="0"/>
              <a:t>Name</a:t>
            </a:r>
          </a:p>
        </p:txBody>
      </p:sp>
      <p:sp>
        <p:nvSpPr>
          <p:cNvPr id="29" name="Text Placeholder 21">
            <a:extLst>
              <a:ext uri="{FF2B5EF4-FFF2-40B4-BE49-F238E27FC236}">
                <a16:creationId xmlns:a16="http://schemas.microsoft.com/office/drawing/2014/main" id="{4FD25058-864F-8848-97DB-B2A0A4588046}"/>
              </a:ext>
            </a:extLst>
          </p:cNvPr>
          <p:cNvSpPr>
            <a:spLocks noGrp="1"/>
          </p:cNvSpPr>
          <p:nvPr>
            <p:ph type="body" sz="quarter" idx="15" hasCustomPrompt="1"/>
          </p:nvPr>
        </p:nvSpPr>
        <p:spPr>
          <a:xfrm>
            <a:off x="5912126" y="3343760"/>
            <a:ext cx="2042354" cy="407884"/>
          </a:xfrm>
        </p:spPr>
        <p:txBody>
          <a:bodyPr tIns="91440" anchor="t"/>
          <a:lstStyle>
            <a:lvl1pPr marL="0" indent="0" algn="ctr">
              <a:lnSpc>
                <a:spcPct val="100000"/>
              </a:lnSpc>
              <a:spcBef>
                <a:spcPts val="0"/>
              </a:spcBef>
              <a:buFontTx/>
              <a:buNone/>
              <a:defRPr sz="1800">
                <a:latin typeface="+mj-lt"/>
              </a:defRPr>
            </a:lvl1pPr>
            <a:lvl2pPr marL="342900" indent="0" algn="ctr">
              <a:buFontTx/>
              <a:buNone/>
              <a:defRPr sz="1800">
                <a:latin typeface="Georgia" panose="02040502050405020303" pitchFamily="18" charset="0"/>
              </a:defRPr>
            </a:lvl2pPr>
            <a:lvl3pPr marL="685800" indent="0" algn="ctr">
              <a:buFontTx/>
              <a:buNone/>
              <a:defRPr sz="1800">
                <a:latin typeface="Georgia" panose="02040502050405020303" pitchFamily="18" charset="0"/>
              </a:defRPr>
            </a:lvl3pPr>
            <a:lvl4pPr marL="1028700" indent="0" algn="ctr">
              <a:buFontTx/>
              <a:buNone/>
              <a:defRPr sz="1800">
                <a:latin typeface="Georgia" panose="02040502050405020303" pitchFamily="18" charset="0"/>
              </a:defRPr>
            </a:lvl4pPr>
            <a:lvl5pPr marL="1371600" indent="0" algn="ctr">
              <a:buFontTx/>
              <a:buNone/>
              <a:defRPr sz="1800">
                <a:latin typeface="Georgia" panose="02040502050405020303" pitchFamily="18" charset="0"/>
              </a:defRPr>
            </a:lvl5pPr>
          </a:lstStyle>
          <a:p>
            <a:pPr lvl="0"/>
            <a:r>
              <a:rPr lang="en-US" dirty="0"/>
              <a:t>Name</a:t>
            </a:r>
          </a:p>
        </p:txBody>
      </p:sp>
      <p:sp>
        <p:nvSpPr>
          <p:cNvPr id="34" name="Text Placeholder 21">
            <a:extLst>
              <a:ext uri="{FF2B5EF4-FFF2-40B4-BE49-F238E27FC236}">
                <a16:creationId xmlns:a16="http://schemas.microsoft.com/office/drawing/2014/main" id="{7A2F22E8-92CE-454F-853A-740DBFE6CAC8}"/>
              </a:ext>
            </a:extLst>
          </p:cNvPr>
          <p:cNvSpPr>
            <a:spLocks noGrp="1"/>
          </p:cNvSpPr>
          <p:nvPr>
            <p:ph type="body" sz="quarter" idx="16" hasCustomPrompt="1"/>
          </p:nvPr>
        </p:nvSpPr>
        <p:spPr>
          <a:xfrm>
            <a:off x="1168004" y="3771825"/>
            <a:ext cx="2042354" cy="628650"/>
          </a:xfrm>
        </p:spPr>
        <p:txBody>
          <a:bodyPr tIns="0" anchor="t"/>
          <a:lstStyle>
            <a:lvl1pPr marL="0" indent="0" algn="ctr">
              <a:lnSpc>
                <a:spcPct val="100000"/>
              </a:lnSpc>
              <a:spcBef>
                <a:spcPts val="0"/>
              </a:spcBef>
              <a:buFontTx/>
              <a:buNone/>
              <a:defRPr sz="1350" i="1">
                <a:solidFill>
                  <a:schemeClr val="accent2"/>
                </a:solidFill>
                <a:latin typeface="+mj-lt"/>
              </a:defRPr>
            </a:lvl1pPr>
            <a:lvl2pPr marL="342900" indent="0" algn="ctr">
              <a:buFontTx/>
              <a:buNone/>
              <a:defRPr sz="1800">
                <a:latin typeface="Georgia" panose="02040502050405020303" pitchFamily="18" charset="0"/>
              </a:defRPr>
            </a:lvl2pPr>
            <a:lvl3pPr marL="685800" indent="0" algn="ctr">
              <a:buFontTx/>
              <a:buNone/>
              <a:defRPr sz="1800">
                <a:latin typeface="Georgia" panose="02040502050405020303" pitchFamily="18" charset="0"/>
              </a:defRPr>
            </a:lvl3pPr>
            <a:lvl4pPr marL="1028700" indent="0" algn="ctr">
              <a:buFontTx/>
              <a:buNone/>
              <a:defRPr sz="1800">
                <a:latin typeface="Georgia" panose="02040502050405020303" pitchFamily="18" charset="0"/>
              </a:defRPr>
            </a:lvl4pPr>
            <a:lvl5pPr marL="1371600" indent="0" algn="ctr">
              <a:buFontTx/>
              <a:buNone/>
              <a:defRPr sz="1800">
                <a:latin typeface="Georgia" panose="02040502050405020303" pitchFamily="18" charset="0"/>
              </a:defRPr>
            </a:lvl5pPr>
          </a:lstStyle>
          <a:p>
            <a:pPr lvl="0"/>
            <a:r>
              <a:rPr lang="en-US" dirty="0"/>
              <a:t>Title</a:t>
            </a:r>
          </a:p>
        </p:txBody>
      </p:sp>
      <p:sp>
        <p:nvSpPr>
          <p:cNvPr id="35" name="Text Placeholder 21">
            <a:extLst>
              <a:ext uri="{FF2B5EF4-FFF2-40B4-BE49-F238E27FC236}">
                <a16:creationId xmlns:a16="http://schemas.microsoft.com/office/drawing/2014/main" id="{58D80030-E8CC-D446-9ED0-90440E9FC22E}"/>
              </a:ext>
            </a:extLst>
          </p:cNvPr>
          <p:cNvSpPr>
            <a:spLocks noGrp="1"/>
          </p:cNvSpPr>
          <p:nvPr>
            <p:ph type="body" sz="quarter" idx="17" hasCustomPrompt="1"/>
          </p:nvPr>
        </p:nvSpPr>
        <p:spPr>
          <a:xfrm>
            <a:off x="3550823" y="3771825"/>
            <a:ext cx="2042354" cy="628650"/>
          </a:xfrm>
        </p:spPr>
        <p:txBody>
          <a:bodyPr tIns="0" anchor="t"/>
          <a:lstStyle>
            <a:lvl1pPr marL="0" indent="0" algn="ctr">
              <a:lnSpc>
                <a:spcPct val="100000"/>
              </a:lnSpc>
              <a:spcBef>
                <a:spcPts val="0"/>
              </a:spcBef>
              <a:buFontTx/>
              <a:buNone/>
              <a:defRPr sz="1350" i="1">
                <a:solidFill>
                  <a:schemeClr val="accent2"/>
                </a:solidFill>
                <a:latin typeface="+mj-lt"/>
              </a:defRPr>
            </a:lvl1pPr>
            <a:lvl2pPr marL="342900" indent="0" algn="ctr">
              <a:buFontTx/>
              <a:buNone/>
              <a:defRPr sz="1800">
                <a:latin typeface="Georgia" panose="02040502050405020303" pitchFamily="18" charset="0"/>
              </a:defRPr>
            </a:lvl2pPr>
            <a:lvl3pPr marL="685800" indent="0" algn="ctr">
              <a:buFontTx/>
              <a:buNone/>
              <a:defRPr sz="1800">
                <a:latin typeface="Georgia" panose="02040502050405020303" pitchFamily="18" charset="0"/>
              </a:defRPr>
            </a:lvl3pPr>
            <a:lvl4pPr marL="1028700" indent="0" algn="ctr">
              <a:buFontTx/>
              <a:buNone/>
              <a:defRPr sz="1800">
                <a:latin typeface="Georgia" panose="02040502050405020303" pitchFamily="18" charset="0"/>
              </a:defRPr>
            </a:lvl4pPr>
            <a:lvl5pPr marL="1371600" indent="0" algn="ctr">
              <a:buFontTx/>
              <a:buNone/>
              <a:defRPr sz="1800">
                <a:latin typeface="Georgia" panose="02040502050405020303" pitchFamily="18" charset="0"/>
              </a:defRPr>
            </a:lvl5pPr>
          </a:lstStyle>
          <a:p>
            <a:pPr lvl="0"/>
            <a:r>
              <a:rPr lang="en-US" dirty="0"/>
              <a:t>Title</a:t>
            </a:r>
          </a:p>
        </p:txBody>
      </p:sp>
      <p:sp>
        <p:nvSpPr>
          <p:cNvPr id="37" name="Text Placeholder 21">
            <a:extLst>
              <a:ext uri="{FF2B5EF4-FFF2-40B4-BE49-F238E27FC236}">
                <a16:creationId xmlns:a16="http://schemas.microsoft.com/office/drawing/2014/main" id="{FDF6131A-9ED0-BF47-8DB0-641F2B2F8322}"/>
              </a:ext>
            </a:extLst>
          </p:cNvPr>
          <p:cNvSpPr>
            <a:spLocks noGrp="1"/>
          </p:cNvSpPr>
          <p:nvPr>
            <p:ph type="body" sz="quarter" idx="18" hasCustomPrompt="1"/>
          </p:nvPr>
        </p:nvSpPr>
        <p:spPr>
          <a:xfrm>
            <a:off x="5914816" y="3771825"/>
            <a:ext cx="2042354" cy="628650"/>
          </a:xfrm>
        </p:spPr>
        <p:txBody>
          <a:bodyPr tIns="0" anchor="t"/>
          <a:lstStyle>
            <a:lvl1pPr marL="0" indent="0" algn="ctr">
              <a:lnSpc>
                <a:spcPct val="100000"/>
              </a:lnSpc>
              <a:spcBef>
                <a:spcPts val="0"/>
              </a:spcBef>
              <a:buFontTx/>
              <a:buNone/>
              <a:defRPr sz="1350" i="1">
                <a:solidFill>
                  <a:schemeClr val="accent2"/>
                </a:solidFill>
                <a:latin typeface="+mj-lt"/>
              </a:defRPr>
            </a:lvl1pPr>
            <a:lvl2pPr marL="342900" indent="0" algn="ctr">
              <a:buFontTx/>
              <a:buNone/>
              <a:defRPr sz="1800">
                <a:latin typeface="Georgia" panose="02040502050405020303" pitchFamily="18" charset="0"/>
              </a:defRPr>
            </a:lvl2pPr>
            <a:lvl3pPr marL="685800" indent="0" algn="ctr">
              <a:buFontTx/>
              <a:buNone/>
              <a:defRPr sz="1800">
                <a:latin typeface="Georgia" panose="02040502050405020303" pitchFamily="18" charset="0"/>
              </a:defRPr>
            </a:lvl3pPr>
            <a:lvl4pPr marL="1028700" indent="0" algn="ctr">
              <a:buFontTx/>
              <a:buNone/>
              <a:defRPr sz="1800">
                <a:latin typeface="Georgia" panose="02040502050405020303" pitchFamily="18" charset="0"/>
              </a:defRPr>
            </a:lvl4pPr>
            <a:lvl5pPr marL="1371600" indent="0" algn="ctr">
              <a:buFontTx/>
              <a:buNone/>
              <a:defRPr sz="1800">
                <a:latin typeface="Georgia" panose="02040502050405020303" pitchFamily="18" charset="0"/>
              </a:defRPr>
            </a:lvl5pPr>
          </a:lstStyle>
          <a:p>
            <a:pPr lvl="0"/>
            <a:r>
              <a:rPr lang="en-US" dirty="0"/>
              <a:t>Title</a:t>
            </a:r>
          </a:p>
        </p:txBody>
      </p:sp>
    </p:spTree>
    <p:extLst>
      <p:ext uri="{BB962C8B-B14F-4D97-AF65-F5344CB8AC3E}">
        <p14:creationId xmlns:p14="http://schemas.microsoft.com/office/powerpoint/2010/main" val="38270208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5_Content Slide-Image Profile">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136EF-2A99-8B4D-86AB-B05D0E7B8BB2}"/>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F4604036-2835-D94A-BF88-A8F2DC264E7B}"/>
              </a:ext>
            </a:extLst>
          </p:cNvPr>
          <p:cNvSpPr txBox="1"/>
          <p:nvPr userDrawn="1"/>
        </p:nvSpPr>
        <p:spPr>
          <a:xfrm>
            <a:off x="964407" y="-685800"/>
            <a:ext cx="184731" cy="369332"/>
          </a:xfrm>
          <a:prstGeom prst="rect">
            <a:avLst/>
          </a:prstGeom>
          <a:noFill/>
        </p:spPr>
        <p:txBody>
          <a:bodyPr wrap="none" rtlCol="0">
            <a:spAutoFit/>
          </a:bodyPr>
          <a:lstStyle/>
          <a:p>
            <a:endParaRPr lang="en-US" dirty="0"/>
          </a:p>
        </p:txBody>
      </p:sp>
      <p:sp>
        <p:nvSpPr>
          <p:cNvPr id="16" name="Picture Placeholder 2">
            <a:extLst>
              <a:ext uri="{FF2B5EF4-FFF2-40B4-BE49-F238E27FC236}">
                <a16:creationId xmlns:a16="http://schemas.microsoft.com/office/drawing/2014/main" id="{3460D9B9-8BC9-3C43-AB0B-6786359BDD62}"/>
              </a:ext>
            </a:extLst>
          </p:cNvPr>
          <p:cNvSpPr>
            <a:spLocks noGrp="1"/>
          </p:cNvSpPr>
          <p:nvPr>
            <p:ph type="pic" sz="quarter" idx="10"/>
          </p:nvPr>
        </p:nvSpPr>
        <p:spPr>
          <a:xfrm>
            <a:off x="200025" y="171451"/>
            <a:ext cx="3686175" cy="4469603"/>
          </a:xfrm>
          <a:solidFill>
            <a:schemeClr val="accent4">
              <a:lumMod val="75000"/>
            </a:schemeClr>
          </a:solidFill>
        </p:spPr>
        <p:txBody>
          <a:bodyPr/>
          <a:lstStyle/>
          <a:p>
            <a:endParaRPr lang="en-US" dirty="0"/>
          </a:p>
        </p:txBody>
      </p:sp>
      <p:sp>
        <p:nvSpPr>
          <p:cNvPr id="3" name="Text Placeholder 2">
            <a:extLst>
              <a:ext uri="{FF2B5EF4-FFF2-40B4-BE49-F238E27FC236}">
                <a16:creationId xmlns:a16="http://schemas.microsoft.com/office/drawing/2014/main" id="{8F08F5C7-2B6C-3B40-A648-B6CBD2461D58}"/>
              </a:ext>
            </a:extLst>
          </p:cNvPr>
          <p:cNvSpPr>
            <a:spLocks noGrp="1"/>
          </p:cNvSpPr>
          <p:nvPr>
            <p:ph type="body" sz="quarter" idx="11"/>
          </p:nvPr>
        </p:nvSpPr>
        <p:spPr>
          <a:xfrm>
            <a:off x="4400550" y="550069"/>
            <a:ext cx="4286250" cy="3679031"/>
          </a:xfrm>
        </p:spPr>
        <p:txBody>
          <a:bodyPr/>
          <a:lstStyle>
            <a:lvl1pPr marL="0" indent="0">
              <a:buNone/>
              <a:defRPr sz="1800">
                <a:solidFill>
                  <a:srgbClr val="5F5F5F"/>
                </a:solidFill>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atin typeface="Arial" panose="020B0604020202020204" pitchFamily="34" charset="0"/>
                <a:cs typeface="Arial" panose="020B0604020202020204" pitchFamily="34" charset="0"/>
              </a:defRPr>
            </a:lvl3pPr>
            <a:lvl4pPr marL="1028700" indent="0">
              <a:buNone/>
              <a:defRPr>
                <a:latin typeface="Arial" panose="020B0604020202020204" pitchFamily="34" charset="0"/>
                <a:cs typeface="Arial" panose="020B0604020202020204" pitchFamily="34" charset="0"/>
              </a:defRPr>
            </a:lvl4pPr>
            <a:lvl5pPr marL="1371600" indent="0">
              <a:buNone/>
              <a:defRPr>
                <a:latin typeface="Arial" panose="020B0604020202020204" pitchFamily="34" charset="0"/>
                <a:cs typeface="Arial" panose="020B0604020202020204" pitchFamily="34" charset="0"/>
              </a:defRPr>
            </a:lvl5pPr>
          </a:lstStyle>
          <a:p>
            <a:pPr lvl="0"/>
            <a:r>
              <a:rPr lang="en-US" dirty="0"/>
              <a:t>Click to edit Master text</a:t>
            </a:r>
          </a:p>
        </p:txBody>
      </p:sp>
    </p:spTree>
    <p:extLst>
      <p:ext uri="{BB962C8B-B14F-4D97-AF65-F5344CB8AC3E}">
        <p14:creationId xmlns:p14="http://schemas.microsoft.com/office/powerpoint/2010/main" val="37477509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7_Content Slide-Chart Right">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16D1A4-8ECE-1D4E-B9CA-992F356A1C24}"/>
              </a:ext>
            </a:extLst>
          </p:cNvPr>
          <p:cNvSpPr/>
          <p:nvPr userDrawn="1"/>
        </p:nvSpPr>
        <p:spPr>
          <a:xfrm>
            <a:off x="171451" y="171450"/>
            <a:ext cx="8801100" cy="4421882"/>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88BE66D9-072C-974C-86EF-F8A2B4B3C117}"/>
              </a:ext>
            </a:extLst>
          </p:cNvPr>
          <p:cNvSpPr>
            <a:spLocks noGrp="1"/>
          </p:cNvSpPr>
          <p:nvPr>
            <p:ph type="title" hasCustomPrompt="1"/>
          </p:nvPr>
        </p:nvSpPr>
        <p:spPr>
          <a:xfrm>
            <a:off x="381001" y="742951"/>
            <a:ext cx="4038600" cy="850106"/>
          </a:xfrm>
        </p:spPr>
        <p:txBody>
          <a:bodyPr anchor="ctr" anchorCtr="0"/>
          <a:lstStyle>
            <a:lvl1pPr algn="ctr">
              <a:defRPr sz="3000" cap="none" baseline="0">
                <a:solidFill>
                  <a:schemeClr val="bg2"/>
                </a:solidFill>
              </a:defRPr>
            </a:lvl1pPr>
          </a:lstStyle>
          <a:p>
            <a:r>
              <a:rPr lang="en-US" dirty="0" err="1"/>
              <a:t>Quisque</a:t>
            </a:r>
            <a:r>
              <a:rPr lang="en-US" dirty="0"/>
              <a:t> vel </a:t>
            </a:r>
            <a:r>
              <a:rPr lang="en-US" dirty="0" err="1"/>
              <a:t>sagittis</a:t>
            </a:r>
            <a:r>
              <a:rPr lang="en-US" dirty="0"/>
              <a:t> </a:t>
            </a:r>
            <a:r>
              <a:rPr lang="en-US" dirty="0" err="1"/>
              <a:t>sapien</a:t>
            </a:r>
            <a:r>
              <a:rPr lang="en-US" dirty="0"/>
              <a:t>.</a:t>
            </a:r>
          </a:p>
        </p:txBody>
      </p:sp>
      <p:sp>
        <p:nvSpPr>
          <p:cNvPr id="10" name="Text Placeholder 5">
            <a:extLst>
              <a:ext uri="{FF2B5EF4-FFF2-40B4-BE49-F238E27FC236}">
                <a16:creationId xmlns:a16="http://schemas.microsoft.com/office/drawing/2014/main" id="{B4302AC9-7C60-C541-ADC5-5DF82CD3B106}"/>
              </a:ext>
            </a:extLst>
          </p:cNvPr>
          <p:cNvSpPr>
            <a:spLocks noGrp="1"/>
          </p:cNvSpPr>
          <p:nvPr>
            <p:ph type="body" sz="quarter" idx="11"/>
          </p:nvPr>
        </p:nvSpPr>
        <p:spPr>
          <a:xfrm>
            <a:off x="381000" y="1828800"/>
            <a:ext cx="4038600" cy="2628900"/>
          </a:xfrm>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5">
            <a:extLst>
              <a:ext uri="{FF2B5EF4-FFF2-40B4-BE49-F238E27FC236}">
                <a16:creationId xmlns:a16="http://schemas.microsoft.com/office/drawing/2014/main" id="{CD70087E-D872-2A4C-9D8C-F9C045F18194}"/>
              </a:ext>
            </a:extLst>
          </p:cNvPr>
          <p:cNvSpPr>
            <a:spLocks noGrp="1"/>
          </p:cNvSpPr>
          <p:nvPr>
            <p:ph type="chart" sz="quarter" idx="12"/>
          </p:nvPr>
        </p:nvSpPr>
        <p:spPr>
          <a:xfrm>
            <a:off x="4572000" y="742950"/>
            <a:ext cx="4229100" cy="3714750"/>
          </a:xfrm>
        </p:spPr>
        <p:txBody>
          <a:bodyPr/>
          <a:lstStyle/>
          <a:p>
            <a:endParaRPr lang="en-US"/>
          </a:p>
        </p:txBody>
      </p:sp>
    </p:spTree>
    <p:extLst>
      <p:ext uri="{BB962C8B-B14F-4D97-AF65-F5344CB8AC3E}">
        <p14:creationId xmlns:p14="http://schemas.microsoft.com/office/powerpoint/2010/main" val="154031888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8_Content Slide-Full">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05A48E-3944-2949-8871-922062A1AD59}"/>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2" name="TextBox 1"/>
          <p:cNvSpPr txBox="1"/>
          <p:nvPr userDrawn="1"/>
        </p:nvSpPr>
        <p:spPr>
          <a:xfrm>
            <a:off x="-1033271" y="1110996"/>
            <a:ext cx="184731" cy="369332"/>
          </a:xfrm>
          <a:prstGeom prst="rect">
            <a:avLst/>
          </a:prstGeom>
          <a:noFill/>
        </p:spPr>
        <p:txBody>
          <a:bodyPr wrap="none" rtlCol="0">
            <a:spAutoFit/>
          </a:bodyPr>
          <a:lstStyle/>
          <a:p>
            <a:endParaRPr lang="en-US" dirty="0"/>
          </a:p>
        </p:txBody>
      </p:sp>
      <p:sp>
        <p:nvSpPr>
          <p:cNvPr id="18" name="Title 1"/>
          <p:cNvSpPr>
            <a:spLocks noGrp="1"/>
          </p:cNvSpPr>
          <p:nvPr>
            <p:ph type="title" hasCustomPrompt="1"/>
          </p:nvPr>
        </p:nvSpPr>
        <p:spPr>
          <a:xfrm>
            <a:off x="457200" y="388383"/>
            <a:ext cx="8229600" cy="685800"/>
          </a:xfrm>
        </p:spPr>
        <p:txBody>
          <a:bodyPr/>
          <a:lstStyle>
            <a:lvl1pPr>
              <a:defRPr sz="2400" i="0">
                <a:solidFill>
                  <a:schemeClr val="bg2"/>
                </a:solidFill>
              </a:defRPr>
            </a:lvl1pPr>
          </a:lstStyle>
          <a:p>
            <a:r>
              <a:rPr lang="en-US" dirty="0"/>
              <a:t>Content Headline</a:t>
            </a:r>
          </a:p>
        </p:txBody>
      </p:sp>
      <p:sp>
        <p:nvSpPr>
          <p:cNvPr id="19" name="Content Placeholder 2"/>
          <p:cNvSpPr>
            <a:spLocks noGrp="1"/>
          </p:cNvSpPr>
          <p:nvPr>
            <p:ph idx="1" hasCustomPrompt="1"/>
          </p:nvPr>
        </p:nvSpPr>
        <p:spPr>
          <a:xfrm>
            <a:off x="457200" y="1543051"/>
            <a:ext cx="8229600" cy="2971800"/>
          </a:xfrm>
        </p:spPr>
        <p:txBody>
          <a:bodyPr numCol="2"/>
          <a:lstStyle>
            <a:lvl1pPr>
              <a:defRPr>
                <a:solidFill>
                  <a:srgbClr val="5F5F5F"/>
                </a:solidFill>
              </a:defRPr>
            </a:lvl1pPr>
            <a:lvl2pPr>
              <a:defRPr>
                <a:solidFill>
                  <a:srgbClr val="5F5F5F"/>
                </a:solidFill>
              </a:defRPr>
            </a:lvl2pPr>
            <a:lvl3pPr marL="942975" marR="0" indent="-257175" algn="l" defTabSz="342900" rtl="0" eaLnBrk="1" fontAlgn="base" latinLnBrk="0" hangingPunct="1">
              <a:lnSpc>
                <a:spcPct val="100000"/>
              </a:lnSpc>
              <a:spcBef>
                <a:spcPct val="20000"/>
              </a:spcBef>
              <a:spcAft>
                <a:spcPct val="0"/>
              </a:spcAft>
              <a:buClrTx/>
              <a:buSzTx/>
              <a:buFont typeface="Arial" panose="020B0604020202020204" pitchFamily="34" charset="0"/>
              <a:buChar char="•"/>
              <a:tabLst/>
              <a:defRPr>
                <a:solidFill>
                  <a:srgbClr val="5F5F5F"/>
                </a:solidFill>
              </a:defRPr>
            </a:lvl3pPr>
            <a:lvl4pPr marL="1200150" marR="0" indent="-171450" algn="l" defTabSz="342900" rtl="0" eaLnBrk="1" fontAlgn="base" latinLnBrk="0" hangingPunct="1">
              <a:lnSpc>
                <a:spcPct val="100000"/>
              </a:lnSpc>
              <a:spcBef>
                <a:spcPct val="20000"/>
              </a:spcBef>
              <a:spcAft>
                <a:spcPct val="0"/>
              </a:spcAft>
              <a:buClrTx/>
              <a:buSzTx/>
              <a:buFont typeface="Arial" pitchFamily="-111" charset="0"/>
              <a:buChar char="–"/>
              <a:tabLst/>
              <a:defRPr>
                <a:solidFill>
                  <a:srgbClr val="5F5F5F"/>
                </a:solidFill>
              </a:defRPr>
            </a:lvl4pPr>
            <a:lvl5pPr marL="1543050" marR="0" indent="-171450" algn="l" defTabSz="342900" rtl="0" eaLnBrk="1" fontAlgn="base" latinLnBrk="0" hangingPunct="1">
              <a:lnSpc>
                <a:spcPct val="100000"/>
              </a:lnSpc>
              <a:spcBef>
                <a:spcPct val="20000"/>
              </a:spcBef>
              <a:spcAft>
                <a:spcPct val="0"/>
              </a:spcAft>
              <a:buClrTx/>
              <a:buSzTx/>
              <a:buFont typeface="Arial" pitchFamily="-111" charset="0"/>
              <a:buChar char="»"/>
              <a:tabLst/>
              <a:defRPr>
                <a:solidFill>
                  <a:srgbClr val="5F5F5F"/>
                </a:solidFill>
              </a:defRPr>
            </a:lvl5pPr>
            <a:lvl6pPr marL="1714500" indent="0">
              <a:buNone/>
              <a:defRPr/>
            </a:lvl6pPr>
          </a:lstStyle>
          <a:p>
            <a:pPr lvl="0"/>
            <a:r>
              <a:rPr lang="en-US" dirty="0"/>
              <a:t>Bullets</a:t>
            </a:r>
          </a:p>
          <a:p>
            <a:pPr lvl="1"/>
            <a:r>
              <a:rPr lang="en-US" dirty="0" err="1"/>
              <a:t>Quis</a:t>
            </a:r>
            <a:r>
              <a:rPr lang="en-US" dirty="0"/>
              <a:t> </a:t>
            </a:r>
            <a:r>
              <a:rPr lang="en-US" dirty="0" err="1"/>
              <a:t>nostrud</a:t>
            </a:r>
            <a:endParaRPr lang="en-US" dirty="0"/>
          </a:p>
          <a:p>
            <a:pPr marL="942975" marR="0" lvl="2" indent="-257175" algn="l" defTabSz="3429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Quis</a:t>
            </a:r>
            <a:r>
              <a:rPr lang="en-US" dirty="0"/>
              <a:t> </a:t>
            </a:r>
            <a:r>
              <a:rPr lang="en-US" dirty="0" err="1"/>
              <a:t>nostrud</a:t>
            </a:r>
            <a:endParaRPr lang="en-US" dirty="0"/>
          </a:p>
          <a:p>
            <a:pPr marL="1200150" marR="0" lvl="3" indent="-171450" algn="l" defTabSz="342900" rtl="0" eaLnBrk="1" fontAlgn="base" latinLnBrk="0" hangingPunct="1">
              <a:lnSpc>
                <a:spcPct val="100000"/>
              </a:lnSpc>
              <a:spcBef>
                <a:spcPct val="20000"/>
              </a:spcBef>
              <a:spcAft>
                <a:spcPct val="0"/>
              </a:spcAft>
              <a:buClrTx/>
              <a:buSzTx/>
              <a:buFont typeface="Arial" pitchFamily="-111" charset="0"/>
              <a:buChar char="–"/>
              <a:tabLst/>
              <a:defRPr/>
            </a:pPr>
            <a:r>
              <a:rPr lang="en-US" dirty="0" err="1"/>
              <a:t>Quis</a:t>
            </a:r>
            <a:r>
              <a:rPr lang="en-US" dirty="0"/>
              <a:t> </a:t>
            </a:r>
            <a:r>
              <a:rPr lang="en-US" dirty="0" err="1"/>
              <a:t>nostrud</a:t>
            </a:r>
            <a:endParaRPr lang="en-US" dirty="0"/>
          </a:p>
          <a:p>
            <a:pPr marL="1543050" marR="0" lvl="4" indent="-171450" algn="l" defTabSz="342900" rtl="0" eaLnBrk="1" fontAlgn="base" latinLnBrk="0" hangingPunct="1">
              <a:lnSpc>
                <a:spcPct val="100000"/>
              </a:lnSpc>
              <a:spcBef>
                <a:spcPct val="20000"/>
              </a:spcBef>
              <a:spcAft>
                <a:spcPct val="0"/>
              </a:spcAft>
              <a:buClrTx/>
              <a:buSzTx/>
              <a:buFont typeface="Arial" pitchFamily="-111" charset="0"/>
              <a:buChar char="»"/>
              <a:tabLst/>
              <a:defRPr/>
            </a:pPr>
            <a:r>
              <a:rPr lang="en-US" dirty="0" err="1"/>
              <a:t>Quis</a:t>
            </a:r>
            <a:r>
              <a:rPr lang="en-US" dirty="0"/>
              <a:t> </a:t>
            </a:r>
            <a:r>
              <a:rPr lang="en-US" dirty="0" err="1"/>
              <a:t>nostrud</a:t>
            </a:r>
            <a:endParaRPr lang="en-US" dirty="0"/>
          </a:p>
          <a:p>
            <a:pPr lvl="2"/>
            <a:endParaRPr lang="en-US" dirty="0"/>
          </a:p>
        </p:txBody>
      </p:sp>
    </p:spTree>
    <p:extLst>
      <p:ext uri="{BB962C8B-B14F-4D97-AF65-F5344CB8AC3E}">
        <p14:creationId xmlns:p14="http://schemas.microsoft.com/office/powerpoint/2010/main" val="1772384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916">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9_Content Slide-Statistics ">
    <p:bg>
      <p:bgPr>
        <a:solidFill>
          <a:srgbClr val="EFEFEF">
            <a:alpha val="8145"/>
          </a:srgb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D72769-6D41-504F-924E-4C9388A6D0E7}"/>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2" name="TextBox 1"/>
          <p:cNvSpPr txBox="1"/>
          <p:nvPr userDrawn="1"/>
        </p:nvSpPr>
        <p:spPr>
          <a:xfrm>
            <a:off x="-1033271" y="1110996"/>
            <a:ext cx="184731" cy="369332"/>
          </a:xfrm>
          <a:prstGeom prst="rect">
            <a:avLst/>
          </a:prstGeom>
          <a:noFill/>
        </p:spPr>
        <p:txBody>
          <a:bodyPr wrap="none" rtlCol="0">
            <a:spAutoFit/>
          </a:bodyPr>
          <a:lstStyle/>
          <a:p>
            <a:endParaRPr lang="en-US" dirty="0"/>
          </a:p>
        </p:txBody>
      </p:sp>
      <p:sp>
        <p:nvSpPr>
          <p:cNvPr id="19" name="Title 1">
            <a:extLst>
              <a:ext uri="{FF2B5EF4-FFF2-40B4-BE49-F238E27FC236}">
                <a16:creationId xmlns:a16="http://schemas.microsoft.com/office/drawing/2014/main" id="{3ABC8023-AB47-C743-8171-0BA788F0CEA2}"/>
              </a:ext>
            </a:extLst>
          </p:cNvPr>
          <p:cNvSpPr>
            <a:spLocks noGrp="1"/>
          </p:cNvSpPr>
          <p:nvPr>
            <p:ph type="title" hasCustomPrompt="1"/>
          </p:nvPr>
        </p:nvSpPr>
        <p:spPr>
          <a:xfrm>
            <a:off x="800100" y="1613796"/>
            <a:ext cx="3314700" cy="2093150"/>
          </a:xfrm>
        </p:spPr>
        <p:txBody>
          <a:bodyPr anchor="t" anchorCtr="0"/>
          <a:lstStyle>
            <a:lvl1pPr algn="l">
              <a:defRPr sz="2400" cap="none" baseline="0">
                <a:solidFill>
                  <a:schemeClr val="bg2"/>
                </a:solidFill>
                <a:effectLst/>
              </a:defRPr>
            </a:lvl1pPr>
          </a:lstStyle>
          <a:p>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a:t>
            </a:r>
          </a:p>
        </p:txBody>
      </p:sp>
      <p:sp>
        <p:nvSpPr>
          <p:cNvPr id="44" name="Text Placeholder 38">
            <a:extLst>
              <a:ext uri="{FF2B5EF4-FFF2-40B4-BE49-F238E27FC236}">
                <a16:creationId xmlns:a16="http://schemas.microsoft.com/office/drawing/2014/main" id="{22A3C91E-9BD1-5B40-9418-B06903B6C666}"/>
              </a:ext>
            </a:extLst>
          </p:cNvPr>
          <p:cNvSpPr>
            <a:spLocks noGrp="1"/>
          </p:cNvSpPr>
          <p:nvPr>
            <p:ph type="body" sz="quarter" idx="14" hasCustomPrompt="1"/>
          </p:nvPr>
        </p:nvSpPr>
        <p:spPr>
          <a:xfrm>
            <a:off x="4572001" y="2339976"/>
            <a:ext cx="902876" cy="867486"/>
          </a:xfrm>
        </p:spPr>
        <p:txBody>
          <a:bodyPr anchor="ctr" anchorCtr="0"/>
          <a:lstStyle>
            <a:lvl1pPr marL="0" indent="0" algn="ctr">
              <a:buNone/>
              <a:defRPr sz="3000">
                <a:solidFill>
                  <a:srgbClr val="5C7D8F"/>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a:t>
            </a:r>
          </a:p>
        </p:txBody>
      </p:sp>
      <p:sp>
        <p:nvSpPr>
          <p:cNvPr id="39" name="Text Placeholder 38">
            <a:extLst>
              <a:ext uri="{FF2B5EF4-FFF2-40B4-BE49-F238E27FC236}">
                <a16:creationId xmlns:a16="http://schemas.microsoft.com/office/drawing/2014/main" id="{FCBA057A-0FC8-9C44-B51D-C1D22BD1436E}"/>
              </a:ext>
            </a:extLst>
          </p:cNvPr>
          <p:cNvSpPr>
            <a:spLocks noGrp="1"/>
          </p:cNvSpPr>
          <p:nvPr>
            <p:ph type="body" sz="quarter" idx="10" hasCustomPrompt="1"/>
          </p:nvPr>
        </p:nvSpPr>
        <p:spPr>
          <a:xfrm>
            <a:off x="5591362" y="1474156"/>
            <a:ext cx="3095438" cy="867486"/>
          </a:xfrm>
        </p:spPr>
        <p:txBody>
          <a:bodyPr anchor="ctr" anchorCtr="0"/>
          <a:lstStyle>
            <a:lvl1pPr marL="0" indent="0">
              <a:buNone/>
              <a:defRPr sz="1500">
                <a:solidFill>
                  <a:schemeClr val="bg2"/>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0" name="Text Placeholder 38">
            <a:extLst>
              <a:ext uri="{FF2B5EF4-FFF2-40B4-BE49-F238E27FC236}">
                <a16:creationId xmlns:a16="http://schemas.microsoft.com/office/drawing/2014/main" id="{8670A9B3-87E4-CE4F-98E3-C83C4C0A02A4}"/>
              </a:ext>
            </a:extLst>
          </p:cNvPr>
          <p:cNvSpPr>
            <a:spLocks noGrp="1"/>
          </p:cNvSpPr>
          <p:nvPr>
            <p:ph type="body" sz="quarter" idx="11" hasCustomPrompt="1"/>
          </p:nvPr>
        </p:nvSpPr>
        <p:spPr>
          <a:xfrm>
            <a:off x="5591362" y="2345525"/>
            <a:ext cx="3095438" cy="867486"/>
          </a:xfrm>
        </p:spPr>
        <p:txBody>
          <a:bodyPr anchor="ctr" anchorCtr="0"/>
          <a:lstStyle>
            <a:lvl1pPr marL="0" indent="0">
              <a:buNone/>
              <a:defRPr sz="1500">
                <a:solidFill>
                  <a:schemeClr val="bg2"/>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5" name="Text Placeholder 38">
            <a:extLst>
              <a:ext uri="{FF2B5EF4-FFF2-40B4-BE49-F238E27FC236}">
                <a16:creationId xmlns:a16="http://schemas.microsoft.com/office/drawing/2014/main" id="{B1585F45-F2E0-F846-BF22-2563B0CC5ACD}"/>
              </a:ext>
            </a:extLst>
          </p:cNvPr>
          <p:cNvSpPr>
            <a:spLocks noGrp="1"/>
          </p:cNvSpPr>
          <p:nvPr>
            <p:ph type="body" sz="quarter" idx="15" hasCustomPrompt="1"/>
          </p:nvPr>
        </p:nvSpPr>
        <p:spPr>
          <a:xfrm>
            <a:off x="4572001" y="3219414"/>
            <a:ext cx="902876" cy="867486"/>
          </a:xfrm>
        </p:spPr>
        <p:txBody>
          <a:bodyPr anchor="ctr" anchorCtr="0"/>
          <a:lstStyle>
            <a:lvl1pPr marL="0" indent="0" algn="ctr">
              <a:buNone/>
              <a:defRPr sz="3000">
                <a:solidFill>
                  <a:srgbClr val="5C7D8F"/>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a:t>
            </a:r>
          </a:p>
        </p:txBody>
      </p:sp>
      <p:sp>
        <p:nvSpPr>
          <p:cNvPr id="41" name="Text Placeholder 38">
            <a:extLst>
              <a:ext uri="{FF2B5EF4-FFF2-40B4-BE49-F238E27FC236}">
                <a16:creationId xmlns:a16="http://schemas.microsoft.com/office/drawing/2014/main" id="{DE245F29-5D08-A744-A98A-67E7701F3706}"/>
              </a:ext>
            </a:extLst>
          </p:cNvPr>
          <p:cNvSpPr>
            <a:spLocks noGrp="1"/>
          </p:cNvSpPr>
          <p:nvPr>
            <p:ph type="body" sz="quarter" idx="12" hasCustomPrompt="1"/>
          </p:nvPr>
        </p:nvSpPr>
        <p:spPr>
          <a:xfrm>
            <a:off x="5591362" y="3216895"/>
            <a:ext cx="3095438" cy="867486"/>
          </a:xfrm>
        </p:spPr>
        <p:txBody>
          <a:bodyPr anchor="ctr" anchorCtr="0"/>
          <a:lstStyle>
            <a:lvl1pPr marL="0" indent="0">
              <a:buNone/>
              <a:defRPr sz="1500">
                <a:solidFill>
                  <a:schemeClr val="bg2"/>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6" name="Text Placeholder 38">
            <a:extLst>
              <a:ext uri="{FF2B5EF4-FFF2-40B4-BE49-F238E27FC236}">
                <a16:creationId xmlns:a16="http://schemas.microsoft.com/office/drawing/2014/main" id="{71470D0A-6CD6-CC4A-B2E8-FE8674F7E4CB}"/>
              </a:ext>
            </a:extLst>
          </p:cNvPr>
          <p:cNvSpPr>
            <a:spLocks noGrp="1"/>
          </p:cNvSpPr>
          <p:nvPr>
            <p:ph type="body" sz="quarter" idx="16" hasCustomPrompt="1"/>
          </p:nvPr>
        </p:nvSpPr>
        <p:spPr>
          <a:xfrm>
            <a:off x="4572001" y="1468607"/>
            <a:ext cx="902876" cy="867486"/>
          </a:xfrm>
        </p:spPr>
        <p:txBody>
          <a:bodyPr anchor="ctr" anchorCtr="0"/>
          <a:lstStyle>
            <a:lvl1pPr marL="0" indent="0" algn="ctr">
              <a:buNone/>
              <a:defRPr sz="3000">
                <a:solidFill>
                  <a:srgbClr val="5C7D8F"/>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a:t>
            </a:r>
          </a:p>
        </p:txBody>
      </p:sp>
      <p:sp>
        <p:nvSpPr>
          <p:cNvPr id="4" name="Text Placeholder 3">
            <a:extLst>
              <a:ext uri="{FF2B5EF4-FFF2-40B4-BE49-F238E27FC236}">
                <a16:creationId xmlns:a16="http://schemas.microsoft.com/office/drawing/2014/main" id="{DF4F8EC4-FD1A-C447-8A0B-AC9F5D1059F5}"/>
              </a:ext>
            </a:extLst>
          </p:cNvPr>
          <p:cNvSpPr>
            <a:spLocks noGrp="1"/>
          </p:cNvSpPr>
          <p:nvPr>
            <p:ph type="body" sz="quarter" idx="17" hasCustomPrompt="1"/>
          </p:nvPr>
        </p:nvSpPr>
        <p:spPr>
          <a:xfrm>
            <a:off x="457200" y="459486"/>
            <a:ext cx="8229600" cy="685800"/>
          </a:xfrm>
        </p:spPr>
        <p:txBody>
          <a:bodyPr anchor="ctr"/>
          <a:lstStyle>
            <a:lvl1pPr marL="0" indent="0" algn="ctr">
              <a:buNone/>
              <a:defRPr sz="4000">
                <a:solidFill>
                  <a:schemeClr val="bg2"/>
                </a:solidFill>
                <a:latin typeface="+mj-lt"/>
              </a:defRPr>
            </a:lvl1pPr>
          </a:lstStyle>
          <a:p>
            <a:r>
              <a:rPr lang="en-US" dirty="0"/>
              <a:t>Content Headline</a:t>
            </a:r>
          </a:p>
        </p:txBody>
      </p:sp>
    </p:spTree>
    <p:extLst>
      <p:ext uri="{BB962C8B-B14F-4D97-AF65-F5344CB8AC3E}">
        <p14:creationId xmlns:p14="http://schemas.microsoft.com/office/powerpoint/2010/main" val="6956380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916"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ontent Slide-1 2 3">
    <p:bg>
      <p:bgPr>
        <a:solidFill>
          <a:srgbClr val="EFEFEF">
            <a:alpha val="8145"/>
          </a:srgb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CAE1FA-2FE5-2C48-A24A-6E1EEDEF3DB4}"/>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 Placeholder 3">
            <a:extLst>
              <a:ext uri="{FF2B5EF4-FFF2-40B4-BE49-F238E27FC236}">
                <a16:creationId xmlns:a16="http://schemas.microsoft.com/office/drawing/2014/main" id="{775C2A53-EC9B-1C4E-B541-0C613CA9EF85}"/>
              </a:ext>
            </a:extLst>
          </p:cNvPr>
          <p:cNvSpPr>
            <a:spLocks noGrp="1"/>
          </p:cNvSpPr>
          <p:nvPr>
            <p:ph type="body" sz="quarter" idx="15" hasCustomPrompt="1"/>
          </p:nvPr>
        </p:nvSpPr>
        <p:spPr>
          <a:xfrm>
            <a:off x="4572001" y="2819848"/>
            <a:ext cx="902876" cy="904787"/>
          </a:xfrm>
        </p:spPr>
        <p:txBody>
          <a:bodyPr lIns="0" tIns="0" rIns="0" bIns="274320" anchor="ctr" anchorCtr="0"/>
          <a:lstStyle>
            <a:lvl1pPr marL="0" indent="0" algn="ctr">
              <a:buNone/>
              <a:defRPr sz="6000">
                <a:solidFill>
                  <a:schemeClr val="bg2"/>
                </a:solidFill>
                <a:latin typeface="Georgia" panose="02040502050405020303" pitchFamily="18" charset="0"/>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3</a:t>
            </a:r>
          </a:p>
        </p:txBody>
      </p:sp>
      <p:sp>
        <p:nvSpPr>
          <p:cNvPr id="32" name="Text Placeholder 3">
            <a:extLst>
              <a:ext uri="{FF2B5EF4-FFF2-40B4-BE49-F238E27FC236}">
                <a16:creationId xmlns:a16="http://schemas.microsoft.com/office/drawing/2014/main" id="{7BA93689-4CB0-BC4D-8C11-CE9C70CAC7D5}"/>
              </a:ext>
            </a:extLst>
          </p:cNvPr>
          <p:cNvSpPr>
            <a:spLocks noGrp="1"/>
          </p:cNvSpPr>
          <p:nvPr>
            <p:ph type="body" sz="quarter" idx="13" hasCustomPrompt="1"/>
          </p:nvPr>
        </p:nvSpPr>
        <p:spPr>
          <a:xfrm>
            <a:off x="4572001" y="1028700"/>
            <a:ext cx="902876" cy="904787"/>
          </a:xfrm>
        </p:spPr>
        <p:txBody>
          <a:bodyPr lIns="0" tIns="0" rIns="0" bIns="274320" anchor="ctr" anchorCtr="0"/>
          <a:lstStyle>
            <a:lvl1pPr marL="0" indent="0" algn="ctr">
              <a:buNone/>
              <a:defRPr sz="6000">
                <a:solidFill>
                  <a:schemeClr val="bg2"/>
                </a:solidFill>
                <a:latin typeface="Georgia" panose="02040502050405020303" pitchFamily="18" charset="0"/>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1</a:t>
            </a:r>
          </a:p>
        </p:txBody>
      </p:sp>
      <p:sp>
        <p:nvSpPr>
          <p:cNvPr id="23" name="Text Placeholder 3">
            <a:extLst>
              <a:ext uri="{FF2B5EF4-FFF2-40B4-BE49-F238E27FC236}">
                <a16:creationId xmlns:a16="http://schemas.microsoft.com/office/drawing/2014/main" id="{3613B469-BB2D-8B42-B189-3608A4750967}"/>
              </a:ext>
            </a:extLst>
          </p:cNvPr>
          <p:cNvSpPr>
            <a:spLocks noGrp="1"/>
          </p:cNvSpPr>
          <p:nvPr>
            <p:ph type="body" sz="quarter" idx="11" hasCustomPrompt="1"/>
          </p:nvPr>
        </p:nvSpPr>
        <p:spPr>
          <a:xfrm>
            <a:off x="5543550" y="1937986"/>
            <a:ext cx="2974085" cy="882097"/>
          </a:xfrm>
        </p:spPr>
        <p:txBody>
          <a:bodyPr anchor="ctr" anchorCtr="0"/>
          <a:lstStyle>
            <a:lvl1pPr marL="0" indent="0">
              <a:buNone/>
              <a:defRPr sz="1500">
                <a:solidFill>
                  <a:srgbClr val="5F5F5F"/>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24" name="Text Placeholder 3">
            <a:extLst>
              <a:ext uri="{FF2B5EF4-FFF2-40B4-BE49-F238E27FC236}">
                <a16:creationId xmlns:a16="http://schemas.microsoft.com/office/drawing/2014/main" id="{3171B0DC-4CAB-064E-8929-076C245B79F0}"/>
              </a:ext>
            </a:extLst>
          </p:cNvPr>
          <p:cNvSpPr>
            <a:spLocks noGrp="1"/>
          </p:cNvSpPr>
          <p:nvPr>
            <p:ph type="body" sz="quarter" idx="12" hasCustomPrompt="1"/>
          </p:nvPr>
        </p:nvSpPr>
        <p:spPr>
          <a:xfrm>
            <a:off x="5543550" y="2817423"/>
            <a:ext cx="2974085" cy="882097"/>
          </a:xfrm>
        </p:spPr>
        <p:txBody>
          <a:bodyPr anchor="ctr" anchorCtr="0"/>
          <a:lstStyle>
            <a:lvl1pPr marL="0" indent="0">
              <a:buNone/>
              <a:defRPr sz="1500">
                <a:solidFill>
                  <a:srgbClr val="5F5F5F"/>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 name="Text Placeholder 3">
            <a:extLst>
              <a:ext uri="{FF2B5EF4-FFF2-40B4-BE49-F238E27FC236}">
                <a16:creationId xmlns:a16="http://schemas.microsoft.com/office/drawing/2014/main" id="{E89DDD58-C985-BF4E-9352-4276F4275528}"/>
              </a:ext>
            </a:extLst>
          </p:cNvPr>
          <p:cNvSpPr>
            <a:spLocks noGrp="1"/>
          </p:cNvSpPr>
          <p:nvPr>
            <p:ph type="body" sz="quarter" idx="10" hasCustomPrompt="1"/>
          </p:nvPr>
        </p:nvSpPr>
        <p:spPr>
          <a:xfrm>
            <a:off x="5543550" y="1028700"/>
            <a:ext cx="2974085" cy="904787"/>
          </a:xfrm>
        </p:spPr>
        <p:txBody>
          <a:bodyPr anchor="ctr" anchorCtr="0"/>
          <a:lstStyle>
            <a:lvl1pPr marL="0" indent="0">
              <a:buNone/>
              <a:defRPr sz="1500">
                <a:solidFill>
                  <a:srgbClr val="5F5F5F"/>
                </a:solidFill>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4" name="Text Placeholder 3">
            <a:extLst>
              <a:ext uri="{FF2B5EF4-FFF2-40B4-BE49-F238E27FC236}">
                <a16:creationId xmlns:a16="http://schemas.microsoft.com/office/drawing/2014/main" id="{67FAE5CD-8647-9D43-8D1B-7593984A205E}"/>
              </a:ext>
            </a:extLst>
          </p:cNvPr>
          <p:cNvSpPr>
            <a:spLocks noGrp="1"/>
          </p:cNvSpPr>
          <p:nvPr>
            <p:ph type="body" sz="quarter" idx="14" hasCustomPrompt="1"/>
          </p:nvPr>
        </p:nvSpPr>
        <p:spPr>
          <a:xfrm>
            <a:off x="4572001" y="1932342"/>
            <a:ext cx="902876" cy="904787"/>
          </a:xfrm>
        </p:spPr>
        <p:txBody>
          <a:bodyPr lIns="0" tIns="0" rIns="0" bIns="274320" anchor="ctr" anchorCtr="0"/>
          <a:lstStyle>
            <a:lvl1pPr marL="0" indent="0" algn="ctr">
              <a:buNone/>
              <a:defRPr sz="6000">
                <a:solidFill>
                  <a:schemeClr val="bg2"/>
                </a:solidFill>
                <a:latin typeface="Georgia" panose="02040502050405020303" pitchFamily="18" charset="0"/>
              </a:defRPr>
            </a:lvl1pPr>
            <a:lvl2pPr marL="342900" indent="0">
              <a:buNone/>
              <a:defRPr sz="1500">
                <a:solidFill>
                  <a:schemeClr val="bg2"/>
                </a:solidFill>
              </a:defRPr>
            </a:lvl2pPr>
            <a:lvl3pPr marL="685800" indent="0">
              <a:buNone/>
              <a:defRPr sz="1500">
                <a:solidFill>
                  <a:schemeClr val="bg2"/>
                </a:solidFill>
              </a:defRPr>
            </a:lvl3pPr>
            <a:lvl4pPr marL="1028700" indent="0">
              <a:buNone/>
              <a:defRPr sz="1500">
                <a:solidFill>
                  <a:schemeClr val="bg2"/>
                </a:solidFill>
              </a:defRPr>
            </a:lvl4pPr>
            <a:lvl5pPr marL="1371600" indent="0">
              <a:buNone/>
              <a:defRPr sz="1500">
                <a:solidFill>
                  <a:schemeClr val="bg2"/>
                </a:solidFill>
              </a:defRPr>
            </a:lvl5pPr>
          </a:lstStyle>
          <a:p>
            <a:pPr lvl="0"/>
            <a:r>
              <a:rPr lang="en-US" dirty="0"/>
              <a:t>2</a:t>
            </a:r>
          </a:p>
        </p:txBody>
      </p:sp>
      <p:sp>
        <p:nvSpPr>
          <p:cNvPr id="19" name="Title 1">
            <a:extLst>
              <a:ext uri="{FF2B5EF4-FFF2-40B4-BE49-F238E27FC236}">
                <a16:creationId xmlns:a16="http://schemas.microsoft.com/office/drawing/2014/main" id="{3ABC8023-AB47-C743-8171-0BA788F0CEA2}"/>
              </a:ext>
            </a:extLst>
          </p:cNvPr>
          <p:cNvSpPr>
            <a:spLocks noGrp="1"/>
          </p:cNvSpPr>
          <p:nvPr>
            <p:ph type="title" hasCustomPrompt="1"/>
          </p:nvPr>
        </p:nvSpPr>
        <p:spPr>
          <a:xfrm>
            <a:off x="802386" y="1371601"/>
            <a:ext cx="3314700" cy="2093150"/>
          </a:xfrm>
        </p:spPr>
        <p:txBody>
          <a:bodyPr anchor="t" anchorCtr="0"/>
          <a:lstStyle>
            <a:lvl1pPr algn="ctr">
              <a:defRPr sz="3300" cap="none" baseline="0">
                <a:solidFill>
                  <a:srgbClr val="5C7D8F"/>
                </a:solidFill>
                <a:effectLst/>
              </a:defRPr>
            </a:lvl1pPr>
          </a:lstStyle>
          <a:p>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p:txBody>
      </p:sp>
    </p:spTree>
    <p:extLst>
      <p:ext uri="{BB962C8B-B14F-4D97-AF65-F5344CB8AC3E}">
        <p14:creationId xmlns:p14="http://schemas.microsoft.com/office/powerpoint/2010/main" val="41690601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916"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ontent Slide-Callout-Chart">
    <p:bg>
      <p:bgPr>
        <a:solidFill>
          <a:srgbClr val="EFEFEF">
            <a:alpha val="8145"/>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3BEDC1-3EBA-A24D-BEBD-ABD5A57C2BE9}"/>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2" name="TextBox 1"/>
          <p:cNvSpPr txBox="1"/>
          <p:nvPr userDrawn="1"/>
        </p:nvSpPr>
        <p:spPr>
          <a:xfrm>
            <a:off x="-1033271" y="1110996"/>
            <a:ext cx="184731" cy="369332"/>
          </a:xfrm>
          <a:prstGeom prst="rect">
            <a:avLst/>
          </a:prstGeom>
          <a:noFill/>
        </p:spPr>
        <p:txBody>
          <a:bodyPr wrap="none" rtlCol="0">
            <a:spAutoFit/>
          </a:bodyPr>
          <a:lstStyle/>
          <a:p>
            <a:endParaRPr lang="en-US" dirty="0"/>
          </a:p>
        </p:txBody>
      </p:sp>
      <p:sp>
        <p:nvSpPr>
          <p:cNvPr id="19" name="Title 1">
            <a:extLst>
              <a:ext uri="{FF2B5EF4-FFF2-40B4-BE49-F238E27FC236}">
                <a16:creationId xmlns:a16="http://schemas.microsoft.com/office/drawing/2014/main" id="{3ABC8023-AB47-C743-8171-0BA788F0CEA2}"/>
              </a:ext>
            </a:extLst>
          </p:cNvPr>
          <p:cNvSpPr>
            <a:spLocks noGrp="1"/>
          </p:cNvSpPr>
          <p:nvPr>
            <p:ph type="title" hasCustomPrompt="1"/>
          </p:nvPr>
        </p:nvSpPr>
        <p:spPr>
          <a:xfrm>
            <a:off x="802386" y="1371601"/>
            <a:ext cx="3314700" cy="2093150"/>
          </a:xfrm>
        </p:spPr>
        <p:txBody>
          <a:bodyPr anchor="t" anchorCtr="0"/>
          <a:lstStyle>
            <a:lvl1pPr algn="ctr">
              <a:defRPr sz="3300" cap="none" baseline="0">
                <a:solidFill>
                  <a:srgbClr val="5C7D8F"/>
                </a:solidFill>
                <a:effectLst/>
              </a:defRPr>
            </a:lvl1pPr>
          </a:lstStyle>
          <a:p>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a:t>
            </a:r>
          </a:p>
        </p:txBody>
      </p:sp>
      <p:sp>
        <p:nvSpPr>
          <p:cNvPr id="12" name="Chart Placeholder 5">
            <a:extLst>
              <a:ext uri="{FF2B5EF4-FFF2-40B4-BE49-F238E27FC236}">
                <a16:creationId xmlns:a16="http://schemas.microsoft.com/office/drawing/2014/main" id="{F53DBA5E-502A-BE4D-A5FC-BE55B7C91ACB}"/>
              </a:ext>
            </a:extLst>
          </p:cNvPr>
          <p:cNvSpPr>
            <a:spLocks noGrp="1"/>
          </p:cNvSpPr>
          <p:nvPr>
            <p:ph type="chart" sz="quarter" idx="12"/>
          </p:nvPr>
        </p:nvSpPr>
        <p:spPr>
          <a:xfrm>
            <a:off x="4572000" y="742950"/>
            <a:ext cx="4229100" cy="3714750"/>
          </a:xfrm>
        </p:spPr>
        <p:txBody>
          <a:bodyPr/>
          <a:lstStyle/>
          <a:p>
            <a:endParaRPr lang="en-US"/>
          </a:p>
        </p:txBody>
      </p:sp>
    </p:spTree>
    <p:extLst>
      <p:ext uri="{BB962C8B-B14F-4D97-AF65-F5344CB8AC3E}">
        <p14:creationId xmlns:p14="http://schemas.microsoft.com/office/powerpoint/2010/main" val="42882766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916"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ontent slide-Quot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399790-EF55-3B4A-906E-6C58B4170736}"/>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2" name="TextBox 1"/>
          <p:cNvSpPr txBox="1"/>
          <p:nvPr userDrawn="1"/>
        </p:nvSpPr>
        <p:spPr>
          <a:xfrm>
            <a:off x="-1033271" y="1110996"/>
            <a:ext cx="184731" cy="369332"/>
          </a:xfrm>
          <a:prstGeom prst="rect">
            <a:avLst/>
          </a:prstGeom>
          <a:noFill/>
        </p:spPr>
        <p:txBody>
          <a:bodyPr wrap="none" rtlCol="0">
            <a:spAutoFit/>
          </a:bodyPr>
          <a:lstStyle/>
          <a:p>
            <a:endParaRPr lang="en-US" dirty="0"/>
          </a:p>
        </p:txBody>
      </p:sp>
      <p:pic>
        <p:nvPicPr>
          <p:cNvPr id="11" name="Graphic 10">
            <a:extLst>
              <a:ext uri="{FF2B5EF4-FFF2-40B4-BE49-F238E27FC236}">
                <a16:creationId xmlns:a16="http://schemas.microsoft.com/office/drawing/2014/main" id="{F4CE9B81-756E-0448-9D57-03670DC64E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2951" y="1885951"/>
            <a:ext cx="767330" cy="767330"/>
          </a:xfrm>
          <a:prstGeom prst="rect">
            <a:avLst/>
          </a:prstGeom>
        </p:spPr>
      </p:pic>
      <p:cxnSp>
        <p:nvCxnSpPr>
          <p:cNvPr id="17" name="Straight Connector 16">
            <a:extLst>
              <a:ext uri="{FF2B5EF4-FFF2-40B4-BE49-F238E27FC236}">
                <a16:creationId xmlns:a16="http://schemas.microsoft.com/office/drawing/2014/main" id="{BB8EB2FD-2969-004A-B5FC-A1E54FF7E669}"/>
              </a:ext>
            </a:extLst>
          </p:cNvPr>
          <p:cNvCxnSpPr>
            <a:cxnSpLocks/>
          </p:cNvCxnSpPr>
          <p:nvPr userDrawn="1"/>
        </p:nvCxnSpPr>
        <p:spPr>
          <a:xfrm flipV="1">
            <a:off x="1893545" y="1183765"/>
            <a:ext cx="14626" cy="2171700"/>
          </a:xfrm>
          <a:prstGeom prst="line">
            <a:avLst/>
          </a:prstGeom>
          <a:ln w="9525" cap="flat" cmpd="sng" algn="ctr">
            <a:solidFill>
              <a:srgbClr val="5F5F5F"/>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9919AAB-A090-664E-8BF0-B03CB2F50B06}"/>
              </a:ext>
            </a:extLst>
          </p:cNvPr>
          <p:cNvSpPr>
            <a:spLocks noGrp="1"/>
          </p:cNvSpPr>
          <p:nvPr>
            <p:ph type="body" sz="quarter" idx="10" hasCustomPrompt="1"/>
          </p:nvPr>
        </p:nvSpPr>
        <p:spPr>
          <a:xfrm>
            <a:off x="2300288" y="685800"/>
            <a:ext cx="5857875" cy="3143250"/>
          </a:xfrm>
        </p:spPr>
        <p:txBody>
          <a:bodyPr anchor="ctr"/>
          <a:lstStyle>
            <a:lvl1pPr marL="0" indent="0">
              <a:buNone/>
              <a:defRPr sz="3300" i="1">
                <a:solidFill>
                  <a:srgbClr val="5F5F5F"/>
                </a:solidFill>
                <a:latin typeface="+mj-lt"/>
              </a:defRPr>
            </a:lvl1pPr>
            <a:lvl2pPr marL="342900" indent="0">
              <a:buNone/>
              <a:defRPr sz="3300" i="1">
                <a:latin typeface="+mj-lt"/>
              </a:defRPr>
            </a:lvl2pPr>
            <a:lvl3pPr marL="685800" indent="0">
              <a:buNone/>
              <a:defRPr sz="3300" i="1">
                <a:latin typeface="+mj-lt"/>
              </a:defRPr>
            </a:lvl3pPr>
            <a:lvl4pPr marL="1028700" indent="0">
              <a:buNone/>
              <a:defRPr sz="3300" i="1">
                <a:latin typeface="+mj-lt"/>
              </a:defRPr>
            </a:lvl4pPr>
            <a:lvl5pPr marL="1371600" indent="0">
              <a:buNone/>
              <a:defRPr sz="3300" i="1">
                <a:latin typeface="+mj-lt"/>
              </a:defRPr>
            </a:lvl5pPr>
          </a:lstStyle>
          <a:p>
            <a:pPr lvl="0"/>
            <a:r>
              <a:rPr lang="en-US" dirty="0"/>
              <a:t>Quote copy</a:t>
            </a:r>
          </a:p>
        </p:txBody>
      </p:sp>
    </p:spTree>
    <p:extLst>
      <p:ext uri="{BB962C8B-B14F-4D97-AF65-F5344CB8AC3E}">
        <p14:creationId xmlns:p14="http://schemas.microsoft.com/office/powerpoint/2010/main" val="25914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916"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PALETTE">
    <p:bg>
      <p:bgPr>
        <a:solidFill>
          <a:srgbClr val="FFFFFF"/>
        </a:solidFill>
        <a:effectLst/>
      </p:bgPr>
    </p:bg>
    <p:spTree>
      <p:nvGrpSpPr>
        <p:cNvPr id="1" name=""/>
        <p:cNvGrpSpPr/>
        <p:nvPr/>
      </p:nvGrpSpPr>
      <p:grpSpPr>
        <a:xfrm>
          <a:off x="0" y="0"/>
          <a:ext cx="0" cy="0"/>
          <a:chOff x="0" y="0"/>
          <a:chExt cx="0" cy="0"/>
        </a:xfrm>
      </p:grpSpPr>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265223A0-E31C-E043-87B0-134F5208C398}"/>
              </a:ext>
            </a:extLst>
          </p:cNvPr>
          <p:cNvSpPr/>
          <p:nvPr userDrawn="1"/>
        </p:nvSpPr>
        <p:spPr>
          <a:xfrm>
            <a:off x="152400" y="171451"/>
            <a:ext cx="5638800" cy="646331"/>
          </a:xfrm>
          <a:prstGeom prst="rect">
            <a:avLst/>
          </a:prstGeom>
        </p:spPr>
        <p:txBody>
          <a:bodyPr wrap="square">
            <a:spAutoFit/>
          </a:bodyPr>
          <a:lstStyle/>
          <a:p>
            <a:r>
              <a:rPr lang="en-US" dirty="0">
                <a:solidFill>
                  <a:srgbClr val="000000"/>
                </a:solidFill>
                <a:latin typeface="Georgia" charset="0"/>
                <a:ea typeface="Georgia" charset="0"/>
                <a:cs typeface="Georgia" charset="0"/>
              </a:rPr>
              <a:t>COLOR PALETTE– </a:t>
            </a:r>
            <a:br>
              <a:rPr lang="en-US" dirty="0">
                <a:solidFill>
                  <a:srgbClr val="000000"/>
                </a:solidFill>
                <a:latin typeface="Georgia" charset="0"/>
                <a:ea typeface="Georgia" charset="0"/>
                <a:cs typeface="Georgia" charset="0"/>
              </a:rPr>
            </a:br>
            <a:r>
              <a:rPr lang="en-US" dirty="0">
                <a:solidFill>
                  <a:srgbClr val="000000"/>
                </a:solidFill>
                <a:latin typeface="Georgia" charset="0"/>
                <a:ea typeface="Georgia" charset="0"/>
                <a:cs typeface="Georgia" charset="0"/>
              </a:rPr>
              <a:t>NOT A TEMPLATE</a:t>
            </a:r>
          </a:p>
        </p:txBody>
      </p:sp>
      <p:sp>
        <p:nvSpPr>
          <p:cNvPr id="2" name="Rectangle 1">
            <a:extLst>
              <a:ext uri="{FF2B5EF4-FFF2-40B4-BE49-F238E27FC236}">
                <a16:creationId xmlns:a16="http://schemas.microsoft.com/office/drawing/2014/main" id="{8B61C537-4238-FD4F-9BB3-9A7FC8B225BB}"/>
              </a:ext>
            </a:extLst>
          </p:cNvPr>
          <p:cNvSpPr/>
          <p:nvPr userDrawn="1"/>
        </p:nvSpPr>
        <p:spPr>
          <a:xfrm>
            <a:off x="533400" y="914400"/>
            <a:ext cx="1524000" cy="120015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1E2475-CBDB-D74B-A4BA-8BACBE848022}"/>
              </a:ext>
            </a:extLst>
          </p:cNvPr>
          <p:cNvSpPr/>
          <p:nvPr userDrawn="1"/>
        </p:nvSpPr>
        <p:spPr>
          <a:xfrm>
            <a:off x="2243461" y="914400"/>
            <a:ext cx="1558667" cy="12001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6B260A-365E-0F46-969B-0A75CE5FE044}"/>
              </a:ext>
            </a:extLst>
          </p:cNvPr>
          <p:cNvSpPr/>
          <p:nvPr userDrawn="1"/>
        </p:nvSpPr>
        <p:spPr>
          <a:xfrm>
            <a:off x="4010170" y="926932"/>
            <a:ext cx="1541083" cy="120015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F47364-AC59-D74B-BCB7-A27DF1ED51D1}"/>
              </a:ext>
            </a:extLst>
          </p:cNvPr>
          <p:cNvSpPr/>
          <p:nvPr userDrawn="1"/>
        </p:nvSpPr>
        <p:spPr>
          <a:xfrm>
            <a:off x="5791200" y="936200"/>
            <a:ext cx="1541083" cy="120015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3EFF03-F8D7-C74C-BB4A-405F6651F632}"/>
              </a:ext>
            </a:extLst>
          </p:cNvPr>
          <p:cNvSpPr/>
          <p:nvPr userDrawn="1"/>
        </p:nvSpPr>
        <p:spPr>
          <a:xfrm>
            <a:off x="530475" y="2256182"/>
            <a:ext cx="1526925" cy="12001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27195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S">
    <p:bg>
      <p:bgPr>
        <a:solidFill>
          <a:srgbClr val="FFFFFF"/>
        </a:solidFill>
        <a:effectLst/>
      </p:bgPr>
    </p:bg>
    <p:spTree>
      <p:nvGrpSpPr>
        <p:cNvPr id="1" name=""/>
        <p:cNvGrpSpPr/>
        <p:nvPr/>
      </p:nvGrpSpPr>
      <p:grpSpPr>
        <a:xfrm>
          <a:off x="0" y="0"/>
          <a:ext cx="0" cy="0"/>
          <a:chOff x="0" y="0"/>
          <a:chExt cx="0" cy="0"/>
        </a:xfrm>
      </p:grpSpPr>
      <p:pic>
        <p:nvPicPr>
          <p:cNvPr id="75" name="Graphic 74">
            <a:extLst>
              <a:ext uri="{FF2B5EF4-FFF2-40B4-BE49-F238E27FC236}">
                <a16:creationId xmlns:a16="http://schemas.microsoft.com/office/drawing/2014/main" id="{D5979036-C48F-0A45-B9C2-FD7A754F4A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37078" y="4141194"/>
            <a:ext cx="307191" cy="409587"/>
          </a:xfrm>
          <a:prstGeom prst="rect">
            <a:avLst/>
          </a:prstGeom>
        </p:spPr>
      </p:pic>
      <p:pic>
        <p:nvPicPr>
          <p:cNvPr id="115" name="Graphic 114">
            <a:extLst>
              <a:ext uri="{FF2B5EF4-FFF2-40B4-BE49-F238E27FC236}">
                <a16:creationId xmlns:a16="http://schemas.microsoft.com/office/drawing/2014/main" id="{1891C44C-D4C1-5F4F-B0E0-49B5375BD25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8422" y="1825895"/>
            <a:ext cx="427020" cy="427020"/>
          </a:xfrm>
          <a:prstGeom prst="rect">
            <a:avLst/>
          </a:prstGeom>
        </p:spPr>
      </p:pic>
      <p:pic>
        <p:nvPicPr>
          <p:cNvPr id="121" name="Graphic 120">
            <a:extLst>
              <a:ext uri="{FF2B5EF4-FFF2-40B4-BE49-F238E27FC236}">
                <a16:creationId xmlns:a16="http://schemas.microsoft.com/office/drawing/2014/main" id="{6E2E40B2-A0C3-7B42-BE75-A5EEFED4F5C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3365" y="1770999"/>
            <a:ext cx="476369" cy="448347"/>
          </a:xfrm>
          <a:prstGeom prst="rect">
            <a:avLst/>
          </a:prstGeom>
        </p:spPr>
      </p:pic>
      <p:pic>
        <p:nvPicPr>
          <p:cNvPr id="123" name="Graphic 122">
            <a:extLst>
              <a:ext uri="{FF2B5EF4-FFF2-40B4-BE49-F238E27FC236}">
                <a16:creationId xmlns:a16="http://schemas.microsoft.com/office/drawing/2014/main" id="{89211F8D-D370-6D42-BA2F-DE01975A7CD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38130" y="1795447"/>
            <a:ext cx="424500" cy="424500"/>
          </a:xfrm>
          <a:prstGeom prst="rect">
            <a:avLst/>
          </a:prstGeom>
        </p:spPr>
      </p:pic>
      <p:pic>
        <p:nvPicPr>
          <p:cNvPr id="125" name="Graphic 124">
            <a:extLst>
              <a:ext uri="{FF2B5EF4-FFF2-40B4-BE49-F238E27FC236}">
                <a16:creationId xmlns:a16="http://schemas.microsoft.com/office/drawing/2014/main" id="{FA6057E5-1A4C-3B4E-BED1-21FED64B7CA5}"/>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10629" y="1756629"/>
            <a:ext cx="494736" cy="494736"/>
          </a:xfrm>
          <a:prstGeom prst="rect">
            <a:avLst/>
          </a:prstGeom>
        </p:spPr>
      </p:pic>
      <p:pic>
        <p:nvPicPr>
          <p:cNvPr id="127" name="Graphic 126">
            <a:extLst>
              <a:ext uri="{FF2B5EF4-FFF2-40B4-BE49-F238E27FC236}">
                <a16:creationId xmlns:a16="http://schemas.microsoft.com/office/drawing/2014/main" id="{8BA946D8-21F2-CC4B-99E0-B5A94E901C1C}"/>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909413" y="1842794"/>
            <a:ext cx="494060" cy="439164"/>
          </a:xfrm>
          <a:prstGeom prst="rect">
            <a:avLst/>
          </a:prstGeom>
        </p:spPr>
      </p:pic>
      <p:pic>
        <p:nvPicPr>
          <p:cNvPr id="129" name="Graphic 128">
            <a:extLst>
              <a:ext uri="{FF2B5EF4-FFF2-40B4-BE49-F238E27FC236}">
                <a16:creationId xmlns:a16="http://schemas.microsoft.com/office/drawing/2014/main" id="{263BBA08-694A-0F47-A999-32DEDB5F32BE}"/>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405191" y="1873443"/>
            <a:ext cx="510864" cy="408691"/>
          </a:xfrm>
          <a:prstGeom prst="rect">
            <a:avLst/>
          </a:prstGeom>
        </p:spPr>
      </p:pic>
      <p:pic>
        <p:nvPicPr>
          <p:cNvPr id="135" name="Graphic 134">
            <a:extLst>
              <a:ext uri="{FF2B5EF4-FFF2-40B4-BE49-F238E27FC236}">
                <a16:creationId xmlns:a16="http://schemas.microsoft.com/office/drawing/2014/main" id="{CB543416-7F03-A441-9AA6-AE017E2CECDF}"/>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164054" y="1861503"/>
            <a:ext cx="476369" cy="423439"/>
          </a:xfrm>
          <a:prstGeom prst="rect">
            <a:avLst/>
          </a:prstGeom>
        </p:spPr>
      </p:pic>
      <p:sp>
        <p:nvSpPr>
          <p:cNvPr id="5" name="TextBox 4"/>
          <p:cNvSpPr txBox="1"/>
          <p:nvPr userDrawn="1"/>
        </p:nvSpPr>
        <p:spPr>
          <a:xfrm>
            <a:off x="3225801" y="-955662"/>
            <a:ext cx="157727" cy="315344"/>
          </a:xfrm>
          <a:prstGeom prst="rect">
            <a:avLst/>
          </a:prstGeom>
          <a:solidFill>
            <a:schemeClr val="tx1"/>
          </a:solidFill>
        </p:spPr>
        <p:txBody>
          <a:bodyPr wrap="square" rtlCol="0">
            <a:spAutoFit/>
          </a:bodyPr>
          <a:lstStyle/>
          <a:p>
            <a:endParaRPr lang="en-US" dirty="0"/>
          </a:p>
        </p:txBody>
      </p:sp>
      <p:sp>
        <p:nvSpPr>
          <p:cNvPr id="8" name="Rectangle 7">
            <a:extLst>
              <a:ext uri="{FF2B5EF4-FFF2-40B4-BE49-F238E27FC236}">
                <a16:creationId xmlns:a16="http://schemas.microsoft.com/office/drawing/2014/main" id="{265223A0-E31C-E043-87B0-134F5208C398}"/>
              </a:ext>
            </a:extLst>
          </p:cNvPr>
          <p:cNvSpPr/>
          <p:nvPr userDrawn="1"/>
        </p:nvSpPr>
        <p:spPr>
          <a:xfrm>
            <a:off x="152400" y="171451"/>
            <a:ext cx="2514599" cy="646331"/>
          </a:xfrm>
          <a:prstGeom prst="rect">
            <a:avLst/>
          </a:prstGeom>
        </p:spPr>
        <p:txBody>
          <a:bodyPr wrap="square">
            <a:spAutoFit/>
          </a:bodyPr>
          <a:lstStyle/>
          <a:p>
            <a:r>
              <a:rPr lang="en-US" dirty="0">
                <a:solidFill>
                  <a:srgbClr val="000000"/>
                </a:solidFill>
                <a:latin typeface="Georgia" charset="0"/>
                <a:ea typeface="Georgia" charset="0"/>
                <a:cs typeface="Georgia" charset="0"/>
              </a:rPr>
              <a:t>ICONS—</a:t>
            </a:r>
            <a:br>
              <a:rPr lang="en-US" dirty="0">
                <a:solidFill>
                  <a:srgbClr val="000000"/>
                </a:solidFill>
                <a:latin typeface="Georgia" charset="0"/>
                <a:ea typeface="Georgia" charset="0"/>
                <a:cs typeface="Georgia" charset="0"/>
              </a:rPr>
            </a:br>
            <a:r>
              <a:rPr lang="en-US" dirty="0">
                <a:solidFill>
                  <a:srgbClr val="000000"/>
                </a:solidFill>
                <a:latin typeface="Georgia" charset="0"/>
                <a:ea typeface="Georgia" charset="0"/>
                <a:cs typeface="Georgia" charset="0"/>
              </a:rPr>
              <a:t>NOT A TEMPLATE</a:t>
            </a:r>
          </a:p>
        </p:txBody>
      </p:sp>
      <p:pic>
        <p:nvPicPr>
          <p:cNvPr id="14" name="Graphic 13">
            <a:extLst>
              <a:ext uri="{FF2B5EF4-FFF2-40B4-BE49-F238E27FC236}">
                <a16:creationId xmlns:a16="http://schemas.microsoft.com/office/drawing/2014/main" id="{C84F1446-89B6-A248-9B18-FD9D7CEFA001}"/>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331791" y="1047751"/>
            <a:ext cx="329373" cy="439164"/>
          </a:xfrm>
          <a:prstGeom prst="rect">
            <a:avLst/>
          </a:prstGeom>
        </p:spPr>
      </p:pic>
      <p:sp>
        <p:nvSpPr>
          <p:cNvPr id="18" name="Graphic 7">
            <a:extLst>
              <a:ext uri="{FF2B5EF4-FFF2-40B4-BE49-F238E27FC236}">
                <a16:creationId xmlns:a16="http://schemas.microsoft.com/office/drawing/2014/main" id="{EC933FCA-A595-D248-9A03-271B4212ACBC}"/>
              </a:ext>
            </a:extLst>
          </p:cNvPr>
          <p:cNvSpPr>
            <a:spLocks noChangeAspect="1"/>
          </p:cNvSpPr>
          <p:nvPr userDrawn="1"/>
        </p:nvSpPr>
        <p:spPr>
          <a:xfrm>
            <a:off x="1646671" y="1126725"/>
            <a:ext cx="329373" cy="439164"/>
          </a:xfrm>
          <a:custGeom>
            <a:avLst/>
            <a:gdLst>
              <a:gd name="connsiteX0" fmla="*/ 816349 w 847467"/>
              <a:gd name="connsiteY0" fmla="*/ 206623 h 1079711"/>
              <a:gd name="connsiteX1" fmla="*/ 631186 w 847467"/>
              <a:gd name="connsiteY1" fmla="*/ 29728 h 1079711"/>
              <a:gd name="connsiteX2" fmla="*/ 556371 w 847467"/>
              <a:gd name="connsiteY2" fmla="*/ 0 h 1079711"/>
              <a:gd name="connsiteX3" fmla="*/ 105933 w 847467"/>
              <a:gd name="connsiteY3" fmla="*/ 0 h 1079711"/>
              <a:gd name="connsiteX4" fmla="*/ 0 w 847467"/>
              <a:gd name="connsiteY4" fmla="*/ 101414 h 1079711"/>
              <a:gd name="connsiteX5" fmla="*/ 0 w 847467"/>
              <a:gd name="connsiteY5" fmla="*/ 978509 h 1079711"/>
              <a:gd name="connsiteX6" fmla="*/ 105933 w 847467"/>
              <a:gd name="connsiteY6" fmla="*/ 1079712 h 1079711"/>
              <a:gd name="connsiteX7" fmla="*/ 741534 w 847467"/>
              <a:gd name="connsiteY7" fmla="*/ 1079712 h 1079711"/>
              <a:gd name="connsiteX8" fmla="*/ 847467 w 847467"/>
              <a:gd name="connsiteY8" fmla="*/ 978509 h 1079711"/>
              <a:gd name="connsiteX9" fmla="*/ 847467 w 847467"/>
              <a:gd name="connsiteY9" fmla="*/ 278309 h 1079711"/>
              <a:gd name="connsiteX10" fmla="*/ 816349 w 847467"/>
              <a:gd name="connsiteY10" fmla="*/ 206623 h 1079711"/>
              <a:gd name="connsiteX11" fmla="*/ 766472 w 847467"/>
              <a:gd name="connsiteY11" fmla="*/ 254484 h 1079711"/>
              <a:gd name="connsiteX12" fmla="*/ 775741 w 847467"/>
              <a:gd name="connsiteY12" fmla="*/ 270086 h 1079711"/>
              <a:gd name="connsiteX13" fmla="*/ 564978 w 847467"/>
              <a:gd name="connsiteY13" fmla="*/ 270086 h 1079711"/>
              <a:gd name="connsiteX14" fmla="*/ 564978 w 847467"/>
              <a:gd name="connsiteY14" fmla="*/ 68734 h 1079711"/>
              <a:gd name="connsiteX15" fmla="*/ 581309 w 847467"/>
              <a:gd name="connsiteY15" fmla="*/ 77589 h 1079711"/>
              <a:gd name="connsiteX16" fmla="*/ 766472 w 847467"/>
              <a:gd name="connsiteY16" fmla="*/ 254484 h 1079711"/>
              <a:gd name="connsiteX17" fmla="*/ 741534 w 847467"/>
              <a:gd name="connsiteY17" fmla="*/ 1012243 h 1079711"/>
              <a:gd name="connsiteX18" fmla="*/ 105933 w 847467"/>
              <a:gd name="connsiteY18" fmla="*/ 1012243 h 1079711"/>
              <a:gd name="connsiteX19" fmla="*/ 70622 w 847467"/>
              <a:gd name="connsiteY19" fmla="*/ 978509 h 1079711"/>
              <a:gd name="connsiteX20" fmla="*/ 70622 w 847467"/>
              <a:gd name="connsiteY20" fmla="*/ 101414 h 1079711"/>
              <a:gd name="connsiteX21" fmla="*/ 105933 w 847467"/>
              <a:gd name="connsiteY21" fmla="*/ 67680 h 1079711"/>
              <a:gd name="connsiteX22" fmla="*/ 494356 w 847467"/>
              <a:gd name="connsiteY22" fmla="*/ 67680 h 1079711"/>
              <a:gd name="connsiteX23" fmla="*/ 494356 w 847467"/>
              <a:gd name="connsiteY23" fmla="*/ 286953 h 1079711"/>
              <a:gd name="connsiteX24" fmla="*/ 547322 w 847467"/>
              <a:gd name="connsiteY24" fmla="*/ 337555 h 1079711"/>
              <a:gd name="connsiteX25" fmla="*/ 776845 w 847467"/>
              <a:gd name="connsiteY25" fmla="*/ 337555 h 1079711"/>
              <a:gd name="connsiteX26" fmla="*/ 776845 w 847467"/>
              <a:gd name="connsiteY26" fmla="*/ 978509 h 1079711"/>
              <a:gd name="connsiteX27" fmla="*/ 741534 w 847467"/>
              <a:gd name="connsiteY27" fmla="*/ 1012243 h 1079711"/>
              <a:gd name="connsiteX28" fmla="*/ 635600 w 847467"/>
              <a:gd name="connsiteY28" fmla="*/ 497793 h 1079711"/>
              <a:gd name="connsiteX29" fmla="*/ 635600 w 847467"/>
              <a:gd name="connsiteY29" fmla="*/ 514661 h 1079711"/>
              <a:gd name="connsiteX30" fmla="*/ 609117 w 847467"/>
              <a:gd name="connsiteY30" fmla="*/ 539961 h 1079711"/>
              <a:gd name="connsiteX31" fmla="*/ 238350 w 847467"/>
              <a:gd name="connsiteY31" fmla="*/ 539961 h 1079711"/>
              <a:gd name="connsiteX32" fmla="*/ 211867 w 847467"/>
              <a:gd name="connsiteY32" fmla="*/ 514661 h 1079711"/>
              <a:gd name="connsiteX33" fmla="*/ 211867 w 847467"/>
              <a:gd name="connsiteY33" fmla="*/ 497793 h 1079711"/>
              <a:gd name="connsiteX34" fmla="*/ 238350 w 847467"/>
              <a:gd name="connsiteY34" fmla="*/ 472493 h 1079711"/>
              <a:gd name="connsiteX35" fmla="*/ 609117 w 847467"/>
              <a:gd name="connsiteY35" fmla="*/ 472493 h 1079711"/>
              <a:gd name="connsiteX36" fmla="*/ 635600 w 847467"/>
              <a:gd name="connsiteY36" fmla="*/ 497793 h 1079711"/>
              <a:gd name="connsiteX37" fmla="*/ 635600 w 847467"/>
              <a:gd name="connsiteY37" fmla="*/ 632731 h 1079711"/>
              <a:gd name="connsiteX38" fmla="*/ 635600 w 847467"/>
              <a:gd name="connsiteY38" fmla="*/ 649598 h 1079711"/>
              <a:gd name="connsiteX39" fmla="*/ 609117 w 847467"/>
              <a:gd name="connsiteY39" fmla="*/ 674899 h 1079711"/>
              <a:gd name="connsiteX40" fmla="*/ 238350 w 847467"/>
              <a:gd name="connsiteY40" fmla="*/ 674899 h 1079711"/>
              <a:gd name="connsiteX41" fmla="*/ 211867 w 847467"/>
              <a:gd name="connsiteY41" fmla="*/ 649598 h 1079711"/>
              <a:gd name="connsiteX42" fmla="*/ 211867 w 847467"/>
              <a:gd name="connsiteY42" fmla="*/ 632731 h 1079711"/>
              <a:gd name="connsiteX43" fmla="*/ 238350 w 847467"/>
              <a:gd name="connsiteY43" fmla="*/ 607430 h 1079711"/>
              <a:gd name="connsiteX44" fmla="*/ 609117 w 847467"/>
              <a:gd name="connsiteY44" fmla="*/ 607430 h 1079711"/>
              <a:gd name="connsiteX45" fmla="*/ 635600 w 847467"/>
              <a:gd name="connsiteY45" fmla="*/ 632731 h 1079711"/>
              <a:gd name="connsiteX46" fmla="*/ 635600 w 847467"/>
              <a:gd name="connsiteY46" fmla="*/ 767669 h 1079711"/>
              <a:gd name="connsiteX47" fmla="*/ 635600 w 847467"/>
              <a:gd name="connsiteY47" fmla="*/ 784536 h 1079711"/>
              <a:gd name="connsiteX48" fmla="*/ 609117 w 847467"/>
              <a:gd name="connsiteY48" fmla="*/ 809837 h 1079711"/>
              <a:gd name="connsiteX49" fmla="*/ 238350 w 847467"/>
              <a:gd name="connsiteY49" fmla="*/ 809837 h 1079711"/>
              <a:gd name="connsiteX50" fmla="*/ 211867 w 847467"/>
              <a:gd name="connsiteY50" fmla="*/ 784536 h 1079711"/>
              <a:gd name="connsiteX51" fmla="*/ 211867 w 847467"/>
              <a:gd name="connsiteY51" fmla="*/ 767669 h 1079711"/>
              <a:gd name="connsiteX52" fmla="*/ 238350 w 847467"/>
              <a:gd name="connsiteY52" fmla="*/ 742368 h 1079711"/>
              <a:gd name="connsiteX53" fmla="*/ 609117 w 847467"/>
              <a:gd name="connsiteY53" fmla="*/ 742368 h 1079711"/>
              <a:gd name="connsiteX54" fmla="*/ 635600 w 847467"/>
              <a:gd name="connsiteY54" fmla="*/ 767669 h 107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7467" h="1079711">
                <a:moveTo>
                  <a:pt x="816349" y="206623"/>
                </a:moveTo>
                <a:lnTo>
                  <a:pt x="631186" y="29728"/>
                </a:lnTo>
                <a:cubicBezTo>
                  <a:pt x="611324" y="10753"/>
                  <a:pt x="584399" y="0"/>
                  <a:pt x="556371" y="0"/>
                </a:cubicBezTo>
                <a:lnTo>
                  <a:pt x="105933" y="0"/>
                </a:lnTo>
                <a:cubicBezTo>
                  <a:pt x="47449" y="211"/>
                  <a:pt x="0" y="45541"/>
                  <a:pt x="0" y="101414"/>
                </a:cubicBezTo>
                <a:lnTo>
                  <a:pt x="0" y="978509"/>
                </a:lnTo>
                <a:cubicBezTo>
                  <a:pt x="0" y="1034381"/>
                  <a:pt x="47449" y="1079712"/>
                  <a:pt x="105933" y="1079712"/>
                </a:cubicBezTo>
                <a:lnTo>
                  <a:pt x="741534" y="1079712"/>
                </a:lnTo>
                <a:cubicBezTo>
                  <a:pt x="800018" y="1079712"/>
                  <a:pt x="847467" y="1034381"/>
                  <a:pt x="847467" y="978509"/>
                </a:cubicBezTo>
                <a:lnTo>
                  <a:pt x="847467" y="278309"/>
                </a:lnTo>
                <a:cubicBezTo>
                  <a:pt x="847467" y="251532"/>
                  <a:pt x="836212" y="225599"/>
                  <a:pt x="816349" y="206623"/>
                </a:cubicBezTo>
                <a:close/>
                <a:moveTo>
                  <a:pt x="766472" y="254484"/>
                </a:moveTo>
                <a:cubicBezTo>
                  <a:pt x="771107" y="258912"/>
                  <a:pt x="774196" y="264183"/>
                  <a:pt x="775741" y="270086"/>
                </a:cubicBezTo>
                <a:lnTo>
                  <a:pt x="564978" y="270086"/>
                </a:lnTo>
                <a:lnTo>
                  <a:pt x="564978" y="68734"/>
                </a:lnTo>
                <a:cubicBezTo>
                  <a:pt x="571157" y="70210"/>
                  <a:pt x="576675" y="73161"/>
                  <a:pt x="581309" y="77589"/>
                </a:cubicBezTo>
                <a:lnTo>
                  <a:pt x="766472" y="254484"/>
                </a:lnTo>
                <a:close/>
                <a:moveTo>
                  <a:pt x="741534" y="1012243"/>
                </a:moveTo>
                <a:lnTo>
                  <a:pt x="105933" y="1012243"/>
                </a:lnTo>
                <a:cubicBezTo>
                  <a:pt x="86512" y="1012243"/>
                  <a:pt x="70622" y="997063"/>
                  <a:pt x="70622" y="978509"/>
                </a:cubicBezTo>
                <a:lnTo>
                  <a:pt x="70622" y="101414"/>
                </a:lnTo>
                <a:cubicBezTo>
                  <a:pt x="70622" y="82860"/>
                  <a:pt x="86512" y="67680"/>
                  <a:pt x="105933" y="67680"/>
                </a:cubicBezTo>
                <a:lnTo>
                  <a:pt x="494356" y="67680"/>
                </a:lnTo>
                <a:lnTo>
                  <a:pt x="494356" y="286953"/>
                </a:lnTo>
                <a:cubicBezTo>
                  <a:pt x="494356" y="314995"/>
                  <a:pt x="517970" y="337555"/>
                  <a:pt x="547322" y="337555"/>
                </a:cubicBezTo>
                <a:lnTo>
                  <a:pt x="776845" y="337555"/>
                </a:lnTo>
                <a:lnTo>
                  <a:pt x="776845" y="978509"/>
                </a:lnTo>
                <a:cubicBezTo>
                  <a:pt x="776845" y="997063"/>
                  <a:pt x="760955" y="1012243"/>
                  <a:pt x="741534" y="1012243"/>
                </a:cubicBezTo>
                <a:close/>
                <a:moveTo>
                  <a:pt x="635600" y="497793"/>
                </a:moveTo>
                <a:lnTo>
                  <a:pt x="635600" y="514661"/>
                </a:lnTo>
                <a:cubicBezTo>
                  <a:pt x="635600" y="528576"/>
                  <a:pt x="623683" y="539961"/>
                  <a:pt x="609117" y="539961"/>
                </a:cubicBezTo>
                <a:lnTo>
                  <a:pt x="238350" y="539961"/>
                </a:lnTo>
                <a:cubicBezTo>
                  <a:pt x="223784" y="539961"/>
                  <a:pt x="211867" y="528576"/>
                  <a:pt x="211867" y="514661"/>
                </a:cubicBezTo>
                <a:lnTo>
                  <a:pt x="211867" y="497793"/>
                </a:lnTo>
                <a:cubicBezTo>
                  <a:pt x="211867" y="483878"/>
                  <a:pt x="223784" y="472493"/>
                  <a:pt x="238350" y="472493"/>
                </a:cubicBezTo>
                <a:lnTo>
                  <a:pt x="609117" y="472493"/>
                </a:lnTo>
                <a:cubicBezTo>
                  <a:pt x="623683" y="472493"/>
                  <a:pt x="635600" y="483878"/>
                  <a:pt x="635600" y="497793"/>
                </a:cubicBezTo>
                <a:close/>
                <a:moveTo>
                  <a:pt x="635600" y="632731"/>
                </a:moveTo>
                <a:lnTo>
                  <a:pt x="635600" y="649598"/>
                </a:lnTo>
                <a:cubicBezTo>
                  <a:pt x="635600" y="663514"/>
                  <a:pt x="623683" y="674899"/>
                  <a:pt x="609117" y="674899"/>
                </a:cubicBezTo>
                <a:lnTo>
                  <a:pt x="238350" y="674899"/>
                </a:lnTo>
                <a:cubicBezTo>
                  <a:pt x="223784" y="674899"/>
                  <a:pt x="211867" y="663514"/>
                  <a:pt x="211867" y="649598"/>
                </a:cubicBezTo>
                <a:lnTo>
                  <a:pt x="211867" y="632731"/>
                </a:lnTo>
                <a:cubicBezTo>
                  <a:pt x="211867" y="618816"/>
                  <a:pt x="223784" y="607430"/>
                  <a:pt x="238350" y="607430"/>
                </a:cubicBezTo>
                <a:lnTo>
                  <a:pt x="609117" y="607430"/>
                </a:lnTo>
                <a:cubicBezTo>
                  <a:pt x="623683" y="607430"/>
                  <a:pt x="635600" y="618816"/>
                  <a:pt x="635600" y="632731"/>
                </a:cubicBezTo>
                <a:close/>
                <a:moveTo>
                  <a:pt x="635600" y="767669"/>
                </a:moveTo>
                <a:lnTo>
                  <a:pt x="635600" y="784536"/>
                </a:lnTo>
                <a:cubicBezTo>
                  <a:pt x="635600" y="798451"/>
                  <a:pt x="623683" y="809837"/>
                  <a:pt x="609117" y="809837"/>
                </a:cubicBezTo>
                <a:lnTo>
                  <a:pt x="238350" y="809837"/>
                </a:lnTo>
                <a:cubicBezTo>
                  <a:pt x="223784" y="809837"/>
                  <a:pt x="211867" y="798451"/>
                  <a:pt x="211867" y="784536"/>
                </a:cubicBezTo>
                <a:lnTo>
                  <a:pt x="211867" y="767669"/>
                </a:lnTo>
                <a:cubicBezTo>
                  <a:pt x="211867" y="753753"/>
                  <a:pt x="223784" y="742368"/>
                  <a:pt x="238350" y="742368"/>
                </a:cubicBezTo>
                <a:lnTo>
                  <a:pt x="609117" y="742368"/>
                </a:lnTo>
                <a:cubicBezTo>
                  <a:pt x="623683" y="742368"/>
                  <a:pt x="635600" y="753753"/>
                  <a:pt x="635600" y="767669"/>
                </a:cubicBezTo>
                <a:close/>
              </a:path>
            </a:pathLst>
          </a:custGeom>
          <a:solidFill>
            <a:schemeClr val="bg1"/>
          </a:solidFill>
          <a:ln w="2183" cap="flat">
            <a:noFill/>
            <a:prstDash val="solid"/>
            <a:miter/>
          </a:ln>
        </p:spPr>
        <p:txBody>
          <a:bodyPr rtlCol="0" anchor="ctr"/>
          <a:lstStyle/>
          <a:p>
            <a:endParaRPr lang="en-US" dirty="0"/>
          </a:p>
        </p:txBody>
      </p:sp>
      <p:pic>
        <p:nvPicPr>
          <p:cNvPr id="25" name="Graphic 24">
            <a:extLst>
              <a:ext uri="{FF2B5EF4-FFF2-40B4-BE49-F238E27FC236}">
                <a16:creationId xmlns:a16="http://schemas.microsoft.com/office/drawing/2014/main" id="{47EC1B95-DFD8-C145-BFC0-AE85FD89D11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00373" y="2589004"/>
            <a:ext cx="456254" cy="456254"/>
          </a:xfrm>
          <a:prstGeom prst="rect">
            <a:avLst/>
          </a:prstGeom>
        </p:spPr>
      </p:pic>
      <p:pic>
        <p:nvPicPr>
          <p:cNvPr id="27" name="Graphic 26">
            <a:extLst>
              <a:ext uri="{FF2B5EF4-FFF2-40B4-BE49-F238E27FC236}">
                <a16:creationId xmlns:a16="http://schemas.microsoft.com/office/drawing/2014/main" id="{2F9D854D-E9A7-914B-B1F8-FE4F009119E1}"/>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946334" y="2546645"/>
            <a:ext cx="587802" cy="470241"/>
          </a:xfrm>
          <a:prstGeom prst="rect">
            <a:avLst/>
          </a:prstGeom>
        </p:spPr>
      </p:pic>
      <p:pic>
        <p:nvPicPr>
          <p:cNvPr id="32" name="Graphic 31">
            <a:extLst>
              <a:ext uri="{FF2B5EF4-FFF2-40B4-BE49-F238E27FC236}">
                <a16:creationId xmlns:a16="http://schemas.microsoft.com/office/drawing/2014/main" id="{161A8AE6-B689-A246-A33B-6CFB1CD1FD81}"/>
              </a:ext>
            </a:extLst>
          </p:cNvPr>
          <p:cNvPicPr>
            <a:picLocks noChangeAspect="1"/>
          </p:cNvPicPr>
          <p:nvPr userDrawn="1"/>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3901305" y="2580895"/>
            <a:ext cx="544988" cy="435991"/>
          </a:xfrm>
          <a:prstGeom prst="rect">
            <a:avLst/>
          </a:prstGeom>
        </p:spPr>
      </p:pic>
      <p:pic>
        <p:nvPicPr>
          <p:cNvPr id="38" name="Graphic 37">
            <a:extLst>
              <a:ext uri="{FF2B5EF4-FFF2-40B4-BE49-F238E27FC236}">
                <a16:creationId xmlns:a16="http://schemas.microsoft.com/office/drawing/2014/main" id="{A4456C95-28C2-7D48-B288-D55700E2BE0E}"/>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649821" y="2582313"/>
            <a:ext cx="555339" cy="444271"/>
          </a:xfrm>
          <a:prstGeom prst="rect">
            <a:avLst/>
          </a:prstGeom>
        </p:spPr>
      </p:pic>
      <p:pic>
        <p:nvPicPr>
          <p:cNvPr id="40" name="Graphic 39">
            <a:extLst>
              <a:ext uri="{FF2B5EF4-FFF2-40B4-BE49-F238E27FC236}">
                <a16:creationId xmlns:a16="http://schemas.microsoft.com/office/drawing/2014/main" id="{5327D25C-039B-E84B-BE8D-F15337117941}"/>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08688" y="2578836"/>
            <a:ext cx="565295" cy="452236"/>
          </a:xfrm>
          <a:prstGeom prst="rect">
            <a:avLst/>
          </a:prstGeom>
        </p:spPr>
      </p:pic>
      <p:pic>
        <p:nvPicPr>
          <p:cNvPr id="42" name="Graphic 41">
            <a:extLst>
              <a:ext uri="{FF2B5EF4-FFF2-40B4-BE49-F238E27FC236}">
                <a16:creationId xmlns:a16="http://schemas.microsoft.com/office/drawing/2014/main" id="{16BE0802-61B1-FE45-9D8D-83886EE97B17}"/>
              </a:ext>
            </a:extLst>
          </p:cNvPr>
          <p:cNvPicPr>
            <a:picLocks noChangeAspect="1"/>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177511" y="2574349"/>
            <a:ext cx="565295" cy="452235"/>
          </a:xfrm>
          <a:prstGeom prst="rect">
            <a:avLst/>
          </a:prstGeom>
        </p:spPr>
      </p:pic>
      <p:pic>
        <p:nvPicPr>
          <p:cNvPr id="44" name="Graphic 43">
            <a:extLst>
              <a:ext uri="{FF2B5EF4-FFF2-40B4-BE49-F238E27FC236}">
                <a16:creationId xmlns:a16="http://schemas.microsoft.com/office/drawing/2014/main" id="{6C2FFA53-4C7E-4F45-B22D-3ABF041EF690}"/>
              </a:ext>
            </a:extLst>
          </p:cNvPr>
          <p:cNvPicPr>
            <a:picLocks noChangeAspect="1"/>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261786" y="2580895"/>
            <a:ext cx="435991" cy="435991"/>
          </a:xfrm>
          <a:prstGeom prst="rect">
            <a:avLst/>
          </a:prstGeom>
        </p:spPr>
      </p:pic>
      <p:pic>
        <p:nvPicPr>
          <p:cNvPr id="46" name="Graphic 45">
            <a:extLst>
              <a:ext uri="{FF2B5EF4-FFF2-40B4-BE49-F238E27FC236}">
                <a16:creationId xmlns:a16="http://schemas.microsoft.com/office/drawing/2014/main" id="{46EADF77-6A49-D846-9D32-B74E98F3EE99}"/>
              </a:ext>
            </a:extLst>
          </p:cNvPr>
          <p:cNvPicPr>
            <a:picLocks noChangeAspect="1"/>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844789" y="1047752"/>
            <a:ext cx="329373" cy="439164"/>
          </a:xfrm>
          <a:prstGeom prst="rect">
            <a:avLst/>
          </a:prstGeom>
        </p:spPr>
      </p:pic>
      <p:pic>
        <p:nvPicPr>
          <p:cNvPr id="50" name="Graphic 49">
            <a:extLst>
              <a:ext uri="{FF2B5EF4-FFF2-40B4-BE49-F238E27FC236}">
                <a16:creationId xmlns:a16="http://schemas.microsoft.com/office/drawing/2014/main" id="{11512BDD-9F1B-5C40-8155-3FC64B8351EE}"/>
              </a:ext>
            </a:extLst>
          </p:cNvPr>
          <p:cNvPicPr>
            <a:picLocks noChangeAspect="1"/>
          </p:cNvPicPr>
          <p:nvPr userDrawn="1"/>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8348308" y="2509221"/>
            <a:ext cx="494060" cy="439164"/>
          </a:xfrm>
          <a:prstGeom prst="rect">
            <a:avLst/>
          </a:prstGeom>
        </p:spPr>
      </p:pic>
      <p:pic>
        <p:nvPicPr>
          <p:cNvPr id="52" name="Graphic 51">
            <a:extLst>
              <a:ext uri="{FF2B5EF4-FFF2-40B4-BE49-F238E27FC236}">
                <a16:creationId xmlns:a16="http://schemas.microsoft.com/office/drawing/2014/main" id="{94B0897B-5ACD-A64E-A068-893DBD911BCA}"/>
              </a:ext>
            </a:extLst>
          </p:cNvPr>
          <p:cNvPicPr>
            <a:picLocks noChangeAspect="1"/>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7655776" y="3327302"/>
            <a:ext cx="494060" cy="439164"/>
          </a:xfrm>
          <a:prstGeom prst="rect">
            <a:avLst/>
          </a:prstGeom>
        </p:spPr>
      </p:pic>
      <p:pic>
        <p:nvPicPr>
          <p:cNvPr id="54" name="Graphic 53">
            <a:extLst>
              <a:ext uri="{FF2B5EF4-FFF2-40B4-BE49-F238E27FC236}">
                <a16:creationId xmlns:a16="http://schemas.microsoft.com/office/drawing/2014/main" id="{048D0F80-43EC-0143-A408-15BE2066FDF4}"/>
              </a:ext>
            </a:extLst>
          </p:cNvPr>
          <p:cNvPicPr preferRelativeResize="0">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4976408" y="440517"/>
            <a:ext cx="409886" cy="409886"/>
          </a:xfrm>
          <a:prstGeom prst="rect">
            <a:avLst/>
          </a:prstGeom>
        </p:spPr>
      </p:pic>
      <p:pic>
        <p:nvPicPr>
          <p:cNvPr id="56" name="Graphic 55">
            <a:extLst>
              <a:ext uri="{FF2B5EF4-FFF2-40B4-BE49-F238E27FC236}">
                <a16:creationId xmlns:a16="http://schemas.microsoft.com/office/drawing/2014/main" id="{3E31993E-97C4-E041-992F-2699E2233817}"/>
              </a:ext>
            </a:extLst>
          </p:cNvPr>
          <p:cNvPicPr>
            <a:picLocks noChangeAspect="1"/>
          </p:cNvPicPr>
          <p:nvPr userDrawn="1"/>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1248275" y="4097789"/>
            <a:ext cx="407119" cy="407119"/>
          </a:xfrm>
          <a:prstGeom prst="rect">
            <a:avLst/>
          </a:prstGeom>
        </p:spPr>
      </p:pic>
      <p:pic>
        <p:nvPicPr>
          <p:cNvPr id="58" name="Graphic 57">
            <a:extLst>
              <a:ext uri="{FF2B5EF4-FFF2-40B4-BE49-F238E27FC236}">
                <a16:creationId xmlns:a16="http://schemas.microsoft.com/office/drawing/2014/main" id="{0EB9E18E-0B2A-FC4C-A43A-E87569780088}"/>
              </a:ext>
            </a:extLst>
          </p:cNvPr>
          <p:cNvPicPr>
            <a:picLocks noChangeAspect="1"/>
          </p:cNvPicPr>
          <p:nvPr userDrawn="1"/>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915008" y="4097909"/>
            <a:ext cx="407819" cy="407819"/>
          </a:xfrm>
          <a:prstGeom prst="rect">
            <a:avLst/>
          </a:prstGeom>
        </p:spPr>
      </p:pic>
      <p:pic>
        <p:nvPicPr>
          <p:cNvPr id="60" name="Graphic 59">
            <a:extLst>
              <a:ext uri="{FF2B5EF4-FFF2-40B4-BE49-F238E27FC236}">
                <a16:creationId xmlns:a16="http://schemas.microsoft.com/office/drawing/2014/main" id="{B401EF28-1B95-A846-8531-058F41DC8827}"/>
              </a:ext>
            </a:extLst>
          </p:cNvPr>
          <p:cNvPicPr>
            <a:picLocks noChangeAspect="1"/>
          </p:cNvPicPr>
          <p:nvPr userDrawn="1"/>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582441" y="4129207"/>
            <a:ext cx="458796" cy="407819"/>
          </a:xfrm>
          <a:prstGeom prst="rect">
            <a:avLst/>
          </a:prstGeom>
        </p:spPr>
      </p:pic>
      <p:pic>
        <p:nvPicPr>
          <p:cNvPr id="62" name="Graphic 61">
            <a:extLst>
              <a:ext uri="{FF2B5EF4-FFF2-40B4-BE49-F238E27FC236}">
                <a16:creationId xmlns:a16="http://schemas.microsoft.com/office/drawing/2014/main" id="{6CBB8E4D-472F-B64F-9CE5-BA5247F525FD}"/>
              </a:ext>
            </a:extLst>
          </p:cNvPr>
          <p:cNvPicPr>
            <a:picLocks noChangeAspect="1"/>
          </p:cNvPicPr>
          <p:nvPr userDrawn="1"/>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300851" y="4129207"/>
            <a:ext cx="458796" cy="407819"/>
          </a:xfrm>
          <a:prstGeom prst="rect">
            <a:avLst/>
          </a:prstGeom>
        </p:spPr>
      </p:pic>
      <p:pic>
        <p:nvPicPr>
          <p:cNvPr id="64" name="Graphic 63">
            <a:extLst>
              <a:ext uri="{FF2B5EF4-FFF2-40B4-BE49-F238E27FC236}">
                <a16:creationId xmlns:a16="http://schemas.microsoft.com/office/drawing/2014/main" id="{5CC1647A-2329-FE42-A99C-81049D05F62C}"/>
              </a:ext>
            </a:extLst>
          </p:cNvPr>
          <p:cNvPicPr>
            <a:picLocks noChangeAspect="1"/>
          </p:cNvPicPr>
          <p:nvPr userDrawn="1"/>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4019261" y="4132973"/>
            <a:ext cx="458798" cy="407820"/>
          </a:xfrm>
          <a:prstGeom prst="rect">
            <a:avLst/>
          </a:prstGeom>
        </p:spPr>
      </p:pic>
      <p:pic>
        <p:nvPicPr>
          <p:cNvPr id="66" name="Graphic 65">
            <a:extLst>
              <a:ext uri="{FF2B5EF4-FFF2-40B4-BE49-F238E27FC236}">
                <a16:creationId xmlns:a16="http://schemas.microsoft.com/office/drawing/2014/main" id="{7F29A8E9-52C9-AC4F-8C65-6D462A6A065B}"/>
              </a:ext>
            </a:extLst>
          </p:cNvPr>
          <p:cNvPicPr preferRelativeResize="0">
            <a:picLocks noChangeAspect="1"/>
          </p:cNvPicPr>
          <p:nvPr userDrawn="1"/>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3841378" y="439696"/>
            <a:ext cx="409886" cy="409886"/>
          </a:xfrm>
          <a:prstGeom prst="rect">
            <a:avLst/>
          </a:prstGeom>
        </p:spPr>
      </p:pic>
      <p:sp>
        <p:nvSpPr>
          <p:cNvPr id="9" name="Graphic 67">
            <a:extLst>
              <a:ext uri="{FF2B5EF4-FFF2-40B4-BE49-F238E27FC236}">
                <a16:creationId xmlns:a16="http://schemas.microsoft.com/office/drawing/2014/main" id="{067B8F18-8F26-FF44-9BAA-5347C5B58D73}"/>
              </a:ext>
            </a:extLst>
          </p:cNvPr>
          <p:cNvSpPr/>
          <p:nvPr/>
        </p:nvSpPr>
        <p:spPr>
          <a:xfrm>
            <a:off x="4415297" y="446921"/>
            <a:ext cx="397077" cy="397077"/>
          </a:xfrm>
          <a:custGeom>
            <a:avLst/>
            <a:gdLst>
              <a:gd name="connsiteX0" fmla="*/ 301010 w 397077"/>
              <a:gd name="connsiteY0" fmla="*/ 193735 h 397077"/>
              <a:gd name="connsiteX1" fmla="*/ 301010 w 397077"/>
              <a:gd name="connsiteY1" fmla="*/ 203342 h 397077"/>
              <a:gd name="connsiteX2" fmla="*/ 291403 w 397077"/>
              <a:gd name="connsiteY2" fmla="*/ 212949 h 397077"/>
              <a:gd name="connsiteX3" fmla="*/ 212949 w 397077"/>
              <a:gd name="connsiteY3" fmla="*/ 212949 h 397077"/>
              <a:gd name="connsiteX4" fmla="*/ 212949 w 397077"/>
              <a:gd name="connsiteY4" fmla="*/ 291403 h 397077"/>
              <a:gd name="connsiteX5" fmla="*/ 203342 w 397077"/>
              <a:gd name="connsiteY5" fmla="*/ 301010 h 397077"/>
              <a:gd name="connsiteX6" fmla="*/ 193735 w 397077"/>
              <a:gd name="connsiteY6" fmla="*/ 301010 h 397077"/>
              <a:gd name="connsiteX7" fmla="*/ 184128 w 397077"/>
              <a:gd name="connsiteY7" fmla="*/ 291403 h 397077"/>
              <a:gd name="connsiteX8" fmla="*/ 184128 w 397077"/>
              <a:gd name="connsiteY8" fmla="*/ 212949 h 397077"/>
              <a:gd name="connsiteX9" fmla="*/ 105674 w 397077"/>
              <a:gd name="connsiteY9" fmla="*/ 212949 h 397077"/>
              <a:gd name="connsiteX10" fmla="*/ 96067 w 397077"/>
              <a:gd name="connsiteY10" fmla="*/ 203342 h 397077"/>
              <a:gd name="connsiteX11" fmla="*/ 96067 w 397077"/>
              <a:gd name="connsiteY11" fmla="*/ 193735 h 397077"/>
              <a:gd name="connsiteX12" fmla="*/ 105674 w 397077"/>
              <a:gd name="connsiteY12" fmla="*/ 184128 h 397077"/>
              <a:gd name="connsiteX13" fmla="*/ 184128 w 397077"/>
              <a:gd name="connsiteY13" fmla="*/ 184128 h 397077"/>
              <a:gd name="connsiteX14" fmla="*/ 184128 w 397077"/>
              <a:gd name="connsiteY14" fmla="*/ 105674 h 397077"/>
              <a:gd name="connsiteX15" fmla="*/ 193735 w 397077"/>
              <a:gd name="connsiteY15" fmla="*/ 96067 h 397077"/>
              <a:gd name="connsiteX16" fmla="*/ 203342 w 397077"/>
              <a:gd name="connsiteY16" fmla="*/ 96067 h 397077"/>
              <a:gd name="connsiteX17" fmla="*/ 212949 w 397077"/>
              <a:gd name="connsiteY17" fmla="*/ 105674 h 397077"/>
              <a:gd name="connsiteX18" fmla="*/ 212949 w 397077"/>
              <a:gd name="connsiteY18" fmla="*/ 184128 h 397077"/>
              <a:gd name="connsiteX19" fmla="*/ 291403 w 397077"/>
              <a:gd name="connsiteY19" fmla="*/ 184128 h 397077"/>
              <a:gd name="connsiteX20" fmla="*/ 301010 w 397077"/>
              <a:gd name="connsiteY20" fmla="*/ 193735 h 397077"/>
              <a:gd name="connsiteX21" fmla="*/ 397077 w 397077"/>
              <a:gd name="connsiteY21" fmla="*/ 198539 h 397077"/>
              <a:gd name="connsiteX22" fmla="*/ 198539 w 397077"/>
              <a:gd name="connsiteY22" fmla="*/ 397077 h 397077"/>
              <a:gd name="connsiteX23" fmla="*/ 0 w 397077"/>
              <a:gd name="connsiteY23" fmla="*/ 198539 h 397077"/>
              <a:gd name="connsiteX24" fmla="*/ 198539 w 397077"/>
              <a:gd name="connsiteY24" fmla="*/ 0 h 397077"/>
              <a:gd name="connsiteX25" fmla="*/ 397077 w 397077"/>
              <a:gd name="connsiteY25" fmla="*/ 198539 h 397077"/>
              <a:gd name="connsiteX26" fmla="*/ 371459 w 397077"/>
              <a:gd name="connsiteY26" fmla="*/ 198539 h 397077"/>
              <a:gd name="connsiteX27" fmla="*/ 198539 w 397077"/>
              <a:gd name="connsiteY27" fmla="*/ 25618 h 397077"/>
              <a:gd name="connsiteX28" fmla="*/ 25618 w 397077"/>
              <a:gd name="connsiteY28" fmla="*/ 198539 h 397077"/>
              <a:gd name="connsiteX29" fmla="*/ 198539 w 397077"/>
              <a:gd name="connsiteY29" fmla="*/ 371459 h 397077"/>
              <a:gd name="connsiteX30" fmla="*/ 371459 w 397077"/>
              <a:gd name="connsiteY30" fmla="*/ 198539 h 39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7077" h="397077">
                <a:moveTo>
                  <a:pt x="301010" y="193735"/>
                </a:moveTo>
                <a:lnTo>
                  <a:pt x="301010" y="203342"/>
                </a:lnTo>
                <a:cubicBezTo>
                  <a:pt x="301010" y="208626"/>
                  <a:pt x="296687" y="212949"/>
                  <a:pt x="291403" y="212949"/>
                </a:cubicBezTo>
                <a:lnTo>
                  <a:pt x="212949" y="212949"/>
                </a:lnTo>
                <a:lnTo>
                  <a:pt x="212949" y="291403"/>
                </a:lnTo>
                <a:cubicBezTo>
                  <a:pt x="212949" y="296687"/>
                  <a:pt x="208626" y="301010"/>
                  <a:pt x="203342" y="301010"/>
                </a:cubicBezTo>
                <a:lnTo>
                  <a:pt x="193735" y="301010"/>
                </a:lnTo>
                <a:cubicBezTo>
                  <a:pt x="188451" y="301010"/>
                  <a:pt x="184128" y="296687"/>
                  <a:pt x="184128" y="291403"/>
                </a:cubicBezTo>
                <a:lnTo>
                  <a:pt x="184128" y="212949"/>
                </a:lnTo>
                <a:lnTo>
                  <a:pt x="105674" y="212949"/>
                </a:lnTo>
                <a:cubicBezTo>
                  <a:pt x="100390" y="212949"/>
                  <a:pt x="96067" y="208626"/>
                  <a:pt x="96067" y="203342"/>
                </a:cubicBezTo>
                <a:lnTo>
                  <a:pt x="96067" y="193735"/>
                </a:lnTo>
                <a:cubicBezTo>
                  <a:pt x="96067" y="188451"/>
                  <a:pt x="100390" y="184128"/>
                  <a:pt x="105674" y="184128"/>
                </a:cubicBezTo>
                <a:lnTo>
                  <a:pt x="184128" y="184128"/>
                </a:lnTo>
                <a:lnTo>
                  <a:pt x="184128" y="105674"/>
                </a:lnTo>
                <a:cubicBezTo>
                  <a:pt x="184128" y="100390"/>
                  <a:pt x="188451" y="96067"/>
                  <a:pt x="193735" y="96067"/>
                </a:cubicBezTo>
                <a:lnTo>
                  <a:pt x="203342" y="96067"/>
                </a:lnTo>
                <a:cubicBezTo>
                  <a:pt x="208626" y="96067"/>
                  <a:pt x="212949" y="100390"/>
                  <a:pt x="212949" y="105674"/>
                </a:cubicBezTo>
                <a:lnTo>
                  <a:pt x="212949" y="184128"/>
                </a:lnTo>
                <a:lnTo>
                  <a:pt x="291403" y="184128"/>
                </a:lnTo>
                <a:cubicBezTo>
                  <a:pt x="296687" y="184128"/>
                  <a:pt x="301010" y="188451"/>
                  <a:pt x="301010" y="193735"/>
                </a:cubicBezTo>
                <a:close/>
                <a:moveTo>
                  <a:pt x="397077" y="198539"/>
                </a:moveTo>
                <a:cubicBezTo>
                  <a:pt x="397077" y="308215"/>
                  <a:pt x="308215" y="397077"/>
                  <a:pt x="198539" y="397077"/>
                </a:cubicBezTo>
                <a:cubicBezTo>
                  <a:pt x="88862" y="397077"/>
                  <a:pt x="0" y="308215"/>
                  <a:pt x="0" y="198539"/>
                </a:cubicBezTo>
                <a:cubicBezTo>
                  <a:pt x="0" y="88862"/>
                  <a:pt x="88862" y="0"/>
                  <a:pt x="198539" y="0"/>
                </a:cubicBezTo>
                <a:cubicBezTo>
                  <a:pt x="308215" y="0"/>
                  <a:pt x="397077" y="88862"/>
                  <a:pt x="397077" y="198539"/>
                </a:cubicBezTo>
                <a:close/>
                <a:moveTo>
                  <a:pt x="371459" y="198539"/>
                </a:moveTo>
                <a:cubicBezTo>
                  <a:pt x="371459" y="102552"/>
                  <a:pt x="293565" y="25618"/>
                  <a:pt x="198539" y="25618"/>
                </a:cubicBezTo>
                <a:cubicBezTo>
                  <a:pt x="102552" y="25618"/>
                  <a:pt x="25618" y="103512"/>
                  <a:pt x="25618" y="198539"/>
                </a:cubicBezTo>
                <a:cubicBezTo>
                  <a:pt x="25618" y="294526"/>
                  <a:pt x="103512" y="371459"/>
                  <a:pt x="198539" y="371459"/>
                </a:cubicBezTo>
                <a:cubicBezTo>
                  <a:pt x="294526" y="371459"/>
                  <a:pt x="371459" y="293565"/>
                  <a:pt x="371459" y="198539"/>
                </a:cubicBezTo>
                <a:close/>
              </a:path>
            </a:pathLst>
          </a:custGeom>
          <a:solidFill>
            <a:schemeClr val="bg1"/>
          </a:solidFill>
          <a:ln w="800" cap="flat">
            <a:noFill/>
            <a:prstDash val="solid"/>
            <a:miter/>
          </a:ln>
        </p:spPr>
        <p:txBody>
          <a:bodyPr rtlCol="0" anchor="ctr"/>
          <a:lstStyle/>
          <a:p>
            <a:endParaRPr lang="en-US"/>
          </a:p>
        </p:txBody>
      </p:sp>
      <p:pic>
        <p:nvPicPr>
          <p:cNvPr id="70" name="Graphic 69">
            <a:extLst>
              <a:ext uri="{FF2B5EF4-FFF2-40B4-BE49-F238E27FC236}">
                <a16:creationId xmlns:a16="http://schemas.microsoft.com/office/drawing/2014/main" id="{933C3D16-0382-C247-80F5-6ADC3B6AD294}"/>
              </a:ext>
            </a:extLst>
          </p:cNvPr>
          <p:cNvPicPr>
            <a:picLocks noChangeAspect="1"/>
          </p:cNvPicPr>
          <p:nvPr userDrawn="1"/>
        </p:nvPicPr>
        <p:blipFill>
          <a:blip r:embed="rId54" cstate="screen">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rot="18259089">
            <a:off x="567368" y="4047508"/>
            <a:ext cx="393207" cy="449379"/>
          </a:xfrm>
          <a:prstGeom prst="rect">
            <a:avLst/>
          </a:prstGeom>
        </p:spPr>
      </p:pic>
      <p:pic>
        <p:nvPicPr>
          <p:cNvPr id="72" name="Graphic 71">
            <a:extLst>
              <a:ext uri="{FF2B5EF4-FFF2-40B4-BE49-F238E27FC236}">
                <a16:creationId xmlns:a16="http://schemas.microsoft.com/office/drawing/2014/main" id="{6AE70CF9-7978-2341-9F78-CEEE24382561}"/>
              </a:ext>
            </a:extLst>
          </p:cNvPr>
          <p:cNvPicPr>
            <a:picLocks noChangeAspect="1"/>
          </p:cNvPicPr>
          <p:nvPr userDrawn="1"/>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544799" y="3350227"/>
            <a:ext cx="456256" cy="456256"/>
          </a:xfrm>
          <a:prstGeom prst="rect">
            <a:avLst/>
          </a:prstGeom>
        </p:spPr>
      </p:pic>
      <p:pic>
        <p:nvPicPr>
          <p:cNvPr id="73" name="Graphic 72">
            <a:extLst>
              <a:ext uri="{FF2B5EF4-FFF2-40B4-BE49-F238E27FC236}">
                <a16:creationId xmlns:a16="http://schemas.microsoft.com/office/drawing/2014/main" id="{4B8F8EB4-30CF-A94B-923E-564A57F3178A}"/>
              </a:ext>
            </a:extLst>
          </p:cNvPr>
          <p:cNvPicPr>
            <a:picLocks noChangeAspect="1"/>
          </p:cNvPicPr>
          <p:nvPr userDrawn="1"/>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1237340" y="3376302"/>
            <a:ext cx="251136" cy="401816"/>
          </a:xfrm>
          <a:prstGeom prst="rect">
            <a:avLst/>
          </a:prstGeom>
        </p:spPr>
      </p:pic>
      <p:pic>
        <p:nvPicPr>
          <p:cNvPr id="77" name="Graphic 76">
            <a:extLst>
              <a:ext uri="{FF2B5EF4-FFF2-40B4-BE49-F238E27FC236}">
                <a16:creationId xmlns:a16="http://schemas.microsoft.com/office/drawing/2014/main" id="{F2745FE4-ABFB-C84F-9ACE-329A29D582EF}"/>
              </a:ext>
            </a:extLst>
          </p:cNvPr>
          <p:cNvPicPr>
            <a:picLocks noChangeAspect="1"/>
          </p:cNvPicPr>
          <p:nvPr userDrawn="1"/>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724761" y="3370998"/>
            <a:ext cx="407119" cy="407119"/>
          </a:xfrm>
          <a:prstGeom prst="rect">
            <a:avLst/>
          </a:prstGeom>
        </p:spPr>
      </p:pic>
      <p:pic>
        <p:nvPicPr>
          <p:cNvPr id="79" name="Graphic 78">
            <a:extLst>
              <a:ext uri="{FF2B5EF4-FFF2-40B4-BE49-F238E27FC236}">
                <a16:creationId xmlns:a16="http://schemas.microsoft.com/office/drawing/2014/main" id="{3707F973-5F02-C043-8865-D0C23704FC04}"/>
              </a:ext>
            </a:extLst>
          </p:cNvPr>
          <p:cNvPicPr>
            <a:picLocks noChangeAspect="1"/>
          </p:cNvPicPr>
          <p:nvPr userDrawn="1"/>
        </p:nvPicPr>
        <p:blipFill>
          <a:blip r:embed="rId62" cstate="screen">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2368165" y="3375598"/>
            <a:ext cx="407119" cy="407119"/>
          </a:xfrm>
          <a:prstGeom prst="rect">
            <a:avLst/>
          </a:prstGeom>
        </p:spPr>
      </p:pic>
      <p:sp>
        <p:nvSpPr>
          <p:cNvPr id="7" name="Graphic 82">
            <a:extLst>
              <a:ext uri="{FF2B5EF4-FFF2-40B4-BE49-F238E27FC236}">
                <a16:creationId xmlns:a16="http://schemas.microsoft.com/office/drawing/2014/main" id="{3781533E-9C80-904A-80DF-5FE010F91D6B}"/>
              </a:ext>
            </a:extLst>
          </p:cNvPr>
          <p:cNvSpPr/>
          <p:nvPr/>
        </p:nvSpPr>
        <p:spPr>
          <a:xfrm>
            <a:off x="5550327" y="446100"/>
            <a:ext cx="397077" cy="397077"/>
          </a:xfrm>
          <a:custGeom>
            <a:avLst/>
            <a:gdLst>
              <a:gd name="connsiteX0" fmla="*/ 105674 w 397077"/>
              <a:gd name="connsiteY0" fmla="*/ 212949 h 397077"/>
              <a:gd name="connsiteX1" fmla="*/ 96067 w 397077"/>
              <a:gd name="connsiteY1" fmla="*/ 203342 h 397077"/>
              <a:gd name="connsiteX2" fmla="*/ 96067 w 397077"/>
              <a:gd name="connsiteY2" fmla="*/ 193735 h 397077"/>
              <a:gd name="connsiteX3" fmla="*/ 105674 w 397077"/>
              <a:gd name="connsiteY3" fmla="*/ 184128 h 397077"/>
              <a:gd name="connsiteX4" fmla="*/ 291403 w 397077"/>
              <a:gd name="connsiteY4" fmla="*/ 184128 h 397077"/>
              <a:gd name="connsiteX5" fmla="*/ 301010 w 397077"/>
              <a:gd name="connsiteY5" fmla="*/ 193735 h 397077"/>
              <a:gd name="connsiteX6" fmla="*/ 301010 w 397077"/>
              <a:gd name="connsiteY6" fmla="*/ 203342 h 397077"/>
              <a:gd name="connsiteX7" fmla="*/ 291403 w 397077"/>
              <a:gd name="connsiteY7" fmla="*/ 212949 h 397077"/>
              <a:gd name="connsiteX8" fmla="*/ 105674 w 397077"/>
              <a:gd name="connsiteY8" fmla="*/ 212949 h 397077"/>
              <a:gd name="connsiteX9" fmla="*/ 397077 w 397077"/>
              <a:gd name="connsiteY9" fmla="*/ 198539 h 397077"/>
              <a:gd name="connsiteX10" fmla="*/ 198539 w 397077"/>
              <a:gd name="connsiteY10" fmla="*/ 397077 h 397077"/>
              <a:gd name="connsiteX11" fmla="*/ 0 w 397077"/>
              <a:gd name="connsiteY11" fmla="*/ 198539 h 397077"/>
              <a:gd name="connsiteX12" fmla="*/ 198539 w 397077"/>
              <a:gd name="connsiteY12" fmla="*/ 0 h 397077"/>
              <a:gd name="connsiteX13" fmla="*/ 397077 w 397077"/>
              <a:gd name="connsiteY13" fmla="*/ 198539 h 397077"/>
              <a:gd name="connsiteX14" fmla="*/ 371459 w 397077"/>
              <a:gd name="connsiteY14" fmla="*/ 198539 h 397077"/>
              <a:gd name="connsiteX15" fmla="*/ 198539 w 397077"/>
              <a:gd name="connsiteY15" fmla="*/ 25618 h 397077"/>
              <a:gd name="connsiteX16" fmla="*/ 25618 w 397077"/>
              <a:gd name="connsiteY16" fmla="*/ 198539 h 397077"/>
              <a:gd name="connsiteX17" fmla="*/ 198539 w 397077"/>
              <a:gd name="connsiteY17" fmla="*/ 371459 h 397077"/>
              <a:gd name="connsiteX18" fmla="*/ 371459 w 397077"/>
              <a:gd name="connsiteY18" fmla="*/ 198539 h 39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077" h="397077">
                <a:moveTo>
                  <a:pt x="105674" y="212949"/>
                </a:moveTo>
                <a:cubicBezTo>
                  <a:pt x="100390" y="212949"/>
                  <a:pt x="96067" y="208626"/>
                  <a:pt x="96067" y="203342"/>
                </a:cubicBezTo>
                <a:lnTo>
                  <a:pt x="96067" y="193735"/>
                </a:lnTo>
                <a:cubicBezTo>
                  <a:pt x="96067" y="188451"/>
                  <a:pt x="100390" y="184128"/>
                  <a:pt x="105674" y="184128"/>
                </a:cubicBezTo>
                <a:lnTo>
                  <a:pt x="291403" y="184128"/>
                </a:lnTo>
                <a:cubicBezTo>
                  <a:pt x="296687" y="184128"/>
                  <a:pt x="301010" y="188451"/>
                  <a:pt x="301010" y="193735"/>
                </a:cubicBezTo>
                <a:lnTo>
                  <a:pt x="301010" y="203342"/>
                </a:lnTo>
                <a:cubicBezTo>
                  <a:pt x="301010" y="208626"/>
                  <a:pt x="296687" y="212949"/>
                  <a:pt x="291403" y="212949"/>
                </a:cubicBezTo>
                <a:lnTo>
                  <a:pt x="105674" y="212949"/>
                </a:lnTo>
                <a:close/>
                <a:moveTo>
                  <a:pt x="397077" y="198539"/>
                </a:moveTo>
                <a:cubicBezTo>
                  <a:pt x="397077" y="308215"/>
                  <a:pt x="308215" y="397077"/>
                  <a:pt x="198539" y="397077"/>
                </a:cubicBezTo>
                <a:cubicBezTo>
                  <a:pt x="88862" y="397077"/>
                  <a:pt x="0" y="308215"/>
                  <a:pt x="0" y="198539"/>
                </a:cubicBezTo>
                <a:cubicBezTo>
                  <a:pt x="0" y="88862"/>
                  <a:pt x="88862" y="0"/>
                  <a:pt x="198539" y="0"/>
                </a:cubicBezTo>
                <a:cubicBezTo>
                  <a:pt x="308215" y="0"/>
                  <a:pt x="397077" y="88862"/>
                  <a:pt x="397077" y="198539"/>
                </a:cubicBezTo>
                <a:close/>
                <a:moveTo>
                  <a:pt x="371459" y="198539"/>
                </a:moveTo>
                <a:cubicBezTo>
                  <a:pt x="371459" y="102552"/>
                  <a:pt x="293565" y="25618"/>
                  <a:pt x="198539" y="25618"/>
                </a:cubicBezTo>
                <a:cubicBezTo>
                  <a:pt x="102552" y="25618"/>
                  <a:pt x="25618" y="103512"/>
                  <a:pt x="25618" y="198539"/>
                </a:cubicBezTo>
                <a:cubicBezTo>
                  <a:pt x="25618" y="294526"/>
                  <a:pt x="103512" y="371459"/>
                  <a:pt x="198539" y="371459"/>
                </a:cubicBezTo>
                <a:cubicBezTo>
                  <a:pt x="294526" y="371459"/>
                  <a:pt x="371459" y="293565"/>
                  <a:pt x="371459" y="198539"/>
                </a:cubicBezTo>
                <a:close/>
              </a:path>
            </a:pathLst>
          </a:custGeom>
          <a:solidFill>
            <a:schemeClr val="bg1"/>
          </a:solidFill>
          <a:ln w="800" cap="flat">
            <a:noFill/>
            <a:prstDash val="solid"/>
            <a:miter/>
          </a:ln>
        </p:spPr>
        <p:txBody>
          <a:bodyPr rtlCol="0" anchor="ctr"/>
          <a:lstStyle/>
          <a:p>
            <a:endParaRPr lang="en-US"/>
          </a:p>
        </p:txBody>
      </p:sp>
      <p:pic>
        <p:nvPicPr>
          <p:cNvPr id="87" name="Graphic 86">
            <a:extLst>
              <a:ext uri="{FF2B5EF4-FFF2-40B4-BE49-F238E27FC236}">
                <a16:creationId xmlns:a16="http://schemas.microsoft.com/office/drawing/2014/main" id="{D5FF0AEB-255B-FC4A-BA07-AA51E0AE1072}"/>
              </a:ext>
            </a:extLst>
          </p:cNvPr>
          <p:cNvPicPr>
            <a:picLocks noChangeAspect="1"/>
          </p:cNvPicPr>
          <p:nvPr userDrawn="1"/>
        </p:nvPicPr>
        <p:blipFill>
          <a:blip r:embed="rId64" cstate="screen">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8386123" y="3350225"/>
            <a:ext cx="494060" cy="439164"/>
          </a:xfrm>
          <a:prstGeom prst="rect">
            <a:avLst/>
          </a:prstGeom>
        </p:spPr>
      </p:pic>
      <p:pic>
        <p:nvPicPr>
          <p:cNvPr id="89" name="Graphic 88">
            <a:extLst>
              <a:ext uri="{FF2B5EF4-FFF2-40B4-BE49-F238E27FC236}">
                <a16:creationId xmlns:a16="http://schemas.microsoft.com/office/drawing/2014/main" id="{AC3601F4-F588-7A4A-88E4-6FDFDEDFECEC}"/>
              </a:ext>
            </a:extLst>
          </p:cNvPr>
          <p:cNvPicPr>
            <a:picLocks noChangeAspect="1"/>
          </p:cNvPicPr>
          <p:nvPr userDrawn="1"/>
        </p:nvPicPr>
        <p:blipFill>
          <a:blip r:embed="rId66" cstate="screen">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3011569" y="3332376"/>
            <a:ext cx="443256" cy="443256"/>
          </a:xfrm>
          <a:prstGeom prst="rect">
            <a:avLst/>
          </a:prstGeom>
        </p:spPr>
      </p:pic>
      <p:pic>
        <p:nvPicPr>
          <p:cNvPr id="91" name="Graphic 90">
            <a:extLst>
              <a:ext uri="{FF2B5EF4-FFF2-40B4-BE49-F238E27FC236}">
                <a16:creationId xmlns:a16="http://schemas.microsoft.com/office/drawing/2014/main" id="{ECF3A7BC-2B2B-CD47-9C46-D5501765E9AB}"/>
              </a:ext>
            </a:extLst>
          </p:cNvPr>
          <p:cNvPicPr>
            <a:picLocks noChangeAspect="1"/>
          </p:cNvPicPr>
          <p:nvPr userDrawn="1"/>
        </p:nvPicPr>
        <p:blipFill>
          <a:blip r:embed="rId68" cstate="screen">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691110" y="3346753"/>
            <a:ext cx="326973" cy="435964"/>
          </a:xfrm>
          <a:prstGeom prst="rect">
            <a:avLst/>
          </a:prstGeom>
        </p:spPr>
      </p:pic>
      <p:pic>
        <p:nvPicPr>
          <p:cNvPr id="93" name="Graphic 92">
            <a:extLst>
              <a:ext uri="{FF2B5EF4-FFF2-40B4-BE49-F238E27FC236}">
                <a16:creationId xmlns:a16="http://schemas.microsoft.com/office/drawing/2014/main" id="{F2F2374D-6946-E341-8A78-834FCFF224E5}"/>
              </a:ext>
            </a:extLst>
          </p:cNvPr>
          <p:cNvPicPr>
            <a:picLocks noChangeAspect="1"/>
          </p:cNvPicPr>
          <p:nvPr userDrawn="1"/>
        </p:nvPicPr>
        <p:blipFill>
          <a:blip r:embed="rId70" cstate="screen">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4254368" y="3332377"/>
            <a:ext cx="443256" cy="443256"/>
          </a:xfrm>
          <a:prstGeom prst="rect">
            <a:avLst/>
          </a:prstGeom>
        </p:spPr>
      </p:pic>
      <p:pic>
        <p:nvPicPr>
          <p:cNvPr id="95" name="Graphic 94">
            <a:extLst>
              <a:ext uri="{FF2B5EF4-FFF2-40B4-BE49-F238E27FC236}">
                <a16:creationId xmlns:a16="http://schemas.microsoft.com/office/drawing/2014/main" id="{011476DC-73B7-D645-9E80-9A1D7A62D076}"/>
              </a:ext>
            </a:extLst>
          </p:cNvPr>
          <p:cNvPicPr>
            <a:picLocks noChangeAspect="1"/>
          </p:cNvPicPr>
          <p:nvPr userDrawn="1"/>
        </p:nvPicPr>
        <p:blipFill>
          <a:blip r:embed="rId72" cstate="screen">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397079" y="3376974"/>
            <a:ext cx="507178" cy="405743"/>
          </a:xfrm>
          <a:prstGeom prst="rect">
            <a:avLst/>
          </a:prstGeom>
        </p:spPr>
      </p:pic>
      <p:pic>
        <p:nvPicPr>
          <p:cNvPr id="97" name="Graphic 96">
            <a:extLst>
              <a:ext uri="{FF2B5EF4-FFF2-40B4-BE49-F238E27FC236}">
                <a16:creationId xmlns:a16="http://schemas.microsoft.com/office/drawing/2014/main" id="{4C1ABC97-C5DE-E245-B08B-EE5620E2DDE7}"/>
              </a:ext>
            </a:extLst>
          </p:cNvPr>
          <p:cNvPicPr>
            <a:picLocks noChangeAspect="1"/>
          </p:cNvPicPr>
          <p:nvPr userDrawn="1"/>
        </p:nvPicPr>
        <p:blipFill>
          <a:blip r:embed="rId74" cstate="screen">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140542" y="3369888"/>
            <a:ext cx="278949" cy="405744"/>
          </a:xfrm>
          <a:prstGeom prst="rect">
            <a:avLst/>
          </a:prstGeom>
        </p:spPr>
      </p:pic>
      <p:pic>
        <p:nvPicPr>
          <p:cNvPr id="99" name="Graphic 98">
            <a:extLst>
              <a:ext uri="{FF2B5EF4-FFF2-40B4-BE49-F238E27FC236}">
                <a16:creationId xmlns:a16="http://schemas.microsoft.com/office/drawing/2014/main" id="{7900681A-7CBA-4A42-A36C-56FE9F464A7C}"/>
              </a:ext>
            </a:extLst>
          </p:cNvPr>
          <p:cNvPicPr>
            <a:picLocks noChangeAspect="1"/>
          </p:cNvPicPr>
          <p:nvPr userDrawn="1"/>
        </p:nvPicPr>
        <p:blipFill>
          <a:blip r:embed="rId76" cstate="screen">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4737673" y="4126281"/>
            <a:ext cx="530626" cy="424500"/>
          </a:xfrm>
          <a:prstGeom prst="rect">
            <a:avLst/>
          </a:prstGeom>
        </p:spPr>
      </p:pic>
      <p:pic>
        <p:nvPicPr>
          <p:cNvPr id="101" name="Graphic 100">
            <a:extLst>
              <a:ext uri="{FF2B5EF4-FFF2-40B4-BE49-F238E27FC236}">
                <a16:creationId xmlns:a16="http://schemas.microsoft.com/office/drawing/2014/main" id="{6CF352BB-7AEF-A241-BD59-744844D21EA8}"/>
              </a:ext>
            </a:extLst>
          </p:cNvPr>
          <p:cNvPicPr>
            <a:picLocks noChangeAspect="1"/>
          </p:cNvPicPr>
          <p:nvPr userDrawn="1"/>
        </p:nvPicPr>
        <p:blipFill>
          <a:blip r:embed="rId78" cstate="screen">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5527913" y="4136963"/>
            <a:ext cx="458009" cy="407119"/>
          </a:xfrm>
          <a:prstGeom prst="rect">
            <a:avLst/>
          </a:prstGeom>
        </p:spPr>
      </p:pic>
      <p:pic>
        <p:nvPicPr>
          <p:cNvPr id="103" name="Graphic 102">
            <a:extLst>
              <a:ext uri="{FF2B5EF4-FFF2-40B4-BE49-F238E27FC236}">
                <a16:creationId xmlns:a16="http://schemas.microsoft.com/office/drawing/2014/main" id="{3860CC03-F3F8-A24A-836F-9986AC429444}"/>
              </a:ext>
            </a:extLst>
          </p:cNvPr>
          <p:cNvPicPr preferRelativeResize="0">
            <a:picLocks noChangeAspect="1"/>
          </p:cNvPicPr>
          <p:nvPr userDrawn="1"/>
        </p:nvPicPr>
        <p:blipFill>
          <a:blip r:embed="rId80" cstate="screen">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6111438" y="440517"/>
            <a:ext cx="409886" cy="409886"/>
          </a:xfrm>
          <a:prstGeom prst="rect">
            <a:avLst/>
          </a:prstGeom>
        </p:spPr>
      </p:pic>
      <p:pic>
        <p:nvPicPr>
          <p:cNvPr id="105" name="Graphic 104">
            <a:extLst>
              <a:ext uri="{FF2B5EF4-FFF2-40B4-BE49-F238E27FC236}">
                <a16:creationId xmlns:a16="http://schemas.microsoft.com/office/drawing/2014/main" id="{B15AC482-B7B0-4E46-A36B-EC08687616B9}"/>
              </a:ext>
            </a:extLst>
          </p:cNvPr>
          <p:cNvPicPr>
            <a:picLocks noChangeAspect="1"/>
          </p:cNvPicPr>
          <p:nvPr userDrawn="1"/>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7818793" y="1047750"/>
            <a:ext cx="329373" cy="439164"/>
          </a:xfrm>
          <a:prstGeom prst="rect">
            <a:avLst/>
          </a:prstGeom>
        </p:spPr>
      </p:pic>
      <p:pic>
        <p:nvPicPr>
          <p:cNvPr id="107" name="Graphic 106">
            <a:extLst>
              <a:ext uri="{FF2B5EF4-FFF2-40B4-BE49-F238E27FC236}">
                <a16:creationId xmlns:a16="http://schemas.microsoft.com/office/drawing/2014/main" id="{BCFF6376-4408-A246-8BBD-0649AA0A70C6}"/>
              </a:ext>
            </a:extLst>
          </p:cNvPr>
          <p:cNvPicPr>
            <a:picLocks noChangeAspect="1"/>
          </p:cNvPicPr>
          <p:nvPr userDrawn="1"/>
        </p:nvPicPr>
        <p:blipFill>
          <a:blip r:embed="rId84" cstate="screen">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6245536" y="4134298"/>
            <a:ext cx="458009" cy="407119"/>
          </a:xfrm>
          <a:prstGeom prst="rect">
            <a:avLst/>
          </a:prstGeom>
        </p:spPr>
      </p:pic>
      <p:pic>
        <p:nvPicPr>
          <p:cNvPr id="109" name="Graphic 108">
            <a:extLst>
              <a:ext uri="{FF2B5EF4-FFF2-40B4-BE49-F238E27FC236}">
                <a16:creationId xmlns:a16="http://schemas.microsoft.com/office/drawing/2014/main" id="{4388DA20-21B5-5E44-8A34-E3B09C08085E}"/>
              </a:ext>
            </a:extLst>
          </p:cNvPr>
          <p:cNvPicPr preferRelativeResize="0">
            <a:picLocks noChangeAspect="1"/>
          </p:cNvPicPr>
          <p:nvPr userDrawn="1"/>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4542619" y="1084269"/>
            <a:ext cx="397077" cy="409886"/>
          </a:xfrm>
          <a:prstGeom prst="rect">
            <a:avLst/>
          </a:prstGeom>
        </p:spPr>
      </p:pic>
      <p:pic>
        <p:nvPicPr>
          <p:cNvPr id="111" name="Graphic 110">
            <a:extLst>
              <a:ext uri="{FF2B5EF4-FFF2-40B4-BE49-F238E27FC236}">
                <a16:creationId xmlns:a16="http://schemas.microsoft.com/office/drawing/2014/main" id="{6E6E3723-4AEA-A545-AC18-58AE2D86BB75}"/>
              </a:ext>
            </a:extLst>
          </p:cNvPr>
          <p:cNvPicPr preferRelativeResize="0">
            <a:picLocks noChangeAspect="1"/>
          </p:cNvPicPr>
          <p:nvPr userDrawn="1"/>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5097325" y="1100800"/>
            <a:ext cx="409886" cy="409886"/>
          </a:xfrm>
          <a:prstGeom prst="rect">
            <a:avLst/>
          </a:prstGeom>
        </p:spPr>
      </p:pic>
      <p:pic>
        <p:nvPicPr>
          <p:cNvPr id="113" name="Graphic 112">
            <a:extLst>
              <a:ext uri="{FF2B5EF4-FFF2-40B4-BE49-F238E27FC236}">
                <a16:creationId xmlns:a16="http://schemas.microsoft.com/office/drawing/2014/main" id="{64944539-485E-6547-AFBA-0BFCBA63F6C5}"/>
              </a:ext>
            </a:extLst>
          </p:cNvPr>
          <p:cNvPicPr>
            <a:picLocks noChangeAspect="1"/>
          </p:cNvPicPr>
          <p:nvPr userDrawn="1"/>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7737664" y="2566625"/>
            <a:ext cx="407120" cy="407120"/>
          </a:xfrm>
          <a:prstGeom prst="rect">
            <a:avLst/>
          </a:prstGeom>
        </p:spPr>
      </p:pic>
      <p:pic>
        <p:nvPicPr>
          <p:cNvPr id="117" name="Graphic 116">
            <a:extLst>
              <a:ext uri="{FF2B5EF4-FFF2-40B4-BE49-F238E27FC236}">
                <a16:creationId xmlns:a16="http://schemas.microsoft.com/office/drawing/2014/main" id="{89EEDAAB-7AF1-5145-9F3C-535B9E298BCB}"/>
              </a:ext>
            </a:extLst>
          </p:cNvPr>
          <p:cNvPicPr preferRelativeResize="0">
            <a:picLocks noChangeAspect="1"/>
          </p:cNvPicPr>
          <p:nvPr userDrawn="1"/>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5664840" y="1107690"/>
            <a:ext cx="409886" cy="409886"/>
          </a:xfrm>
          <a:prstGeom prst="rect">
            <a:avLst/>
          </a:prstGeom>
        </p:spPr>
      </p:pic>
      <p:pic>
        <p:nvPicPr>
          <p:cNvPr id="119" name="Graphic 118">
            <a:extLst>
              <a:ext uri="{FF2B5EF4-FFF2-40B4-BE49-F238E27FC236}">
                <a16:creationId xmlns:a16="http://schemas.microsoft.com/office/drawing/2014/main" id="{A77BDED1-8E32-CF40-BE58-4547872806F7}"/>
              </a:ext>
            </a:extLst>
          </p:cNvPr>
          <p:cNvPicPr preferRelativeResize="0">
            <a:picLocks noChangeAspect="1"/>
          </p:cNvPicPr>
          <p:nvPr userDrawn="1"/>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3273863" y="448557"/>
            <a:ext cx="409886" cy="409886"/>
          </a:xfrm>
          <a:prstGeom prst="rect">
            <a:avLst/>
          </a:prstGeom>
        </p:spPr>
      </p:pic>
      <p:pic>
        <p:nvPicPr>
          <p:cNvPr id="131" name="Graphic 130">
            <a:extLst>
              <a:ext uri="{FF2B5EF4-FFF2-40B4-BE49-F238E27FC236}">
                <a16:creationId xmlns:a16="http://schemas.microsoft.com/office/drawing/2014/main" id="{F26200DE-61B0-3B44-B307-2CAB86E4D648}"/>
              </a:ext>
            </a:extLst>
          </p:cNvPr>
          <p:cNvPicPr preferRelativeResize="0">
            <a:picLocks noChangeAspect="1"/>
          </p:cNvPicPr>
          <p:nvPr userDrawn="1"/>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2706348" y="439517"/>
            <a:ext cx="409886" cy="409886"/>
          </a:xfrm>
          <a:prstGeom prst="rect">
            <a:avLst/>
          </a:prstGeom>
        </p:spPr>
      </p:pic>
      <p:pic>
        <p:nvPicPr>
          <p:cNvPr id="139" name="Graphic 138">
            <a:extLst>
              <a:ext uri="{FF2B5EF4-FFF2-40B4-BE49-F238E27FC236}">
                <a16:creationId xmlns:a16="http://schemas.microsoft.com/office/drawing/2014/main" id="{4D72B9D6-ED41-6B4A-9E90-D18F598185B0}"/>
              </a:ext>
            </a:extLst>
          </p:cNvPr>
          <p:cNvPicPr>
            <a:picLocks noChangeAspect="1"/>
          </p:cNvPicPr>
          <p:nvPr userDrawn="1"/>
        </p:nvPicPr>
        <p:blipFill>
          <a:blip r:embed="rId98" cstate="screen">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6963159" y="4118782"/>
            <a:ext cx="432000" cy="432000"/>
          </a:xfrm>
          <a:prstGeom prst="rect">
            <a:avLst/>
          </a:prstGeom>
        </p:spPr>
      </p:pic>
      <p:pic>
        <p:nvPicPr>
          <p:cNvPr id="61" name="Graphic 60">
            <a:extLst>
              <a:ext uri="{FF2B5EF4-FFF2-40B4-BE49-F238E27FC236}">
                <a16:creationId xmlns:a16="http://schemas.microsoft.com/office/drawing/2014/main" id="{BB0EFD2E-4611-5C43-8408-F892079E9ACD}"/>
              </a:ext>
            </a:extLst>
          </p:cNvPr>
          <p:cNvPicPr>
            <a:picLocks noChangeAspect="1"/>
          </p:cNvPicPr>
          <p:nvPr userDrawn="1"/>
        </p:nvPicPr>
        <p:blipFill>
          <a:blip r:embed="rId100" cstate="screen">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7654773" y="4152947"/>
            <a:ext cx="476287" cy="423366"/>
          </a:xfrm>
          <a:prstGeom prst="rect">
            <a:avLst/>
          </a:prstGeom>
        </p:spPr>
      </p:pic>
      <p:pic>
        <p:nvPicPr>
          <p:cNvPr id="65" name="Graphic 64">
            <a:extLst>
              <a:ext uri="{FF2B5EF4-FFF2-40B4-BE49-F238E27FC236}">
                <a16:creationId xmlns:a16="http://schemas.microsoft.com/office/drawing/2014/main" id="{CB70415F-95AC-3B4D-B6AC-139E9150647A}"/>
              </a:ext>
            </a:extLst>
          </p:cNvPr>
          <p:cNvPicPr>
            <a:picLocks noChangeAspect="1"/>
          </p:cNvPicPr>
          <p:nvPr userDrawn="1"/>
        </p:nvPicPr>
        <p:blipFill>
          <a:blip r:embed="rId102" cstate="screen">
            <a:extLst>
              <a:ext uri="{28A0092B-C50C-407E-A947-70E740481C1C}">
                <a14:useLocalDpi xmlns:a14="http://schemas.microsoft.com/office/drawing/2010/main"/>
              </a:ext>
              <a:ext uri="{96DAC541-7B7A-43D3-8B79-37D633B846F1}">
                <asvg:svgBlip xmlns:asvg="http://schemas.microsoft.com/office/drawing/2016/SVG/main" r:embed="rId103"/>
              </a:ext>
            </a:extLst>
          </a:blip>
          <a:stretch>
            <a:fillRect/>
          </a:stretch>
        </p:blipFill>
        <p:spPr>
          <a:xfrm>
            <a:off x="5496342" y="1809750"/>
            <a:ext cx="571500" cy="457200"/>
          </a:xfrm>
          <a:prstGeom prst="rect">
            <a:avLst/>
          </a:prstGeom>
        </p:spPr>
      </p:pic>
      <p:pic>
        <p:nvPicPr>
          <p:cNvPr id="67" name="Graphic 66">
            <a:extLst>
              <a:ext uri="{FF2B5EF4-FFF2-40B4-BE49-F238E27FC236}">
                <a16:creationId xmlns:a16="http://schemas.microsoft.com/office/drawing/2014/main" id="{CBBE430C-66F8-AA4C-B021-C9995C83F3F9}"/>
              </a:ext>
            </a:extLst>
          </p:cNvPr>
          <p:cNvPicPr>
            <a:picLocks noChangeAspect="1"/>
          </p:cNvPicPr>
          <p:nvPr userDrawn="1"/>
        </p:nvPicPr>
        <p:blipFill>
          <a:blip r:embed="rId104" cstate="screen">
            <a:extLst>
              <a:ext uri="{28A0092B-C50C-407E-A947-70E740481C1C}">
                <a14:useLocalDpi xmlns:a14="http://schemas.microsoft.com/office/drawing/2010/main"/>
              </a:ext>
              <a:ext uri="{96DAC541-7B7A-43D3-8B79-37D633B846F1}">
                <asvg:svgBlip xmlns:asvg="http://schemas.microsoft.com/office/drawing/2016/SVG/main" r:embed="rId105"/>
              </a:ext>
            </a:extLst>
          </a:blip>
          <a:stretch>
            <a:fillRect/>
          </a:stretch>
        </p:blipFill>
        <p:spPr>
          <a:xfrm>
            <a:off x="8305800" y="1047750"/>
            <a:ext cx="571500" cy="457200"/>
          </a:xfrm>
          <a:prstGeom prst="rect">
            <a:avLst/>
          </a:prstGeom>
        </p:spPr>
      </p:pic>
      <p:pic>
        <p:nvPicPr>
          <p:cNvPr id="69" name="Graphic 68">
            <a:extLst>
              <a:ext uri="{FF2B5EF4-FFF2-40B4-BE49-F238E27FC236}">
                <a16:creationId xmlns:a16="http://schemas.microsoft.com/office/drawing/2014/main" id="{4A00F8C9-13C9-DB4A-8AB7-5CDFDA9C99AF}"/>
              </a:ext>
            </a:extLst>
          </p:cNvPr>
          <p:cNvPicPr>
            <a:picLocks noChangeAspect="1"/>
          </p:cNvPicPr>
          <p:nvPr userDrawn="1"/>
        </p:nvPicPr>
        <p:blipFill>
          <a:blip r:embed="rId106" cstate="screen">
            <a:extLst>
              <a:ext uri="{28A0092B-C50C-407E-A947-70E740481C1C}">
                <a14:useLocalDpi xmlns:a14="http://schemas.microsoft.com/office/drawing/2010/main"/>
              </a:ext>
              <a:ext uri="{96DAC541-7B7A-43D3-8B79-37D633B846F1}">
                <asvg:svgBlip xmlns:asvg="http://schemas.microsoft.com/office/drawing/2016/SVG/main" r:embed="rId107"/>
              </a:ext>
            </a:extLst>
          </a:blip>
          <a:stretch>
            <a:fillRect/>
          </a:stretch>
        </p:blipFill>
        <p:spPr>
          <a:xfrm>
            <a:off x="4933909" y="3333750"/>
            <a:ext cx="533400" cy="426720"/>
          </a:xfrm>
          <a:prstGeom prst="rect">
            <a:avLst/>
          </a:prstGeom>
        </p:spPr>
      </p:pic>
      <p:pic>
        <p:nvPicPr>
          <p:cNvPr id="71" name="Graphic 70">
            <a:extLst>
              <a:ext uri="{FF2B5EF4-FFF2-40B4-BE49-F238E27FC236}">
                <a16:creationId xmlns:a16="http://schemas.microsoft.com/office/drawing/2014/main" id="{8F7C4C8D-39EE-AF4E-8803-E3F541A98F92}"/>
              </a:ext>
            </a:extLst>
          </p:cNvPr>
          <p:cNvPicPr>
            <a:picLocks noChangeAspect="1"/>
          </p:cNvPicPr>
          <p:nvPr userDrawn="1"/>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1160155" y="2571750"/>
            <a:ext cx="447675" cy="397933"/>
          </a:xfrm>
          <a:prstGeom prst="rect">
            <a:avLst/>
          </a:prstGeom>
        </p:spPr>
      </p:pic>
      <p:pic>
        <p:nvPicPr>
          <p:cNvPr id="6" name="Graphic 5">
            <a:extLst>
              <a:ext uri="{FF2B5EF4-FFF2-40B4-BE49-F238E27FC236}">
                <a16:creationId xmlns:a16="http://schemas.microsoft.com/office/drawing/2014/main" id="{4450BE6F-03CB-9A43-80B1-A4190CCC3951}"/>
              </a:ext>
            </a:extLst>
          </p:cNvPr>
          <p:cNvPicPr>
            <a:picLocks noChangeAspect="1"/>
          </p:cNvPicPr>
          <p:nvPr userDrawn="1"/>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5703594" y="3325517"/>
            <a:ext cx="457200" cy="457200"/>
          </a:xfrm>
          <a:prstGeom prst="rect">
            <a:avLst/>
          </a:prstGeom>
        </p:spPr>
      </p:pic>
      <p:pic>
        <p:nvPicPr>
          <p:cNvPr id="74" name="Graphic 73">
            <a:extLst>
              <a:ext uri="{FF2B5EF4-FFF2-40B4-BE49-F238E27FC236}">
                <a16:creationId xmlns:a16="http://schemas.microsoft.com/office/drawing/2014/main" id="{802A70E9-947D-E84D-8725-4EEAF0B020D2}"/>
              </a:ext>
            </a:extLst>
          </p:cNvPr>
          <p:cNvPicPr>
            <a:picLocks noChangeAspect="1"/>
          </p:cNvPicPr>
          <p:nvPr userDrawn="1"/>
        </p:nvPicPr>
        <p:blipFill>
          <a:blip r:embed="rId112" cstate="screen">
            <a:extLst>
              <a:ext uri="{28A0092B-C50C-407E-A947-70E740481C1C}">
                <a14:useLocalDpi xmlns:a14="http://schemas.microsoft.com/office/drawing/2010/main"/>
              </a:ext>
              <a:ext uri="{96DAC541-7B7A-43D3-8B79-37D633B846F1}">
                <asvg:svgBlip xmlns:asvg="http://schemas.microsoft.com/office/drawing/2016/SVG/main" r:embed="rId113"/>
              </a:ext>
            </a:extLst>
          </a:blip>
          <a:stretch>
            <a:fillRect/>
          </a:stretch>
        </p:blipFill>
        <p:spPr>
          <a:xfrm>
            <a:off x="2543909" y="2571750"/>
            <a:ext cx="514349" cy="457199"/>
          </a:xfrm>
          <a:prstGeom prst="rect">
            <a:avLst/>
          </a:prstGeom>
        </p:spPr>
      </p:pic>
      <p:pic>
        <p:nvPicPr>
          <p:cNvPr id="76" name="Graphic 75">
            <a:extLst>
              <a:ext uri="{FF2B5EF4-FFF2-40B4-BE49-F238E27FC236}">
                <a16:creationId xmlns:a16="http://schemas.microsoft.com/office/drawing/2014/main" id="{D7A5BBF2-5480-EE42-AD66-A3808214CD45}"/>
              </a:ext>
            </a:extLst>
          </p:cNvPr>
          <p:cNvPicPr>
            <a:picLocks noChangeAspect="1"/>
          </p:cNvPicPr>
          <p:nvPr userDrawn="1"/>
        </p:nvPicPr>
        <p:blipFill>
          <a:blip r:embed="rId114" cstate="screen">
            <a:extLst>
              <a:ext uri="{28A0092B-C50C-407E-A947-70E740481C1C}">
                <a14:useLocalDpi xmlns:a14="http://schemas.microsoft.com/office/drawing/2010/main"/>
              </a:ext>
              <a:ext uri="{96DAC541-7B7A-43D3-8B79-37D633B846F1}">
                <asvg:svgBlip xmlns:asvg="http://schemas.microsoft.com/office/drawing/2016/SVG/main" r:embed="rId115"/>
              </a:ext>
            </a:extLst>
          </a:blip>
          <a:stretch>
            <a:fillRect/>
          </a:stretch>
        </p:blipFill>
        <p:spPr>
          <a:xfrm>
            <a:off x="2003498" y="1126725"/>
            <a:ext cx="503913" cy="447922"/>
          </a:xfrm>
          <a:prstGeom prst="rect">
            <a:avLst/>
          </a:prstGeom>
        </p:spPr>
      </p:pic>
      <p:pic>
        <p:nvPicPr>
          <p:cNvPr id="78" name="Graphic 77">
            <a:extLst>
              <a:ext uri="{FF2B5EF4-FFF2-40B4-BE49-F238E27FC236}">
                <a16:creationId xmlns:a16="http://schemas.microsoft.com/office/drawing/2014/main" id="{47A0FF49-458B-464E-958F-699F1CE874AE}"/>
              </a:ext>
            </a:extLst>
          </p:cNvPr>
          <p:cNvPicPr>
            <a:picLocks noChangeAspect="1"/>
          </p:cNvPicPr>
          <p:nvPr userDrawn="1"/>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a:off x="6796094" y="414568"/>
            <a:ext cx="378068" cy="375031"/>
          </a:xfrm>
          <a:prstGeom prst="rect">
            <a:avLst/>
          </a:prstGeom>
        </p:spPr>
      </p:pic>
      <p:pic>
        <p:nvPicPr>
          <p:cNvPr id="80" name="Graphic 79">
            <a:extLst>
              <a:ext uri="{FF2B5EF4-FFF2-40B4-BE49-F238E27FC236}">
                <a16:creationId xmlns:a16="http://schemas.microsoft.com/office/drawing/2014/main" id="{0628244D-01AD-1243-9E35-1FAB906A0EF8}"/>
              </a:ext>
            </a:extLst>
          </p:cNvPr>
          <p:cNvPicPr>
            <a:picLocks noChangeAspect="1"/>
          </p:cNvPicPr>
          <p:nvPr userDrawn="1"/>
        </p:nvPicPr>
        <p:blipFill>
          <a:blip r:embed="rId118" cstate="screen">
            <a:extLst>
              <a:ext uri="{28A0092B-C50C-407E-A947-70E740481C1C}">
                <a14:useLocalDpi xmlns:a14="http://schemas.microsoft.com/office/drawing/2010/main"/>
              </a:ext>
              <a:ext uri="{96DAC541-7B7A-43D3-8B79-37D633B846F1}">
                <asvg:svgBlip xmlns:asvg="http://schemas.microsoft.com/office/drawing/2016/SVG/main" r:embed="rId119"/>
              </a:ext>
            </a:extLst>
          </a:blip>
          <a:stretch>
            <a:fillRect/>
          </a:stretch>
        </p:blipFill>
        <p:spPr>
          <a:xfrm>
            <a:off x="2651472" y="1837020"/>
            <a:ext cx="505720" cy="449529"/>
          </a:xfrm>
          <a:prstGeom prst="rect">
            <a:avLst/>
          </a:prstGeom>
        </p:spPr>
      </p:pic>
      <p:pic>
        <p:nvPicPr>
          <p:cNvPr id="82" name="Graphic 81">
            <a:extLst>
              <a:ext uri="{FF2B5EF4-FFF2-40B4-BE49-F238E27FC236}">
                <a16:creationId xmlns:a16="http://schemas.microsoft.com/office/drawing/2014/main" id="{8AF02573-95B6-6440-8D8C-83AD5089B84D}"/>
              </a:ext>
            </a:extLst>
          </p:cNvPr>
          <p:cNvPicPr>
            <a:picLocks noChangeAspect="1"/>
          </p:cNvPicPr>
          <p:nvPr userDrawn="1"/>
        </p:nvPicPr>
        <p:blipFill>
          <a:blip r:embed="rId120" cstate="screen">
            <a:extLst>
              <a:ext uri="{28A0092B-C50C-407E-A947-70E740481C1C}">
                <a14:useLocalDpi xmlns:a14="http://schemas.microsoft.com/office/drawing/2010/main"/>
              </a:ext>
              <a:ext uri="{96DAC541-7B7A-43D3-8B79-37D633B846F1}">
                <asvg:svgBlip xmlns:asvg="http://schemas.microsoft.com/office/drawing/2016/SVG/main" r:embed="rId121"/>
              </a:ext>
            </a:extLst>
          </a:blip>
          <a:stretch>
            <a:fillRect/>
          </a:stretch>
        </p:blipFill>
        <p:spPr>
          <a:xfrm>
            <a:off x="1811358" y="2579438"/>
            <a:ext cx="529023" cy="470242"/>
          </a:xfrm>
          <a:prstGeom prst="rect">
            <a:avLst/>
          </a:prstGeom>
        </p:spPr>
      </p:pic>
      <p:pic>
        <p:nvPicPr>
          <p:cNvPr id="84" name="Graphic 83">
            <a:extLst>
              <a:ext uri="{FF2B5EF4-FFF2-40B4-BE49-F238E27FC236}">
                <a16:creationId xmlns:a16="http://schemas.microsoft.com/office/drawing/2014/main" id="{EDD55439-CAB5-FD4F-81A6-5095C912766A}"/>
              </a:ext>
            </a:extLst>
          </p:cNvPr>
          <p:cNvPicPr>
            <a:picLocks noChangeAspect="1"/>
          </p:cNvPicPr>
          <p:nvPr userDrawn="1"/>
        </p:nvPicPr>
        <p:blipFill>
          <a:blip r:embed="rId122" cstate="screen">
            <a:extLst>
              <a:ext uri="{28A0092B-C50C-407E-A947-70E740481C1C}">
                <a14:useLocalDpi xmlns:a14="http://schemas.microsoft.com/office/drawing/2010/main"/>
              </a:ext>
              <a:ext uri="{96DAC541-7B7A-43D3-8B79-37D633B846F1}">
                <asvg:svgBlip xmlns:asvg="http://schemas.microsoft.com/office/drawing/2016/SVG/main" r:embed="rId123"/>
              </a:ext>
            </a:extLst>
          </a:blip>
          <a:stretch>
            <a:fillRect/>
          </a:stretch>
        </p:blipFill>
        <p:spPr>
          <a:xfrm>
            <a:off x="6232355" y="1113305"/>
            <a:ext cx="454805" cy="404271"/>
          </a:xfrm>
          <a:prstGeom prst="rect">
            <a:avLst/>
          </a:prstGeom>
        </p:spPr>
      </p:pic>
      <p:pic>
        <p:nvPicPr>
          <p:cNvPr id="86" name="Graphic 85">
            <a:extLst>
              <a:ext uri="{FF2B5EF4-FFF2-40B4-BE49-F238E27FC236}">
                <a16:creationId xmlns:a16="http://schemas.microsoft.com/office/drawing/2014/main" id="{A81F1CDE-B29C-2D40-A2CC-69B77B5CE791}"/>
              </a:ext>
            </a:extLst>
          </p:cNvPr>
          <p:cNvPicPr>
            <a:picLocks noChangeAspect="1"/>
          </p:cNvPicPr>
          <p:nvPr userDrawn="1"/>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rot="5400000">
            <a:off x="7312993" y="414568"/>
            <a:ext cx="378068" cy="375031"/>
          </a:xfrm>
          <a:prstGeom prst="rect">
            <a:avLst/>
          </a:prstGeom>
        </p:spPr>
      </p:pic>
      <p:pic>
        <p:nvPicPr>
          <p:cNvPr id="88" name="Graphic 87">
            <a:extLst>
              <a:ext uri="{FF2B5EF4-FFF2-40B4-BE49-F238E27FC236}">
                <a16:creationId xmlns:a16="http://schemas.microsoft.com/office/drawing/2014/main" id="{75154554-5B10-A644-BA2F-1B82FC443466}"/>
              </a:ext>
            </a:extLst>
          </p:cNvPr>
          <p:cNvPicPr>
            <a:picLocks noChangeAspect="1"/>
          </p:cNvPicPr>
          <p:nvPr userDrawn="1"/>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rot="10800000">
            <a:off x="7829891" y="414569"/>
            <a:ext cx="378068" cy="375031"/>
          </a:xfrm>
          <a:prstGeom prst="rect">
            <a:avLst/>
          </a:prstGeom>
        </p:spPr>
      </p:pic>
      <p:pic>
        <p:nvPicPr>
          <p:cNvPr id="90" name="Graphic 89">
            <a:extLst>
              <a:ext uri="{FF2B5EF4-FFF2-40B4-BE49-F238E27FC236}">
                <a16:creationId xmlns:a16="http://schemas.microsoft.com/office/drawing/2014/main" id="{9DB765E6-BCA7-7F40-A939-F470FD82564D}"/>
              </a:ext>
            </a:extLst>
          </p:cNvPr>
          <p:cNvPicPr>
            <a:picLocks noChangeAspect="1"/>
          </p:cNvPicPr>
          <p:nvPr userDrawn="1"/>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rot="16200000">
            <a:off x="8346790" y="414569"/>
            <a:ext cx="378068" cy="375031"/>
          </a:xfrm>
          <a:prstGeom prst="rect">
            <a:avLst/>
          </a:prstGeom>
        </p:spPr>
      </p:pic>
      <p:pic>
        <p:nvPicPr>
          <p:cNvPr id="3" name="Picture 2">
            <a:extLst>
              <a:ext uri="{FF2B5EF4-FFF2-40B4-BE49-F238E27FC236}">
                <a16:creationId xmlns:a16="http://schemas.microsoft.com/office/drawing/2014/main" id="{60A0C329-BCE2-C299-2CD0-27B03E652A86}"/>
              </a:ext>
            </a:extLst>
          </p:cNvPr>
          <p:cNvPicPr>
            <a:picLocks noChangeAspect="1"/>
          </p:cNvPicPr>
          <p:nvPr userDrawn="1"/>
        </p:nvPicPr>
        <p:blipFill>
          <a:blip r:embed="rId124" cstate="screen">
            <a:extLst>
              <a:ext uri="{28A0092B-C50C-407E-A947-70E740481C1C}">
                <a14:useLocalDpi xmlns:a14="http://schemas.microsoft.com/office/drawing/2010/main"/>
              </a:ext>
            </a:extLst>
          </a:blip>
          <a:stretch>
            <a:fillRect/>
          </a:stretch>
        </p:blipFill>
        <p:spPr>
          <a:xfrm>
            <a:off x="6202692" y="1809750"/>
            <a:ext cx="552018" cy="441615"/>
          </a:xfrm>
          <a:prstGeom prst="rect">
            <a:avLst/>
          </a:prstGeom>
          <a:solidFill>
            <a:schemeClr val="bg1"/>
          </a:solidFill>
        </p:spPr>
      </p:pic>
      <p:grpSp>
        <p:nvGrpSpPr>
          <p:cNvPr id="20" name="Group 19">
            <a:extLst>
              <a:ext uri="{FF2B5EF4-FFF2-40B4-BE49-F238E27FC236}">
                <a16:creationId xmlns:a16="http://schemas.microsoft.com/office/drawing/2014/main" id="{1F5D7B43-7513-F906-7D9B-9976F2BCDD14}"/>
              </a:ext>
            </a:extLst>
          </p:cNvPr>
          <p:cNvGrpSpPr/>
          <p:nvPr userDrawn="1"/>
        </p:nvGrpSpPr>
        <p:grpSpPr>
          <a:xfrm>
            <a:off x="2730051" y="1141008"/>
            <a:ext cx="397077" cy="397077"/>
            <a:chOff x="2730051" y="1141008"/>
            <a:chExt cx="397077" cy="397077"/>
          </a:xfrm>
          <a:solidFill>
            <a:schemeClr val="bg1"/>
          </a:solidFill>
        </p:grpSpPr>
        <p:sp>
          <p:nvSpPr>
            <p:cNvPr id="13" name="Freeform 12">
              <a:extLst>
                <a:ext uri="{FF2B5EF4-FFF2-40B4-BE49-F238E27FC236}">
                  <a16:creationId xmlns:a16="http://schemas.microsoft.com/office/drawing/2014/main" id="{D9AB7B5B-EC0F-CD65-71D7-7260BE06BD90}"/>
                </a:ext>
              </a:extLst>
            </p:cNvPr>
            <p:cNvSpPr/>
            <p:nvPr/>
          </p:nvSpPr>
          <p:spPr>
            <a:xfrm>
              <a:off x="2730051" y="1141008"/>
              <a:ext cx="397077" cy="397077"/>
            </a:xfrm>
            <a:custGeom>
              <a:avLst/>
              <a:gdLst>
                <a:gd name="connsiteX0" fmla="*/ 198539 w 397077"/>
                <a:gd name="connsiteY0" fmla="*/ 0 h 397077"/>
                <a:gd name="connsiteX1" fmla="*/ 0 w 397077"/>
                <a:gd name="connsiteY1" fmla="*/ 198539 h 397077"/>
                <a:gd name="connsiteX2" fmla="*/ 198539 w 397077"/>
                <a:gd name="connsiteY2" fmla="*/ 397077 h 397077"/>
                <a:gd name="connsiteX3" fmla="*/ 397077 w 397077"/>
                <a:gd name="connsiteY3" fmla="*/ 198539 h 397077"/>
                <a:gd name="connsiteX4" fmla="*/ 198539 w 397077"/>
                <a:gd name="connsiteY4" fmla="*/ 0 h 397077"/>
                <a:gd name="connsiteX5" fmla="*/ 198539 w 397077"/>
                <a:gd name="connsiteY5" fmla="*/ 371459 h 397077"/>
                <a:gd name="connsiteX6" fmla="*/ 25618 w 397077"/>
                <a:gd name="connsiteY6" fmla="*/ 198539 h 397077"/>
                <a:gd name="connsiteX7" fmla="*/ 198539 w 397077"/>
                <a:gd name="connsiteY7" fmla="*/ 25618 h 397077"/>
                <a:gd name="connsiteX8" fmla="*/ 371459 w 397077"/>
                <a:gd name="connsiteY8" fmla="*/ 198539 h 397077"/>
                <a:gd name="connsiteX9" fmla="*/ 198539 w 397077"/>
                <a:gd name="connsiteY9" fmla="*/ 371459 h 39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077" h="397077">
                  <a:moveTo>
                    <a:pt x="198539" y="0"/>
                  </a:moveTo>
                  <a:cubicBezTo>
                    <a:pt x="88862" y="0"/>
                    <a:pt x="0" y="88862"/>
                    <a:pt x="0" y="198539"/>
                  </a:cubicBezTo>
                  <a:cubicBezTo>
                    <a:pt x="0" y="308215"/>
                    <a:pt x="88862" y="397077"/>
                    <a:pt x="198539" y="397077"/>
                  </a:cubicBezTo>
                  <a:cubicBezTo>
                    <a:pt x="308215" y="397077"/>
                    <a:pt x="397077" y="308215"/>
                    <a:pt x="397077" y="198539"/>
                  </a:cubicBezTo>
                  <a:cubicBezTo>
                    <a:pt x="397077" y="88862"/>
                    <a:pt x="308215" y="0"/>
                    <a:pt x="198539" y="0"/>
                  </a:cubicBezTo>
                  <a:close/>
                  <a:moveTo>
                    <a:pt x="198539" y="371459"/>
                  </a:moveTo>
                  <a:cubicBezTo>
                    <a:pt x="103512" y="371459"/>
                    <a:pt x="25618" y="294526"/>
                    <a:pt x="25618" y="198539"/>
                  </a:cubicBezTo>
                  <a:cubicBezTo>
                    <a:pt x="25618" y="103512"/>
                    <a:pt x="102552" y="25618"/>
                    <a:pt x="198539" y="25618"/>
                  </a:cubicBezTo>
                  <a:cubicBezTo>
                    <a:pt x="293565" y="25618"/>
                    <a:pt x="371459" y="102552"/>
                    <a:pt x="371459" y="198539"/>
                  </a:cubicBezTo>
                  <a:cubicBezTo>
                    <a:pt x="371459" y="293565"/>
                    <a:pt x="294526" y="371459"/>
                    <a:pt x="198539" y="371459"/>
                  </a:cubicBezTo>
                  <a:close/>
                </a:path>
              </a:pathLst>
            </a:custGeom>
            <a:grpFill/>
            <a:ln w="800" cap="flat">
              <a:noFill/>
              <a:prstDash val="solid"/>
              <a:miter/>
            </a:ln>
          </p:spPr>
          <p:txBody>
            <a:bodyPr rtlCol="0" anchor="ctr"/>
            <a:lstStyle/>
            <a:p>
              <a:endParaRPr lang="en-US"/>
            </a:p>
          </p:txBody>
        </p:sp>
        <p:grpSp>
          <p:nvGrpSpPr>
            <p:cNvPr id="15" name="Graphic 10">
              <a:extLst>
                <a:ext uri="{FF2B5EF4-FFF2-40B4-BE49-F238E27FC236}">
                  <a16:creationId xmlns:a16="http://schemas.microsoft.com/office/drawing/2014/main" id="{4C873DA5-D55C-5DDD-033D-B95D73D8E5A6}"/>
                </a:ext>
              </a:extLst>
            </p:cNvPr>
            <p:cNvGrpSpPr/>
            <p:nvPr/>
          </p:nvGrpSpPr>
          <p:grpSpPr>
            <a:xfrm>
              <a:off x="2826118" y="1287510"/>
              <a:ext cx="204943" cy="104072"/>
              <a:chOff x="2826118" y="1287510"/>
              <a:chExt cx="204943" cy="104072"/>
            </a:xfrm>
            <a:grpFill/>
          </p:grpSpPr>
          <p:sp>
            <p:nvSpPr>
              <p:cNvPr id="16" name="Freeform 15">
                <a:extLst>
                  <a:ext uri="{FF2B5EF4-FFF2-40B4-BE49-F238E27FC236}">
                    <a16:creationId xmlns:a16="http://schemas.microsoft.com/office/drawing/2014/main" id="{58CC15F1-5940-FC1D-523F-964765696193}"/>
                  </a:ext>
                </a:extLst>
              </p:cNvPr>
              <p:cNvSpPr/>
              <p:nvPr/>
            </p:nvSpPr>
            <p:spPr>
              <a:xfrm>
                <a:off x="2826118" y="1287510"/>
                <a:ext cx="204943" cy="28820"/>
              </a:xfrm>
              <a:custGeom>
                <a:avLst/>
                <a:gdLst>
                  <a:gd name="connsiteX0" fmla="*/ 9607 w 204943"/>
                  <a:gd name="connsiteY0" fmla="*/ 28820 h 28820"/>
                  <a:gd name="connsiteX1" fmla="*/ 0 w 204943"/>
                  <a:gd name="connsiteY1" fmla="*/ 19213 h 28820"/>
                  <a:gd name="connsiteX2" fmla="*/ 0 w 204943"/>
                  <a:gd name="connsiteY2" fmla="*/ 9607 h 28820"/>
                  <a:gd name="connsiteX3" fmla="*/ 9607 w 204943"/>
                  <a:gd name="connsiteY3" fmla="*/ 0 h 28820"/>
                  <a:gd name="connsiteX4" fmla="*/ 195336 w 204943"/>
                  <a:gd name="connsiteY4" fmla="*/ 0 h 28820"/>
                  <a:gd name="connsiteX5" fmla="*/ 204943 w 204943"/>
                  <a:gd name="connsiteY5" fmla="*/ 9607 h 28820"/>
                  <a:gd name="connsiteX6" fmla="*/ 204943 w 204943"/>
                  <a:gd name="connsiteY6" fmla="*/ 19213 h 28820"/>
                  <a:gd name="connsiteX7" fmla="*/ 195336 w 204943"/>
                  <a:gd name="connsiteY7" fmla="*/ 28820 h 28820"/>
                  <a:gd name="connsiteX8" fmla="*/ 9607 w 204943"/>
                  <a:gd name="connsiteY8" fmla="*/ 28820 h 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43" h="28820">
                    <a:moveTo>
                      <a:pt x="9607" y="28820"/>
                    </a:moveTo>
                    <a:cubicBezTo>
                      <a:pt x="4323" y="28820"/>
                      <a:pt x="0" y="24497"/>
                      <a:pt x="0" y="19213"/>
                    </a:cubicBezTo>
                    <a:lnTo>
                      <a:pt x="0" y="9607"/>
                    </a:lnTo>
                    <a:cubicBezTo>
                      <a:pt x="0" y="4323"/>
                      <a:pt x="4323" y="0"/>
                      <a:pt x="9607" y="0"/>
                    </a:cubicBezTo>
                    <a:lnTo>
                      <a:pt x="195336" y="0"/>
                    </a:lnTo>
                    <a:cubicBezTo>
                      <a:pt x="200620" y="0"/>
                      <a:pt x="204943" y="4323"/>
                      <a:pt x="204943" y="9607"/>
                    </a:cubicBezTo>
                    <a:lnTo>
                      <a:pt x="204943" y="19213"/>
                    </a:lnTo>
                    <a:cubicBezTo>
                      <a:pt x="204943" y="24497"/>
                      <a:pt x="200620" y="28820"/>
                      <a:pt x="195336" y="28820"/>
                    </a:cubicBezTo>
                    <a:lnTo>
                      <a:pt x="9607" y="28820"/>
                    </a:lnTo>
                    <a:close/>
                  </a:path>
                </a:pathLst>
              </a:custGeom>
              <a:grpFill/>
              <a:ln w="80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2C20C94-5F71-9921-100F-9EF7BE75FDDF}"/>
                  </a:ext>
                </a:extLst>
              </p:cNvPr>
              <p:cNvSpPr/>
              <p:nvPr/>
            </p:nvSpPr>
            <p:spPr>
              <a:xfrm>
                <a:off x="2826118" y="1362763"/>
                <a:ext cx="204943" cy="28820"/>
              </a:xfrm>
              <a:custGeom>
                <a:avLst/>
                <a:gdLst>
                  <a:gd name="connsiteX0" fmla="*/ 9607 w 204943"/>
                  <a:gd name="connsiteY0" fmla="*/ 28820 h 28820"/>
                  <a:gd name="connsiteX1" fmla="*/ 0 w 204943"/>
                  <a:gd name="connsiteY1" fmla="*/ 19213 h 28820"/>
                  <a:gd name="connsiteX2" fmla="*/ 0 w 204943"/>
                  <a:gd name="connsiteY2" fmla="*/ 9607 h 28820"/>
                  <a:gd name="connsiteX3" fmla="*/ 9607 w 204943"/>
                  <a:gd name="connsiteY3" fmla="*/ 0 h 28820"/>
                  <a:gd name="connsiteX4" fmla="*/ 195336 w 204943"/>
                  <a:gd name="connsiteY4" fmla="*/ 0 h 28820"/>
                  <a:gd name="connsiteX5" fmla="*/ 204943 w 204943"/>
                  <a:gd name="connsiteY5" fmla="*/ 9607 h 28820"/>
                  <a:gd name="connsiteX6" fmla="*/ 204943 w 204943"/>
                  <a:gd name="connsiteY6" fmla="*/ 19213 h 28820"/>
                  <a:gd name="connsiteX7" fmla="*/ 195336 w 204943"/>
                  <a:gd name="connsiteY7" fmla="*/ 28820 h 28820"/>
                  <a:gd name="connsiteX8" fmla="*/ 9607 w 204943"/>
                  <a:gd name="connsiteY8" fmla="*/ 28820 h 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43" h="28820">
                    <a:moveTo>
                      <a:pt x="9607" y="28820"/>
                    </a:moveTo>
                    <a:cubicBezTo>
                      <a:pt x="4323" y="28820"/>
                      <a:pt x="0" y="24497"/>
                      <a:pt x="0" y="19213"/>
                    </a:cubicBezTo>
                    <a:lnTo>
                      <a:pt x="0" y="9607"/>
                    </a:lnTo>
                    <a:cubicBezTo>
                      <a:pt x="0" y="4323"/>
                      <a:pt x="4323" y="0"/>
                      <a:pt x="9607" y="0"/>
                    </a:cubicBezTo>
                    <a:lnTo>
                      <a:pt x="195336" y="0"/>
                    </a:lnTo>
                    <a:cubicBezTo>
                      <a:pt x="200620" y="0"/>
                      <a:pt x="204943" y="4323"/>
                      <a:pt x="204943" y="9607"/>
                    </a:cubicBezTo>
                    <a:lnTo>
                      <a:pt x="204943" y="19213"/>
                    </a:lnTo>
                    <a:cubicBezTo>
                      <a:pt x="204943" y="24497"/>
                      <a:pt x="200620" y="28820"/>
                      <a:pt x="195336" y="28820"/>
                    </a:cubicBezTo>
                    <a:lnTo>
                      <a:pt x="9607" y="28820"/>
                    </a:lnTo>
                    <a:close/>
                  </a:path>
                </a:pathLst>
              </a:custGeom>
              <a:grpFill/>
              <a:ln w="800" cap="flat">
                <a:noFill/>
                <a:prstDash val="solid"/>
                <a:miter/>
              </a:ln>
            </p:spPr>
            <p:txBody>
              <a:bodyPr rtlCol="0" anchor="ctr"/>
              <a:lstStyle/>
              <a:p>
                <a:endParaRPr lang="en-US"/>
              </a:p>
            </p:txBody>
          </p:sp>
        </p:grpSp>
      </p:grpSp>
      <p:pic>
        <p:nvPicPr>
          <p:cNvPr id="19" name="Graphic 18">
            <a:extLst>
              <a:ext uri="{FF2B5EF4-FFF2-40B4-BE49-F238E27FC236}">
                <a16:creationId xmlns:a16="http://schemas.microsoft.com/office/drawing/2014/main" id="{55F49A30-9463-236A-B511-1CF808F16E6C}"/>
              </a:ext>
            </a:extLst>
          </p:cNvPr>
          <p:cNvPicPr>
            <a:picLocks noChangeAspect="1"/>
          </p:cNvPicPr>
          <p:nvPr userDrawn="1"/>
        </p:nvPicPr>
        <p:blipFill>
          <a:blip r:embed="rId125" cstate="screen">
            <a:extLst>
              <a:ext uri="{28A0092B-C50C-407E-A947-70E740481C1C}">
                <a14:useLocalDpi xmlns:a14="http://schemas.microsoft.com/office/drawing/2010/main"/>
              </a:ext>
              <a:ext uri="{96DAC541-7B7A-43D3-8B79-37D633B846F1}">
                <asvg:svgBlip xmlns:asvg="http://schemas.microsoft.com/office/drawing/2016/SVG/main" r:embed="rId126"/>
              </a:ext>
            </a:extLst>
          </a:blip>
          <a:stretch>
            <a:fillRect/>
          </a:stretch>
        </p:blipFill>
        <p:spPr>
          <a:xfrm>
            <a:off x="1349275" y="1820922"/>
            <a:ext cx="392784" cy="448896"/>
          </a:xfrm>
          <a:prstGeom prst="rect">
            <a:avLst/>
          </a:prstGeom>
        </p:spPr>
      </p:pic>
      <p:pic>
        <p:nvPicPr>
          <p:cNvPr id="22" name="Graphic 21">
            <a:extLst>
              <a:ext uri="{FF2B5EF4-FFF2-40B4-BE49-F238E27FC236}">
                <a16:creationId xmlns:a16="http://schemas.microsoft.com/office/drawing/2014/main" id="{12A1ED49-59C6-3D3A-C8A8-F69EDF1B8C3E}"/>
              </a:ext>
            </a:extLst>
          </p:cNvPr>
          <p:cNvPicPr>
            <a:picLocks noChangeAspect="1"/>
          </p:cNvPicPr>
          <p:nvPr userDrawn="1"/>
        </p:nvPicPr>
        <p:blipFill>
          <a:blip r:embed="rId127" cstate="screen">
            <a:extLst>
              <a:ext uri="{28A0092B-C50C-407E-A947-70E740481C1C}">
                <a14:useLocalDpi xmlns:a14="http://schemas.microsoft.com/office/drawing/2010/main"/>
              </a:ext>
              <a:ext uri="{96DAC541-7B7A-43D3-8B79-37D633B846F1}">
                <asvg:svgBlip xmlns:asvg="http://schemas.microsoft.com/office/drawing/2016/SVG/main" r:embed="rId128"/>
              </a:ext>
            </a:extLst>
          </a:blip>
          <a:stretch>
            <a:fillRect/>
          </a:stretch>
        </p:blipFill>
        <p:spPr>
          <a:xfrm>
            <a:off x="715689" y="1808554"/>
            <a:ext cx="505720" cy="498696"/>
          </a:xfrm>
          <a:prstGeom prst="rect">
            <a:avLst/>
          </a:prstGeom>
        </p:spPr>
      </p:pic>
      <p:sp>
        <p:nvSpPr>
          <p:cNvPr id="12" name="Graphic 53">
            <a:extLst>
              <a:ext uri="{FF2B5EF4-FFF2-40B4-BE49-F238E27FC236}">
                <a16:creationId xmlns:a16="http://schemas.microsoft.com/office/drawing/2014/main" id="{2BAC5BE6-9BD7-4EA0-49DE-99F384C821B2}"/>
              </a:ext>
            </a:extLst>
          </p:cNvPr>
          <p:cNvSpPr/>
          <p:nvPr userDrawn="1"/>
        </p:nvSpPr>
        <p:spPr>
          <a:xfrm>
            <a:off x="202817" y="1129710"/>
            <a:ext cx="512369" cy="455439"/>
          </a:xfrm>
          <a:custGeom>
            <a:avLst/>
            <a:gdLst>
              <a:gd name="connsiteX0" fmla="*/ 609600 w 5486400"/>
              <a:gd name="connsiteY0" fmla="*/ 4572000 h 4876800"/>
              <a:gd name="connsiteX1" fmla="*/ 2821305 w 5486400"/>
              <a:gd name="connsiteY1" fmla="*/ 4572000 h 4876800"/>
              <a:gd name="connsiteX2" fmla="*/ 3140393 w 5486400"/>
              <a:gd name="connsiteY2" fmla="*/ 4870133 h 4876800"/>
              <a:gd name="connsiteX3" fmla="*/ 3048000 w 5486400"/>
              <a:gd name="connsiteY3" fmla="*/ 4876800 h 4876800"/>
              <a:gd name="connsiteX4" fmla="*/ 609600 w 5486400"/>
              <a:gd name="connsiteY4" fmla="*/ 4876800 h 4876800"/>
              <a:gd name="connsiteX5" fmla="*/ 0 w 5486400"/>
              <a:gd name="connsiteY5" fmla="*/ 4267200 h 4876800"/>
              <a:gd name="connsiteX6" fmla="*/ 0 w 5486400"/>
              <a:gd name="connsiteY6" fmla="*/ 609600 h 4876800"/>
              <a:gd name="connsiteX7" fmla="*/ 609600 w 5486400"/>
              <a:gd name="connsiteY7" fmla="*/ 0 h 4876800"/>
              <a:gd name="connsiteX8" fmla="*/ 2096453 w 5486400"/>
              <a:gd name="connsiteY8" fmla="*/ 0 h 4876800"/>
              <a:gd name="connsiteX9" fmla="*/ 2420303 w 5486400"/>
              <a:gd name="connsiteY9" fmla="*/ 133922 h 4876800"/>
              <a:gd name="connsiteX10" fmla="*/ 3523298 w 5486400"/>
              <a:gd name="connsiteY10" fmla="*/ 1237298 h 4876800"/>
              <a:gd name="connsiteX11" fmla="*/ 3657600 w 5486400"/>
              <a:gd name="connsiteY11" fmla="*/ 1561148 h 4876800"/>
              <a:gd name="connsiteX12" fmla="*/ 3657600 w 5486400"/>
              <a:gd name="connsiteY12" fmla="*/ 1891665 h 4876800"/>
              <a:gd name="connsiteX13" fmla="*/ 3352800 w 5486400"/>
              <a:gd name="connsiteY13" fmla="*/ 2011680 h 4876800"/>
              <a:gd name="connsiteX14" fmla="*/ 3352800 w 5486400"/>
              <a:gd name="connsiteY14" fmla="*/ 1828800 h 4876800"/>
              <a:gd name="connsiteX15" fmla="*/ 2286000 w 5486400"/>
              <a:gd name="connsiteY15" fmla="*/ 1828800 h 4876800"/>
              <a:gd name="connsiteX16" fmla="*/ 1828800 w 5486400"/>
              <a:gd name="connsiteY16" fmla="*/ 1371600 h 4876800"/>
              <a:gd name="connsiteX17" fmla="*/ 1828800 w 5486400"/>
              <a:gd name="connsiteY17" fmla="*/ 304800 h 4876800"/>
              <a:gd name="connsiteX18" fmla="*/ 609600 w 5486400"/>
              <a:gd name="connsiteY18" fmla="*/ 304800 h 4876800"/>
              <a:gd name="connsiteX19" fmla="*/ 304800 w 5486400"/>
              <a:gd name="connsiteY19" fmla="*/ 609600 h 4876800"/>
              <a:gd name="connsiteX20" fmla="*/ 304800 w 5486400"/>
              <a:gd name="connsiteY20" fmla="*/ 4267200 h 4876800"/>
              <a:gd name="connsiteX21" fmla="*/ 609600 w 5486400"/>
              <a:gd name="connsiteY21" fmla="*/ 4572000 h 4876800"/>
              <a:gd name="connsiteX22" fmla="*/ 609600 w 5486400"/>
              <a:gd name="connsiteY22" fmla="*/ 4572000 h 4876800"/>
              <a:gd name="connsiteX23" fmla="*/ 3308033 w 5486400"/>
              <a:gd name="connsiteY23" fmla="*/ 1453515 h 4876800"/>
              <a:gd name="connsiteX24" fmla="*/ 2204085 w 5486400"/>
              <a:gd name="connsiteY24" fmla="*/ 349472 h 4876800"/>
              <a:gd name="connsiteX25" fmla="*/ 2133600 w 5486400"/>
              <a:gd name="connsiteY25" fmla="*/ 309372 h 4876800"/>
              <a:gd name="connsiteX26" fmla="*/ 2133600 w 5486400"/>
              <a:gd name="connsiteY26" fmla="*/ 1371600 h 4876800"/>
              <a:gd name="connsiteX27" fmla="*/ 2286000 w 5486400"/>
              <a:gd name="connsiteY27" fmla="*/ 1524000 h 4876800"/>
              <a:gd name="connsiteX28" fmla="*/ 3348038 w 5486400"/>
              <a:gd name="connsiteY28" fmla="*/ 1524000 h 4876800"/>
              <a:gd name="connsiteX29" fmla="*/ 3308033 w 5486400"/>
              <a:gd name="connsiteY29" fmla="*/ 1453515 h 4876800"/>
              <a:gd name="connsiteX30" fmla="*/ 4755833 w 5486400"/>
              <a:gd name="connsiteY30" fmla="*/ 3092768 h 4876800"/>
              <a:gd name="connsiteX31" fmla="*/ 4755833 w 5486400"/>
              <a:gd name="connsiteY31" fmla="*/ 3308033 h 4876800"/>
              <a:gd name="connsiteX32" fmla="*/ 4070033 w 5486400"/>
              <a:gd name="connsiteY32" fmla="*/ 3993833 h 4876800"/>
              <a:gd name="connsiteX33" fmla="*/ 3854768 w 5486400"/>
              <a:gd name="connsiteY33" fmla="*/ 3993833 h 4876800"/>
              <a:gd name="connsiteX34" fmla="*/ 3473768 w 5486400"/>
              <a:gd name="connsiteY34" fmla="*/ 3612833 h 4876800"/>
              <a:gd name="connsiteX35" fmla="*/ 3473768 w 5486400"/>
              <a:gd name="connsiteY35" fmla="*/ 3397568 h 4876800"/>
              <a:gd name="connsiteX36" fmla="*/ 3689033 w 5486400"/>
              <a:gd name="connsiteY36" fmla="*/ 3397568 h 4876800"/>
              <a:gd name="connsiteX37" fmla="*/ 3962400 w 5486400"/>
              <a:gd name="connsiteY37" fmla="*/ 3670935 h 4876800"/>
              <a:gd name="connsiteX38" fmla="*/ 4540568 w 5486400"/>
              <a:gd name="connsiteY38" fmla="*/ 3092768 h 4876800"/>
              <a:gd name="connsiteX39" fmla="*/ 4755833 w 5486400"/>
              <a:gd name="connsiteY39" fmla="*/ 3092768 h 4876800"/>
              <a:gd name="connsiteX40" fmla="*/ 4755833 w 5486400"/>
              <a:gd name="connsiteY40" fmla="*/ 3092768 h 4876800"/>
              <a:gd name="connsiteX41" fmla="*/ 2743200 w 5486400"/>
              <a:gd name="connsiteY41" fmla="*/ 3505200 h 4876800"/>
              <a:gd name="connsiteX42" fmla="*/ 4114800 w 5486400"/>
              <a:gd name="connsiteY42" fmla="*/ 2133600 h 4876800"/>
              <a:gd name="connsiteX43" fmla="*/ 5486400 w 5486400"/>
              <a:gd name="connsiteY43" fmla="*/ 3505200 h 4876800"/>
              <a:gd name="connsiteX44" fmla="*/ 4114800 w 5486400"/>
              <a:gd name="connsiteY44" fmla="*/ 4876800 h 4876800"/>
              <a:gd name="connsiteX45" fmla="*/ 2743200 w 5486400"/>
              <a:gd name="connsiteY45" fmla="*/ 3505200 h 4876800"/>
              <a:gd name="connsiteX46" fmla="*/ 4114800 w 5486400"/>
              <a:gd name="connsiteY46" fmla="*/ 4572000 h 4876800"/>
              <a:gd name="connsiteX47" fmla="*/ 5181600 w 5486400"/>
              <a:gd name="connsiteY47" fmla="*/ 3505200 h 4876800"/>
              <a:gd name="connsiteX48" fmla="*/ 4114800 w 5486400"/>
              <a:gd name="connsiteY48" fmla="*/ 2438400 h 4876800"/>
              <a:gd name="connsiteX49" fmla="*/ 3048000 w 5486400"/>
              <a:gd name="connsiteY49" fmla="*/ 3505200 h 4876800"/>
              <a:gd name="connsiteX50" fmla="*/ 4114800 w 5486400"/>
              <a:gd name="connsiteY50" fmla="*/ 45720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86400" h="4876800">
                <a:moveTo>
                  <a:pt x="609600" y="4572000"/>
                </a:moveTo>
                <a:lnTo>
                  <a:pt x="2821305" y="4572000"/>
                </a:lnTo>
                <a:cubicBezTo>
                  <a:pt x="2906078" y="4684395"/>
                  <a:pt x="3022283" y="4784408"/>
                  <a:pt x="3140393" y="4870133"/>
                </a:cubicBezTo>
                <a:cubicBezTo>
                  <a:pt x="3110865" y="4873943"/>
                  <a:pt x="3079433" y="4876800"/>
                  <a:pt x="3048000" y="4876800"/>
                </a:cubicBezTo>
                <a:lnTo>
                  <a:pt x="609600" y="4876800"/>
                </a:lnTo>
                <a:cubicBezTo>
                  <a:pt x="272891" y="4876800"/>
                  <a:pt x="0" y="4603433"/>
                  <a:pt x="0" y="4267200"/>
                </a:cubicBezTo>
                <a:lnTo>
                  <a:pt x="0" y="609600"/>
                </a:lnTo>
                <a:cubicBezTo>
                  <a:pt x="0" y="272891"/>
                  <a:pt x="272891" y="0"/>
                  <a:pt x="609600" y="0"/>
                </a:cubicBezTo>
                <a:lnTo>
                  <a:pt x="2096453" y="0"/>
                </a:lnTo>
                <a:cubicBezTo>
                  <a:pt x="2217420" y="0"/>
                  <a:pt x="2334578" y="48168"/>
                  <a:pt x="2420303" y="133922"/>
                </a:cubicBezTo>
                <a:lnTo>
                  <a:pt x="3523298" y="1237298"/>
                </a:lnTo>
                <a:cubicBezTo>
                  <a:pt x="3609023" y="1323023"/>
                  <a:pt x="3657600" y="1440180"/>
                  <a:pt x="3657600" y="1561148"/>
                </a:cubicBezTo>
                <a:lnTo>
                  <a:pt x="3657600" y="1891665"/>
                </a:lnTo>
                <a:cubicBezTo>
                  <a:pt x="3550920" y="1922145"/>
                  <a:pt x="3449003" y="1962150"/>
                  <a:pt x="3352800" y="2011680"/>
                </a:cubicBezTo>
                <a:lnTo>
                  <a:pt x="3352800" y="1828800"/>
                </a:lnTo>
                <a:lnTo>
                  <a:pt x="2286000" y="1828800"/>
                </a:lnTo>
                <a:cubicBezTo>
                  <a:pt x="2033588" y="1828800"/>
                  <a:pt x="1828800" y="1624013"/>
                  <a:pt x="1828800" y="1371600"/>
                </a:cubicBezTo>
                <a:lnTo>
                  <a:pt x="1828800" y="304800"/>
                </a:lnTo>
                <a:lnTo>
                  <a:pt x="609600" y="304800"/>
                </a:lnTo>
                <a:cubicBezTo>
                  <a:pt x="441293" y="304800"/>
                  <a:pt x="304800" y="441293"/>
                  <a:pt x="304800" y="609600"/>
                </a:cubicBezTo>
                <a:lnTo>
                  <a:pt x="304800" y="4267200"/>
                </a:lnTo>
                <a:cubicBezTo>
                  <a:pt x="304800" y="4435793"/>
                  <a:pt x="441293" y="4572000"/>
                  <a:pt x="609600" y="4572000"/>
                </a:cubicBezTo>
                <a:lnTo>
                  <a:pt x="609600" y="4572000"/>
                </a:lnTo>
                <a:close/>
                <a:moveTo>
                  <a:pt x="3308033" y="1453515"/>
                </a:moveTo>
                <a:lnTo>
                  <a:pt x="2204085" y="349472"/>
                </a:lnTo>
                <a:cubicBezTo>
                  <a:pt x="2185035" y="329756"/>
                  <a:pt x="2160270" y="316040"/>
                  <a:pt x="2133600" y="309372"/>
                </a:cubicBezTo>
                <a:lnTo>
                  <a:pt x="2133600" y="1371600"/>
                </a:lnTo>
                <a:cubicBezTo>
                  <a:pt x="2133600" y="1455420"/>
                  <a:pt x="2202180" y="1524000"/>
                  <a:pt x="2286000" y="1524000"/>
                </a:cubicBezTo>
                <a:lnTo>
                  <a:pt x="3348038" y="1524000"/>
                </a:lnTo>
                <a:cubicBezTo>
                  <a:pt x="3341370" y="1497330"/>
                  <a:pt x="3328035" y="1472565"/>
                  <a:pt x="3308033" y="1453515"/>
                </a:cubicBezTo>
                <a:close/>
                <a:moveTo>
                  <a:pt x="4755833" y="3092768"/>
                </a:moveTo>
                <a:cubicBezTo>
                  <a:pt x="4815840" y="3151823"/>
                  <a:pt x="4815840" y="3248978"/>
                  <a:pt x="4755833" y="3308033"/>
                </a:cubicBezTo>
                <a:lnTo>
                  <a:pt x="4070033" y="3993833"/>
                </a:lnTo>
                <a:cubicBezTo>
                  <a:pt x="4010978" y="4053840"/>
                  <a:pt x="3913823" y="4053840"/>
                  <a:pt x="3854768" y="3993833"/>
                </a:cubicBezTo>
                <a:lnTo>
                  <a:pt x="3473768" y="3612833"/>
                </a:lnTo>
                <a:cubicBezTo>
                  <a:pt x="3413760" y="3553778"/>
                  <a:pt x="3413760" y="3456623"/>
                  <a:pt x="3473768" y="3397568"/>
                </a:cubicBezTo>
                <a:cubicBezTo>
                  <a:pt x="3532823" y="3337560"/>
                  <a:pt x="3629978" y="3337560"/>
                  <a:pt x="3689033" y="3397568"/>
                </a:cubicBezTo>
                <a:lnTo>
                  <a:pt x="3962400" y="3670935"/>
                </a:lnTo>
                <a:lnTo>
                  <a:pt x="4540568" y="3092768"/>
                </a:lnTo>
                <a:cubicBezTo>
                  <a:pt x="4599623" y="3032760"/>
                  <a:pt x="4696778" y="3032760"/>
                  <a:pt x="4755833" y="3092768"/>
                </a:cubicBezTo>
                <a:lnTo>
                  <a:pt x="4755833" y="3092768"/>
                </a:lnTo>
                <a:close/>
                <a:moveTo>
                  <a:pt x="2743200" y="3505200"/>
                </a:moveTo>
                <a:cubicBezTo>
                  <a:pt x="2743200" y="2747963"/>
                  <a:pt x="3357563" y="2133600"/>
                  <a:pt x="4114800" y="2133600"/>
                </a:cubicBezTo>
                <a:cubicBezTo>
                  <a:pt x="4872038" y="2133600"/>
                  <a:pt x="5486400" y="2747963"/>
                  <a:pt x="5486400" y="3505200"/>
                </a:cubicBezTo>
                <a:cubicBezTo>
                  <a:pt x="5486400" y="4262438"/>
                  <a:pt x="4872038" y="4876800"/>
                  <a:pt x="4114800" y="4876800"/>
                </a:cubicBezTo>
                <a:cubicBezTo>
                  <a:pt x="3357563" y="4876800"/>
                  <a:pt x="2743200" y="4262438"/>
                  <a:pt x="2743200" y="3505200"/>
                </a:cubicBezTo>
                <a:close/>
                <a:moveTo>
                  <a:pt x="4114800" y="4572000"/>
                </a:moveTo>
                <a:cubicBezTo>
                  <a:pt x="4704398" y="4572000"/>
                  <a:pt x="5181600" y="4094798"/>
                  <a:pt x="5181600" y="3505200"/>
                </a:cubicBezTo>
                <a:cubicBezTo>
                  <a:pt x="5181600" y="2915603"/>
                  <a:pt x="4704398" y="2438400"/>
                  <a:pt x="4114800" y="2438400"/>
                </a:cubicBezTo>
                <a:cubicBezTo>
                  <a:pt x="3525203" y="2438400"/>
                  <a:pt x="3048000" y="2915603"/>
                  <a:pt x="3048000" y="3505200"/>
                </a:cubicBezTo>
                <a:cubicBezTo>
                  <a:pt x="3048000" y="4094798"/>
                  <a:pt x="3525203" y="4572000"/>
                  <a:pt x="4114800" y="4572000"/>
                </a:cubicBezTo>
                <a:close/>
              </a:path>
            </a:pathLst>
          </a:custGeom>
          <a:solidFill>
            <a:schemeClr val="bg1"/>
          </a:solidFill>
          <a:ln w="9525" cap="flat">
            <a:noFill/>
            <a:prstDash val="solid"/>
            <a:miter/>
          </a:ln>
        </p:spPr>
        <p:txBody>
          <a:bodyPr rtlCol="0" anchor="ctr"/>
          <a:lstStyle/>
          <a:p>
            <a:endParaRPr lang="en-US"/>
          </a:p>
        </p:txBody>
      </p:sp>
      <p:sp>
        <p:nvSpPr>
          <p:cNvPr id="21" name="Graphic 49">
            <a:extLst>
              <a:ext uri="{FF2B5EF4-FFF2-40B4-BE49-F238E27FC236}">
                <a16:creationId xmlns:a16="http://schemas.microsoft.com/office/drawing/2014/main" id="{7D89E13D-C7C9-5CDA-2616-C9F89147BB42}"/>
              </a:ext>
            </a:extLst>
          </p:cNvPr>
          <p:cNvSpPr/>
          <p:nvPr userDrawn="1"/>
        </p:nvSpPr>
        <p:spPr>
          <a:xfrm>
            <a:off x="807943" y="1122751"/>
            <a:ext cx="520198" cy="462398"/>
          </a:xfrm>
          <a:custGeom>
            <a:avLst/>
            <a:gdLst>
              <a:gd name="connsiteX0" fmla="*/ 609600 w 5486400"/>
              <a:gd name="connsiteY0" fmla="*/ 4572000 h 4876800"/>
              <a:gd name="connsiteX1" fmla="*/ 2821305 w 5486400"/>
              <a:gd name="connsiteY1" fmla="*/ 4572000 h 4876800"/>
              <a:gd name="connsiteX2" fmla="*/ 3140393 w 5486400"/>
              <a:gd name="connsiteY2" fmla="*/ 4870133 h 4876800"/>
              <a:gd name="connsiteX3" fmla="*/ 3048000 w 5486400"/>
              <a:gd name="connsiteY3" fmla="*/ 4876800 h 4876800"/>
              <a:gd name="connsiteX4" fmla="*/ 609600 w 5486400"/>
              <a:gd name="connsiteY4" fmla="*/ 4876800 h 4876800"/>
              <a:gd name="connsiteX5" fmla="*/ 0 w 5486400"/>
              <a:gd name="connsiteY5" fmla="*/ 4267200 h 4876800"/>
              <a:gd name="connsiteX6" fmla="*/ 0 w 5486400"/>
              <a:gd name="connsiteY6" fmla="*/ 609600 h 4876800"/>
              <a:gd name="connsiteX7" fmla="*/ 609600 w 5486400"/>
              <a:gd name="connsiteY7" fmla="*/ 0 h 4876800"/>
              <a:gd name="connsiteX8" fmla="*/ 2096453 w 5486400"/>
              <a:gd name="connsiteY8" fmla="*/ 0 h 4876800"/>
              <a:gd name="connsiteX9" fmla="*/ 2420303 w 5486400"/>
              <a:gd name="connsiteY9" fmla="*/ 134303 h 4876800"/>
              <a:gd name="connsiteX10" fmla="*/ 3523298 w 5486400"/>
              <a:gd name="connsiteY10" fmla="*/ 1237298 h 4876800"/>
              <a:gd name="connsiteX11" fmla="*/ 3657600 w 5486400"/>
              <a:gd name="connsiteY11" fmla="*/ 1561148 h 4876800"/>
              <a:gd name="connsiteX12" fmla="*/ 3657600 w 5486400"/>
              <a:gd name="connsiteY12" fmla="*/ 1891665 h 4876800"/>
              <a:gd name="connsiteX13" fmla="*/ 3352800 w 5486400"/>
              <a:gd name="connsiteY13" fmla="*/ 2011680 h 4876800"/>
              <a:gd name="connsiteX14" fmla="*/ 3352800 w 5486400"/>
              <a:gd name="connsiteY14" fmla="*/ 1828800 h 4876800"/>
              <a:gd name="connsiteX15" fmla="*/ 2286000 w 5486400"/>
              <a:gd name="connsiteY15" fmla="*/ 1828800 h 4876800"/>
              <a:gd name="connsiteX16" fmla="*/ 1828800 w 5486400"/>
              <a:gd name="connsiteY16" fmla="*/ 1371600 h 4876800"/>
              <a:gd name="connsiteX17" fmla="*/ 1828800 w 5486400"/>
              <a:gd name="connsiteY17" fmla="*/ 304800 h 4876800"/>
              <a:gd name="connsiteX18" fmla="*/ 609600 w 5486400"/>
              <a:gd name="connsiteY18" fmla="*/ 304800 h 4876800"/>
              <a:gd name="connsiteX19" fmla="*/ 304800 w 5486400"/>
              <a:gd name="connsiteY19" fmla="*/ 609600 h 4876800"/>
              <a:gd name="connsiteX20" fmla="*/ 304800 w 5486400"/>
              <a:gd name="connsiteY20" fmla="*/ 4267200 h 4876800"/>
              <a:gd name="connsiteX21" fmla="*/ 609600 w 5486400"/>
              <a:gd name="connsiteY21" fmla="*/ 4572000 h 4876800"/>
              <a:gd name="connsiteX22" fmla="*/ 609600 w 5486400"/>
              <a:gd name="connsiteY22" fmla="*/ 4572000 h 4876800"/>
              <a:gd name="connsiteX23" fmla="*/ 3308033 w 5486400"/>
              <a:gd name="connsiteY23" fmla="*/ 1453515 h 4876800"/>
              <a:gd name="connsiteX24" fmla="*/ 2204085 w 5486400"/>
              <a:gd name="connsiteY24" fmla="*/ 349568 h 4876800"/>
              <a:gd name="connsiteX25" fmla="*/ 2133600 w 5486400"/>
              <a:gd name="connsiteY25" fmla="*/ 309563 h 4876800"/>
              <a:gd name="connsiteX26" fmla="*/ 2133600 w 5486400"/>
              <a:gd name="connsiteY26" fmla="*/ 1371600 h 4876800"/>
              <a:gd name="connsiteX27" fmla="*/ 2286000 w 5486400"/>
              <a:gd name="connsiteY27" fmla="*/ 1524000 h 4876800"/>
              <a:gd name="connsiteX28" fmla="*/ 3348038 w 5486400"/>
              <a:gd name="connsiteY28" fmla="*/ 1524000 h 4876800"/>
              <a:gd name="connsiteX29" fmla="*/ 3308033 w 5486400"/>
              <a:gd name="connsiteY29" fmla="*/ 1453515 h 4876800"/>
              <a:gd name="connsiteX30" fmla="*/ 2743200 w 5486400"/>
              <a:gd name="connsiteY30" fmla="*/ 3505200 h 4876800"/>
              <a:gd name="connsiteX31" fmla="*/ 4114800 w 5486400"/>
              <a:gd name="connsiteY31" fmla="*/ 2133600 h 4876800"/>
              <a:gd name="connsiteX32" fmla="*/ 5486400 w 5486400"/>
              <a:gd name="connsiteY32" fmla="*/ 3505200 h 4876800"/>
              <a:gd name="connsiteX33" fmla="*/ 4114800 w 5486400"/>
              <a:gd name="connsiteY33" fmla="*/ 4876800 h 4876800"/>
              <a:gd name="connsiteX34" fmla="*/ 2743200 w 5486400"/>
              <a:gd name="connsiteY34" fmla="*/ 3505200 h 4876800"/>
              <a:gd name="connsiteX35" fmla="*/ 4114800 w 5486400"/>
              <a:gd name="connsiteY35" fmla="*/ 4572000 h 4876800"/>
              <a:gd name="connsiteX36" fmla="*/ 5181600 w 5486400"/>
              <a:gd name="connsiteY36" fmla="*/ 3505200 h 4876800"/>
              <a:gd name="connsiteX37" fmla="*/ 4114800 w 5486400"/>
              <a:gd name="connsiteY37" fmla="*/ 2438400 h 4876800"/>
              <a:gd name="connsiteX38" fmla="*/ 3048000 w 5486400"/>
              <a:gd name="connsiteY38" fmla="*/ 3505200 h 4876800"/>
              <a:gd name="connsiteX39" fmla="*/ 4114800 w 5486400"/>
              <a:gd name="connsiteY39" fmla="*/ 4572000 h 4876800"/>
              <a:gd name="connsiteX40" fmla="*/ 4114800 w 5486400"/>
              <a:gd name="connsiteY40" fmla="*/ 4102418 h 4876800"/>
              <a:gd name="connsiteX41" fmla="*/ 4039553 w 5486400"/>
              <a:gd name="connsiteY41" fmla="*/ 4027170 h 4876800"/>
              <a:gd name="connsiteX42" fmla="*/ 4039553 w 5486400"/>
              <a:gd name="connsiteY42" fmla="*/ 3964305 h 4876800"/>
              <a:gd name="connsiteX43" fmla="*/ 3788093 w 5486400"/>
              <a:gd name="connsiteY43" fmla="*/ 3695700 h 4876800"/>
              <a:gd name="connsiteX44" fmla="*/ 3863340 w 5486400"/>
              <a:gd name="connsiteY44" fmla="*/ 3620453 h 4876800"/>
              <a:gd name="connsiteX45" fmla="*/ 3938588 w 5486400"/>
              <a:gd name="connsiteY45" fmla="*/ 3695700 h 4876800"/>
              <a:gd name="connsiteX46" fmla="*/ 4114800 w 5486400"/>
              <a:gd name="connsiteY46" fmla="*/ 3821430 h 4876800"/>
              <a:gd name="connsiteX47" fmla="*/ 4291013 w 5486400"/>
              <a:gd name="connsiteY47" fmla="*/ 3695700 h 4876800"/>
              <a:gd name="connsiteX48" fmla="*/ 4154805 w 5486400"/>
              <a:gd name="connsiteY48" fmla="*/ 3572828 h 4876800"/>
              <a:gd name="connsiteX49" fmla="*/ 4150995 w 5486400"/>
              <a:gd name="connsiteY49" fmla="*/ 3571875 h 4876800"/>
              <a:gd name="connsiteX50" fmla="*/ 4051935 w 5486400"/>
              <a:gd name="connsiteY50" fmla="*/ 3549015 h 4876800"/>
              <a:gd name="connsiteX51" fmla="*/ 3810953 w 5486400"/>
              <a:gd name="connsiteY51" fmla="*/ 3296603 h 4876800"/>
              <a:gd name="connsiteX52" fmla="*/ 4039553 w 5486400"/>
              <a:gd name="connsiteY52" fmla="*/ 3047048 h 4876800"/>
              <a:gd name="connsiteX53" fmla="*/ 4039553 w 5486400"/>
              <a:gd name="connsiteY53" fmla="*/ 2983230 h 4876800"/>
              <a:gd name="connsiteX54" fmla="*/ 4114800 w 5486400"/>
              <a:gd name="connsiteY54" fmla="*/ 2907983 h 4876800"/>
              <a:gd name="connsiteX55" fmla="*/ 4190048 w 5486400"/>
              <a:gd name="connsiteY55" fmla="*/ 2983230 h 4876800"/>
              <a:gd name="connsiteX56" fmla="*/ 4190048 w 5486400"/>
              <a:gd name="connsiteY56" fmla="*/ 3047048 h 4876800"/>
              <a:gd name="connsiteX57" fmla="*/ 4418648 w 5486400"/>
              <a:gd name="connsiteY57" fmla="*/ 3296603 h 4876800"/>
              <a:gd name="connsiteX58" fmla="*/ 4343400 w 5486400"/>
              <a:gd name="connsiteY58" fmla="*/ 3371850 h 4876800"/>
              <a:gd name="connsiteX59" fmla="*/ 4268153 w 5486400"/>
              <a:gd name="connsiteY59" fmla="*/ 3296603 h 4876800"/>
              <a:gd name="connsiteX60" fmla="*/ 4114800 w 5486400"/>
              <a:gd name="connsiteY60" fmla="*/ 3188970 h 4876800"/>
              <a:gd name="connsiteX61" fmla="*/ 3961448 w 5486400"/>
              <a:gd name="connsiteY61" fmla="*/ 3296603 h 4876800"/>
              <a:gd name="connsiteX62" fmla="*/ 4079558 w 5486400"/>
              <a:gd name="connsiteY62" fmla="*/ 3401378 h 4876800"/>
              <a:gd name="connsiteX63" fmla="*/ 4083368 w 5486400"/>
              <a:gd name="connsiteY63" fmla="*/ 3402330 h 4876800"/>
              <a:gd name="connsiteX64" fmla="*/ 4182428 w 5486400"/>
              <a:gd name="connsiteY64" fmla="*/ 3425190 h 4876800"/>
              <a:gd name="connsiteX65" fmla="*/ 4441508 w 5486400"/>
              <a:gd name="connsiteY65" fmla="*/ 3695700 h 4876800"/>
              <a:gd name="connsiteX66" fmla="*/ 4190048 w 5486400"/>
              <a:gd name="connsiteY66" fmla="*/ 3964305 h 4876800"/>
              <a:gd name="connsiteX67" fmla="*/ 4190048 w 5486400"/>
              <a:gd name="connsiteY67" fmla="*/ 4027170 h 4876800"/>
              <a:gd name="connsiteX68" fmla="*/ 4114800 w 5486400"/>
              <a:gd name="connsiteY68" fmla="*/ 410241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86400" h="4876800">
                <a:moveTo>
                  <a:pt x="609600" y="4572000"/>
                </a:moveTo>
                <a:lnTo>
                  <a:pt x="2821305" y="4572000"/>
                </a:lnTo>
                <a:cubicBezTo>
                  <a:pt x="2906078" y="4684395"/>
                  <a:pt x="3022283" y="4784408"/>
                  <a:pt x="3140393" y="4870133"/>
                </a:cubicBezTo>
                <a:cubicBezTo>
                  <a:pt x="3110865" y="4873943"/>
                  <a:pt x="3079433" y="4876800"/>
                  <a:pt x="3048000" y="4876800"/>
                </a:cubicBezTo>
                <a:lnTo>
                  <a:pt x="609600" y="4876800"/>
                </a:lnTo>
                <a:cubicBezTo>
                  <a:pt x="273368" y="4876800"/>
                  <a:pt x="0" y="4603433"/>
                  <a:pt x="0" y="4267200"/>
                </a:cubicBezTo>
                <a:lnTo>
                  <a:pt x="0" y="609600"/>
                </a:lnTo>
                <a:cubicBezTo>
                  <a:pt x="0" y="272415"/>
                  <a:pt x="272415" y="0"/>
                  <a:pt x="609600" y="0"/>
                </a:cubicBezTo>
                <a:lnTo>
                  <a:pt x="2096453" y="0"/>
                </a:lnTo>
                <a:cubicBezTo>
                  <a:pt x="2217420" y="0"/>
                  <a:pt x="2334578" y="48578"/>
                  <a:pt x="2420303" y="134303"/>
                </a:cubicBezTo>
                <a:lnTo>
                  <a:pt x="3523298" y="1237298"/>
                </a:lnTo>
                <a:cubicBezTo>
                  <a:pt x="3609023" y="1323023"/>
                  <a:pt x="3657600" y="1440180"/>
                  <a:pt x="3657600" y="1561148"/>
                </a:cubicBezTo>
                <a:lnTo>
                  <a:pt x="3657600" y="1891665"/>
                </a:lnTo>
                <a:cubicBezTo>
                  <a:pt x="3550920" y="1922145"/>
                  <a:pt x="3449003" y="1962150"/>
                  <a:pt x="3352800" y="2011680"/>
                </a:cubicBezTo>
                <a:lnTo>
                  <a:pt x="3352800" y="1828800"/>
                </a:lnTo>
                <a:lnTo>
                  <a:pt x="2286000" y="1828800"/>
                </a:lnTo>
                <a:cubicBezTo>
                  <a:pt x="2033588" y="1828800"/>
                  <a:pt x="1828800" y="1624013"/>
                  <a:pt x="1828800" y="1371600"/>
                </a:cubicBezTo>
                <a:lnTo>
                  <a:pt x="1828800" y="304800"/>
                </a:lnTo>
                <a:lnTo>
                  <a:pt x="609600" y="304800"/>
                </a:lnTo>
                <a:cubicBezTo>
                  <a:pt x="441008" y="304800"/>
                  <a:pt x="304800" y="441008"/>
                  <a:pt x="304800" y="609600"/>
                </a:cubicBezTo>
                <a:lnTo>
                  <a:pt x="304800" y="4267200"/>
                </a:lnTo>
                <a:cubicBezTo>
                  <a:pt x="304800" y="4435793"/>
                  <a:pt x="441008" y="4572000"/>
                  <a:pt x="609600" y="4572000"/>
                </a:cubicBezTo>
                <a:lnTo>
                  <a:pt x="609600" y="4572000"/>
                </a:lnTo>
                <a:close/>
                <a:moveTo>
                  <a:pt x="3308033" y="1453515"/>
                </a:moveTo>
                <a:lnTo>
                  <a:pt x="2204085" y="349568"/>
                </a:lnTo>
                <a:cubicBezTo>
                  <a:pt x="2185035" y="329565"/>
                  <a:pt x="2160270" y="316230"/>
                  <a:pt x="2133600" y="309563"/>
                </a:cubicBezTo>
                <a:lnTo>
                  <a:pt x="2133600" y="1371600"/>
                </a:lnTo>
                <a:cubicBezTo>
                  <a:pt x="2133600" y="1455420"/>
                  <a:pt x="2202180" y="1524000"/>
                  <a:pt x="2286000" y="1524000"/>
                </a:cubicBezTo>
                <a:lnTo>
                  <a:pt x="3348038" y="1524000"/>
                </a:lnTo>
                <a:cubicBezTo>
                  <a:pt x="3341370" y="1497330"/>
                  <a:pt x="3328035" y="1472565"/>
                  <a:pt x="3308033" y="1453515"/>
                </a:cubicBezTo>
                <a:close/>
                <a:moveTo>
                  <a:pt x="2743200" y="3505200"/>
                </a:moveTo>
                <a:cubicBezTo>
                  <a:pt x="2743200" y="2747963"/>
                  <a:pt x="3357563" y="2133600"/>
                  <a:pt x="4114800" y="2133600"/>
                </a:cubicBezTo>
                <a:cubicBezTo>
                  <a:pt x="4872038" y="2133600"/>
                  <a:pt x="5486400" y="2747963"/>
                  <a:pt x="5486400" y="3505200"/>
                </a:cubicBezTo>
                <a:cubicBezTo>
                  <a:pt x="5486400" y="4262438"/>
                  <a:pt x="4872038" y="4876800"/>
                  <a:pt x="4114800" y="4876800"/>
                </a:cubicBezTo>
                <a:cubicBezTo>
                  <a:pt x="3357563" y="4876800"/>
                  <a:pt x="2743200" y="4262438"/>
                  <a:pt x="2743200" y="3505200"/>
                </a:cubicBezTo>
                <a:close/>
                <a:moveTo>
                  <a:pt x="4114800" y="4572000"/>
                </a:moveTo>
                <a:cubicBezTo>
                  <a:pt x="4704398" y="4572000"/>
                  <a:pt x="5181600" y="4094798"/>
                  <a:pt x="5181600" y="3505200"/>
                </a:cubicBezTo>
                <a:cubicBezTo>
                  <a:pt x="5181600" y="2915603"/>
                  <a:pt x="4704398" y="2438400"/>
                  <a:pt x="4114800" y="2438400"/>
                </a:cubicBezTo>
                <a:cubicBezTo>
                  <a:pt x="3525203" y="2438400"/>
                  <a:pt x="3048000" y="2915603"/>
                  <a:pt x="3048000" y="3505200"/>
                </a:cubicBezTo>
                <a:cubicBezTo>
                  <a:pt x="3048000" y="4094798"/>
                  <a:pt x="3525203" y="4572000"/>
                  <a:pt x="4114800" y="4572000"/>
                </a:cubicBezTo>
                <a:close/>
                <a:moveTo>
                  <a:pt x="4114800" y="4102418"/>
                </a:moveTo>
                <a:cubicBezTo>
                  <a:pt x="4073843" y="4102418"/>
                  <a:pt x="4039553" y="4069080"/>
                  <a:pt x="4039553" y="4027170"/>
                </a:cubicBezTo>
                <a:lnTo>
                  <a:pt x="4039553" y="3964305"/>
                </a:lnTo>
                <a:cubicBezTo>
                  <a:pt x="3895725" y="3935730"/>
                  <a:pt x="3788093" y="3825240"/>
                  <a:pt x="3788093" y="3695700"/>
                </a:cubicBezTo>
                <a:cubicBezTo>
                  <a:pt x="3788093" y="3654743"/>
                  <a:pt x="3821430" y="3620453"/>
                  <a:pt x="3863340" y="3620453"/>
                </a:cubicBezTo>
                <a:cubicBezTo>
                  <a:pt x="3904298" y="3620453"/>
                  <a:pt x="3938588" y="3653790"/>
                  <a:pt x="3938588" y="3695700"/>
                </a:cubicBezTo>
                <a:cubicBezTo>
                  <a:pt x="3938588" y="3764280"/>
                  <a:pt x="4019550" y="3821430"/>
                  <a:pt x="4114800" y="3821430"/>
                </a:cubicBezTo>
                <a:cubicBezTo>
                  <a:pt x="4210050" y="3821430"/>
                  <a:pt x="4291013" y="3763328"/>
                  <a:pt x="4291013" y="3695700"/>
                </a:cubicBezTo>
                <a:cubicBezTo>
                  <a:pt x="4291013" y="3638550"/>
                  <a:pt x="4231958" y="3586163"/>
                  <a:pt x="4154805" y="3572828"/>
                </a:cubicBezTo>
                <a:lnTo>
                  <a:pt x="4150995" y="3571875"/>
                </a:lnTo>
                <a:lnTo>
                  <a:pt x="4051935" y="3549015"/>
                </a:lnTo>
                <a:cubicBezTo>
                  <a:pt x="3911918" y="3524250"/>
                  <a:pt x="3810953" y="3418523"/>
                  <a:pt x="3810953" y="3296603"/>
                </a:cubicBezTo>
                <a:cubicBezTo>
                  <a:pt x="3810953" y="3174683"/>
                  <a:pt x="3907155" y="3074670"/>
                  <a:pt x="4039553" y="3047048"/>
                </a:cubicBezTo>
                <a:lnTo>
                  <a:pt x="4039553" y="2983230"/>
                </a:lnTo>
                <a:cubicBezTo>
                  <a:pt x="4039553" y="2942273"/>
                  <a:pt x="4072890" y="2907983"/>
                  <a:pt x="4114800" y="2907983"/>
                </a:cubicBezTo>
                <a:cubicBezTo>
                  <a:pt x="4155758" y="2907983"/>
                  <a:pt x="4190048" y="2941320"/>
                  <a:pt x="4190048" y="2983230"/>
                </a:cubicBezTo>
                <a:lnTo>
                  <a:pt x="4190048" y="3047048"/>
                </a:lnTo>
                <a:cubicBezTo>
                  <a:pt x="4322445" y="3074670"/>
                  <a:pt x="4418648" y="3175635"/>
                  <a:pt x="4418648" y="3296603"/>
                </a:cubicBezTo>
                <a:cubicBezTo>
                  <a:pt x="4418648" y="3337560"/>
                  <a:pt x="4385310" y="3371850"/>
                  <a:pt x="4343400" y="3371850"/>
                </a:cubicBezTo>
                <a:cubicBezTo>
                  <a:pt x="4301490" y="3371850"/>
                  <a:pt x="4268153" y="3338513"/>
                  <a:pt x="4268153" y="3296603"/>
                </a:cubicBezTo>
                <a:cubicBezTo>
                  <a:pt x="4268153" y="3238500"/>
                  <a:pt x="4197668" y="3188970"/>
                  <a:pt x="4114800" y="3188970"/>
                </a:cubicBezTo>
                <a:cubicBezTo>
                  <a:pt x="4031933" y="3188970"/>
                  <a:pt x="3961448" y="3238500"/>
                  <a:pt x="3961448" y="3296603"/>
                </a:cubicBezTo>
                <a:cubicBezTo>
                  <a:pt x="3961448" y="3345180"/>
                  <a:pt x="4011930" y="3389948"/>
                  <a:pt x="4079558" y="3401378"/>
                </a:cubicBezTo>
                <a:lnTo>
                  <a:pt x="4083368" y="3402330"/>
                </a:lnTo>
                <a:lnTo>
                  <a:pt x="4182428" y="3425190"/>
                </a:lnTo>
                <a:cubicBezTo>
                  <a:pt x="4332923" y="3451860"/>
                  <a:pt x="4441508" y="3565208"/>
                  <a:pt x="4441508" y="3695700"/>
                </a:cubicBezTo>
                <a:cubicBezTo>
                  <a:pt x="4441508" y="3825240"/>
                  <a:pt x="4333875" y="3935730"/>
                  <a:pt x="4190048" y="3964305"/>
                </a:cubicBezTo>
                <a:lnTo>
                  <a:pt x="4190048" y="4027170"/>
                </a:lnTo>
                <a:cubicBezTo>
                  <a:pt x="4190048" y="4069080"/>
                  <a:pt x="4156710" y="4102418"/>
                  <a:pt x="4114800" y="4102418"/>
                </a:cubicBezTo>
                <a:close/>
              </a:path>
            </a:pathLst>
          </a:custGeom>
          <a:solidFill>
            <a:schemeClr val="bg1"/>
          </a:solidFill>
          <a:ln w="9525"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292D5289-F0C6-85CF-7894-75C5386E5F40}"/>
              </a:ext>
            </a:extLst>
          </p:cNvPr>
          <p:cNvPicPr>
            <a:picLocks noChangeAspect="1"/>
          </p:cNvPicPr>
          <p:nvPr userDrawn="1"/>
        </p:nvPicPr>
        <p:blipFill>
          <a:blip r:embed="rId129">
            <a:extLst>
              <a:ext uri="{96DAC541-7B7A-43D3-8B79-37D633B846F1}">
                <asvg:svgBlip xmlns:asvg="http://schemas.microsoft.com/office/drawing/2016/SVG/main" r:embed="rId130"/>
              </a:ext>
            </a:extLst>
          </a:blip>
          <a:stretch>
            <a:fillRect/>
          </a:stretch>
        </p:blipFill>
        <p:spPr>
          <a:xfrm>
            <a:off x="3362484" y="1078303"/>
            <a:ext cx="409275" cy="467743"/>
          </a:xfrm>
          <a:prstGeom prst="rect">
            <a:avLst/>
          </a:prstGeom>
        </p:spPr>
      </p:pic>
    </p:spTree>
    <p:extLst>
      <p:ext uri="{BB962C8B-B14F-4D97-AF65-F5344CB8AC3E}">
        <p14:creationId xmlns:p14="http://schemas.microsoft.com/office/powerpoint/2010/main" val="314134248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Section Header">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D74FBF4-2C94-C34D-8E16-9DD64107D76A}"/>
              </a:ext>
            </a:extLst>
          </p:cNvPr>
          <p:cNvSpPr>
            <a:spLocks noGrp="1"/>
          </p:cNvSpPr>
          <p:nvPr>
            <p:ph type="pic" sz="quarter" idx="10"/>
          </p:nvPr>
        </p:nvSpPr>
        <p:spPr>
          <a:xfrm>
            <a:off x="-3287" y="0"/>
            <a:ext cx="9160136" cy="4641053"/>
          </a:xfrm>
          <a:solidFill>
            <a:schemeClr val="accent4">
              <a:lumMod val="75000"/>
            </a:schemeClr>
          </a:solidFill>
        </p:spPr>
        <p:txBody>
          <a:bodyPr/>
          <a:lstStyle/>
          <a:p>
            <a:endParaRPr lang="en-US"/>
          </a:p>
        </p:txBody>
      </p:sp>
      <p:sp>
        <p:nvSpPr>
          <p:cNvPr id="30" name="Slide Number Placeholder 5"/>
          <p:cNvSpPr txBox="1">
            <a:spLocks/>
          </p:cNvSpPr>
          <p:nvPr userDrawn="1"/>
        </p:nvSpPr>
        <p:spPr>
          <a:xfrm>
            <a:off x="7848600" y="4743451"/>
            <a:ext cx="1066800" cy="273844"/>
          </a:xfrm>
          <a:prstGeom prst="rect">
            <a:avLst/>
          </a:prstGeom>
        </p:spPr>
        <p:txBody>
          <a:bodyPr vert="horz" wrap="square" lIns="68580" tIns="34290" rIns="68580" bIns="3429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675" b="0" i="0" u="none" strike="noStrike" kern="1200" cap="none" spc="0" normalizeH="0" baseline="0" noProof="0" smtClean="0">
                <a:ln>
                  <a:noFill/>
                </a:ln>
                <a:solidFill>
                  <a:schemeClr val="accent6"/>
                </a:solidFill>
                <a:effectLst/>
                <a:uLnTx/>
                <a:uFillTx/>
                <a:latin typeface="+mn-lt"/>
                <a:ea typeface="MS PGothic" pitchFamily="34" charset="-128"/>
                <a:cs typeface=""/>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chemeClr val="accent6"/>
              </a:solidFill>
              <a:effectLst/>
              <a:uLnTx/>
              <a:uFillTx/>
              <a:latin typeface="+mn-lt"/>
              <a:ea typeface="MS PGothic" pitchFamily="34" charset="-128"/>
              <a:cs typeface=""/>
            </a:endParaRPr>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F4604036-2835-D94A-BF88-A8F2DC264E7B}"/>
              </a:ext>
            </a:extLst>
          </p:cNvPr>
          <p:cNvSpPr txBox="1"/>
          <p:nvPr userDrawn="1"/>
        </p:nvSpPr>
        <p:spPr>
          <a:xfrm>
            <a:off x="964407" y="-685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514811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08A19E-2ADB-5A4D-8F7C-4DDA3987BF12}"/>
              </a:ext>
            </a:extLst>
          </p:cNvPr>
          <p:cNvSpPr txBox="1"/>
          <p:nvPr userDrawn="1"/>
        </p:nvSpPr>
        <p:spPr>
          <a:xfrm>
            <a:off x="0" y="1885950"/>
            <a:ext cx="9144000" cy="1107996"/>
          </a:xfrm>
          <a:prstGeom prst="rect">
            <a:avLst/>
          </a:prstGeom>
          <a:noFill/>
        </p:spPr>
        <p:txBody>
          <a:bodyPr wrap="square" rtlCol="0">
            <a:spAutoFit/>
          </a:bodyPr>
          <a:lstStyle/>
          <a:p>
            <a:pPr algn="ctr"/>
            <a:r>
              <a:rPr lang="en-US" sz="6600" dirty="0">
                <a:solidFill>
                  <a:srgbClr val="EFEFEF"/>
                </a:solidFill>
                <a:latin typeface="Georgia" panose="02040502050405020303" pitchFamily="18" charset="0"/>
              </a:rPr>
              <a:t>Thank you</a:t>
            </a:r>
          </a:p>
        </p:txBody>
      </p:sp>
    </p:spTree>
    <p:extLst>
      <p:ext uri="{BB962C8B-B14F-4D97-AF65-F5344CB8AC3E}">
        <p14:creationId xmlns:p14="http://schemas.microsoft.com/office/powerpoint/2010/main" val="3288413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AMERICA LOGO">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D9A89F-887E-CA4C-903B-2D3E8DD5F8C4}"/>
              </a:ext>
            </a:extLst>
          </p:cNvPr>
          <p:cNvGrpSpPr/>
          <p:nvPr userDrawn="1"/>
        </p:nvGrpSpPr>
        <p:grpSpPr>
          <a:xfrm>
            <a:off x="1066800" y="1276350"/>
            <a:ext cx="7010400" cy="2039467"/>
            <a:chOff x="1066800" y="1352550"/>
            <a:chExt cx="7010400" cy="2039467"/>
          </a:xfrm>
        </p:grpSpPr>
        <p:pic>
          <p:nvPicPr>
            <p:cNvPr id="9" name="Picture 8">
              <a:extLst>
                <a:ext uri="{FF2B5EF4-FFF2-40B4-BE49-F238E27FC236}">
                  <a16:creationId xmlns:a16="http://schemas.microsoft.com/office/drawing/2014/main" id="{12E9B006-3B48-6C41-B605-6860686CE7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3205" y="1352550"/>
              <a:ext cx="2757591" cy="1091373"/>
            </a:xfrm>
            <a:prstGeom prst="rect">
              <a:avLst/>
            </a:prstGeom>
          </p:spPr>
        </p:pic>
        <p:sp>
          <p:nvSpPr>
            <p:cNvPr id="10" name="TextBox 9">
              <a:extLst>
                <a:ext uri="{FF2B5EF4-FFF2-40B4-BE49-F238E27FC236}">
                  <a16:creationId xmlns:a16="http://schemas.microsoft.com/office/drawing/2014/main" id="{AF83D99C-EB1D-574E-B987-5A73B027AC79}"/>
                </a:ext>
              </a:extLst>
            </p:cNvPr>
            <p:cNvSpPr txBox="1">
              <a:spLocks noChangeArrowheads="1"/>
            </p:cNvSpPr>
            <p:nvPr userDrawn="1"/>
          </p:nvSpPr>
          <p:spPr bwMode="auto">
            <a:xfrm>
              <a:off x="1181100" y="2668020"/>
              <a:ext cx="6781800" cy="307777"/>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400" b="0" i="0" dirty="0">
                  <a:solidFill>
                    <a:srgbClr val="FFFFFF"/>
                  </a:solidFill>
                  <a:latin typeface="Georgia" panose="02040502050405020303" pitchFamily="18" charset="0"/>
                  <a:cs typeface="Arial" panose="020B0604020202020204" pitchFamily="34" charset="0"/>
                </a:rPr>
                <a:t>LIFE INSURANCE | RETIREMENT | EMPLOYEE BENEFITS</a:t>
              </a:r>
            </a:p>
          </p:txBody>
        </p:sp>
        <p:sp>
          <p:nvSpPr>
            <p:cNvPr id="11" name="TextBox 10">
              <a:extLst>
                <a:ext uri="{FF2B5EF4-FFF2-40B4-BE49-F238E27FC236}">
                  <a16:creationId xmlns:a16="http://schemas.microsoft.com/office/drawing/2014/main" id="{CE433FAA-DB36-E940-99E6-8FF6FA519EC0}"/>
                </a:ext>
              </a:extLst>
            </p:cNvPr>
            <p:cNvSpPr txBox="1">
              <a:spLocks noChangeArrowheads="1"/>
            </p:cNvSpPr>
            <p:nvPr userDrawn="1"/>
          </p:nvSpPr>
          <p:spPr bwMode="auto">
            <a:xfrm>
              <a:off x="1181100" y="3084240"/>
              <a:ext cx="6781800" cy="307777"/>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400" b="1" i="0" dirty="0" err="1">
                  <a:solidFill>
                    <a:srgbClr val="FFFFFF"/>
                  </a:solidFill>
                  <a:latin typeface="Georgia" panose="02040502050405020303" pitchFamily="18" charset="0"/>
                  <a:cs typeface="Arial" panose="020B0604020202020204" pitchFamily="34" charset="0"/>
                </a:rPr>
                <a:t>OneAmerica.com</a:t>
              </a:r>
              <a:endParaRPr lang="en-US" altLang="en-US" sz="1400" b="1" i="0" dirty="0">
                <a:solidFill>
                  <a:srgbClr val="FFFFFF"/>
                </a:solidFill>
                <a:latin typeface="Georgia" panose="02040502050405020303"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F8390723-25F6-5B4C-830E-59F44167C2E7}"/>
                </a:ext>
              </a:extLst>
            </p:cNvPr>
            <p:cNvCxnSpPr>
              <a:cxnSpLocks/>
            </p:cNvCxnSpPr>
            <p:nvPr userDrawn="1"/>
          </p:nvCxnSpPr>
          <p:spPr>
            <a:xfrm>
              <a:off x="1066800" y="2626006"/>
              <a:ext cx="7010400" cy="0"/>
            </a:xfrm>
            <a:prstGeom prst="line">
              <a:avLst/>
            </a:prstGeom>
            <a:ln w="127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84BA8FC-2E61-7B46-A44D-8782AF303717}"/>
                </a:ext>
              </a:extLst>
            </p:cNvPr>
            <p:cNvCxnSpPr>
              <a:cxnSpLocks/>
            </p:cNvCxnSpPr>
            <p:nvPr userDrawn="1"/>
          </p:nvCxnSpPr>
          <p:spPr>
            <a:xfrm>
              <a:off x="1066800" y="3007006"/>
              <a:ext cx="7010400" cy="0"/>
            </a:xfrm>
            <a:prstGeom prst="line">
              <a:avLst/>
            </a:prstGeom>
            <a:ln w="127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8498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2118A0-70B8-854C-83DD-97C3EECB86A0}"/>
              </a:ext>
            </a:extLst>
          </p:cNvPr>
          <p:cNvSpPr txBox="1">
            <a:spLocks/>
          </p:cNvSpPr>
          <p:nvPr userDrawn="1"/>
        </p:nvSpPr>
        <p:spPr bwMode="auto">
          <a:xfrm>
            <a:off x="296541" y="319683"/>
            <a:ext cx="8528972" cy="1050616"/>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defTabSz="342900" rtl="0" eaLnBrk="1" fontAlgn="base" hangingPunct="1">
              <a:spcBef>
                <a:spcPct val="0"/>
              </a:spcBef>
              <a:spcAft>
                <a:spcPct val="0"/>
              </a:spcAft>
              <a:defRPr sz="3300" i="0" kern="1200">
                <a:solidFill>
                  <a:schemeClr val="tx1"/>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3000" dirty="0">
                <a:solidFill>
                  <a:srgbClr val="FFFFFF"/>
                </a:solidFill>
                <a:latin typeface="Georgia" panose="02040502050405020303" pitchFamily="18" charset="0"/>
              </a:rPr>
              <a:t>Disclosure</a:t>
            </a:r>
          </a:p>
        </p:txBody>
      </p:sp>
      <p:sp>
        <p:nvSpPr>
          <p:cNvPr id="5" name="TextBox 4">
            <a:extLst>
              <a:ext uri="{FF2B5EF4-FFF2-40B4-BE49-F238E27FC236}">
                <a16:creationId xmlns:a16="http://schemas.microsoft.com/office/drawing/2014/main" id="{694F913E-4DD5-514D-8042-159B41AF2132}"/>
              </a:ext>
            </a:extLst>
          </p:cNvPr>
          <p:cNvSpPr txBox="1"/>
          <p:nvPr userDrawn="1"/>
        </p:nvSpPr>
        <p:spPr>
          <a:xfrm>
            <a:off x="723900" y="1278106"/>
            <a:ext cx="7696200" cy="600164"/>
          </a:xfrm>
          <a:prstGeom prst="rect">
            <a:avLst/>
          </a:prstGeom>
          <a:noFill/>
        </p:spPr>
        <p:txBody>
          <a:bodyPr wrap="square">
            <a:spAutoFit/>
          </a:bodyPr>
          <a:lstStyle/>
          <a:p>
            <a:endParaRPr lang="en-US" sz="1100" dirty="0">
              <a:solidFill>
                <a:schemeClr val="bg1"/>
              </a:solidFill>
              <a:latin typeface="Arial Narrow" panose="020B0604020202020204" pitchFamily="34" charset="0"/>
              <a:cs typeface="Arial Narrow" panose="020B0604020202020204" pitchFamily="34" charset="0"/>
            </a:endParaRPr>
          </a:p>
          <a:p>
            <a:r>
              <a:rPr lang="en-US" sz="1100" dirty="0">
                <a:solidFill>
                  <a:srgbClr val="DEDEDE"/>
                </a:solidFill>
                <a:latin typeface="Arial Narrow" panose="020B0604020202020204" pitchFamily="34" charset="0"/>
              </a:rPr>
              <a:t>Disclosure copy…</a:t>
            </a:r>
            <a:endParaRPr lang="en-US" sz="1100" dirty="0">
              <a:solidFill>
                <a:srgbClr val="DEDEDE"/>
              </a:solidFill>
              <a:latin typeface="Arial Narrow" panose="020B0604020202020204" pitchFamily="34" charset="0"/>
              <a:cs typeface="Arial Narrow" panose="020B0604020202020204" pitchFamily="34" charset="0"/>
            </a:endParaRPr>
          </a:p>
          <a:p>
            <a:endParaRPr lang="en-US" sz="1100" dirty="0"/>
          </a:p>
        </p:txBody>
      </p:sp>
    </p:spTree>
    <p:extLst>
      <p:ext uri="{BB962C8B-B14F-4D97-AF65-F5344CB8AC3E}">
        <p14:creationId xmlns:p14="http://schemas.microsoft.com/office/powerpoint/2010/main" val="384911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Section Header">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9E485D-51CC-9E4D-A23E-7FB83D430176}"/>
              </a:ext>
            </a:extLst>
          </p:cNvPr>
          <p:cNvSpPr/>
          <p:nvPr userDrawn="1"/>
        </p:nvSpPr>
        <p:spPr>
          <a:xfrm>
            <a:off x="-1" y="0"/>
            <a:ext cx="9144001" cy="4626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11" name="Text Placeholder 2">
            <a:extLst>
              <a:ext uri="{FF2B5EF4-FFF2-40B4-BE49-F238E27FC236}">
                <a16:creationId xmlns:a16="http://schemas.microsoft.com/office/drawing/2014/main" id="{1CBF3267-D934-1243-BFF4-0825E940D3E3}"/>
              </a:ext>
            </a:extLst>
          </p:cNvPr>
          <p:cNvSpPr>
            <a:spLocks noGrp="1"/>
          </p:cNvSpPr>
          <p:nvPr>
            <p:ph type="body" idx="1" hasCustomPrompt="1"/>
          </p:nvPr>
        </p:nvSpPr>
        <p:spPr>
          <a:xfrm>
            <a:off x="380998" y="2457450"/>
            <a:ext cx="8382002" cy="628650"/>
          </a:xfrm>
        </p:spPr>
        <p:txBody>
          <a:bodyPr/>
          <a:lstStyle>
            <a:lvl1pPr marL="0" indent="0" algn="ctr">
              <a:buNone/>
              <a:defRPr sz="2100" i="1" baseline="0">
                <a:solidFill>
                  <a:srgbClr val="FFFFFF"/>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Meeting Sub-headline</a:t>
            </a:r>
          </a:p>
        </p:txBody>
      </p:sp>
      <p:sp>
        <p:nvSpPr>
          <p:cNvPr id="13" name="Title 1">
            <a:extLst>
              <a:ext uri="{FF2B5EF4-FFF2-40B4-BE49-F238E27FC236}">
                <a16:creationId xmlns:a16="http://schemas.microsoft.com/office/drawing/2014/main" id="{D12D5D57-4690-DE4A-BA83-B78F7EB1F628}"/>
              </a:ext>
            </a:extLst>
          </p:cNvPr>
          <p:cNvSpPr>
            <a:spLocks noGrp="1"/>
          </p:cNvSpPr>
          <p:nvPr>
            <p:ph type="title" hasCustomPrompt="1"/>
          </p:nvPr>
        </p:nvSpPr>
        <p:spPr>
          <a:xfrm>
            <a:off x="380998" y="1395595"/>
            <a:ext cx="8382002" cy="850106"/>
          </a:xfrm>
        </p:spPr>
        <p:txBody>
          <a:bodyPr anchor="b"/>
          <a:lstStyle>
            <a:lvl1pPr algn="ctr">
              <a:defRPr sz="4950" cap="none" baseline="0">
                <a:solidFill>
                  <a:srgbClr val="FFFFFF"/>
                </a:solidFill>
                <a:effectLst/>
              </a:defRPr>
            </a:lvl1pPr>
          </a:lstStyle>
          <a:p>
            <a:r>
              <a:rPr lang="en-US" dirty="0"/>
              <a:t>Meeting Headline</a:t>
            </a:r>
          </a:p>
        </p:txBody>
      </p:sp>
      <p:cxnSp>
        <p:nvCxnSpPr>
          <p:cNvPr id="14" name="Straight Connector 13">
            <a:extLst>
              <a:ext uri="{FF2B5EF4-FFF2-40B4-BE49-F238E27FC236}">
                <a16:creationId xmlns:a16="http://schemas.microsoft.com/office/drawing/2014/main" id="{82B1F2F1-1B46-534E-87B4-A7E73D9E74C7}"/>
              </a:ext>
            </a:extLst>
          </p:cNvPr>
          <p:cNvCxnSpPr>
            <a:cxnSpLocks/>
          </p:cNvCxnSpPr>
          <p:nvPr userDrawn="1"/>
        </p:nvCxnSpPr>
        <p:spPr>
          <a:xfrm>
            <a:off x="2071688" y="2343150"/>
            <a:ext cx="5000625" cy="0"/>
          </a:xfrm>
          <a:prstGeom prst="line">
            <a:avLst/>
          </a:prstGeom>
          <a:ln w="254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955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Section Header">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8644E4-33C7-E146-9A55-309C566341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9144000" cy="4641053"/>
          </a:xfrm>
          <a:prstGeom prst="rect">
            <a:avLst/>
          </a:prstGeom>
        </p:spPr>
      </p:pic>
      <p:sp>
        <p:nvSpPr>
          <p:cNvPr id="8" name="Rectangle 7">
            <a:extLst>
              <a:ext uri="{FF2B5EF4-FFF2-40B4-BE49-F238E27FC236}">
                <a16:creationId xmlns:a16="http://schemas.microsoft.com/office/drawing/2014/main" id="{419E485D-51CC-9E4D-A23E-7FB83D430176}"/>
              </a:ext>
            </a:extLst>
          </p:cNvPr>
          <p:cNvSpPr/>
          <p:nvPr userDrawn="1"/>
        </p:nvSpPr>
        <p:spPr>
          <a:xfrm>
            <a:off x="-1" y="0"/>
            <a:ext cx="9144001" cy="4641054"/>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2" name="Text Placeholder 2">
            <a:extLst>
              <a:ext uri="{FF2B5EF4-FFF2-40B4-BE49-F238E27FC236}">
                <a16:creationId xmlns:a16="http://schemas.microsoft.com/office/drawing/2014/main" id="{B0C560EF-AAC4-24F4-88F2-2166DC113D49}"/>
              </a:ext>
            </a:extLst>
          </p:cNvPr>
          <p:cNvSpPr>
            <a:spLocks noGrp="1"/>
          </p:cNvSpPr>
          <p:nvPr>
            <p:ph type="body" idx="1" hasCustomPrompt="1"/>
          </p:nvPr>
        </p:nvSpPr>
        <p:spPr>
          <a:xfrm>
            <a:off x="380998" y="2551134"/>
            <a:ext cx="8382002" cy="628650"/>
          </a:xfrm>
        </p:spPr>
        <p:txBody>
          <a:bodyPr/>
          <a:lstStyle>
            <a:lvl1pPr marL="0" indent="0" algn="ctr">
              <a:buNone/>
              <a:defRPr sz="2100" i="1" baseline="0">
                <a:solidFill>
                  <a:srgbClr val="FFFFFF"/>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Meeting Sub-headline</a:t>
            </a:r>
          </a:p>
        </p:txBody>
      </p:sp>
      <p:sp>
        <p:nvSpPr>
          <p:cNvPr id="3" name="Title 1">
            <a:extLst>
              <a:ext uri="{FF2B5EF4-FFF2-40B4-BE49-F238E27FC236}">
                <a16:creationId xmlns:a16="http://schemas.microsoft.com/office/drawing/2014/main" id="{F86302BB-070E-6860-364C-D508A917B400}"/>
              </a:ext>
            </a:extLst>
          </p:cNvPr>
          <p:cNvSpPr>
            <a:spLocks noGrp="1"/>
          </p:cNvSpPr>
          <p:nvPr>
            <p:ph type="title" hasCustomPrompt="1"/>
          </p:nvPr>
        </p:nvSpPr>
        <p:spPr>
          <a:xfrm>
            <a:off x="380998" y="1395595"/>
            <a:ext cx="8382002" cy="850106"/>
          </a:xfrm>
        </p:spPr>
        <p:txBody>
          <a:bodyPr anchor="b"/>
          <a:lstStyle>
            <a:lvl1pPr algn="ctr">
              <a:defRPr sz="4950" cap="none" baseline="0">
                <a:solidFill>
                  <a:srgbClr val="FFFFFF"/>
                </a:solidFill>
                <a:effectLst/>
              </a:defRPr>
            </a:lvl1pPr>
          </a:lstStyle>
          <a:p>
            <a:r>
              <a:rPr lang="en-US" dirty="0"/>
              <a:t>Meeting Headline</a:t>
            </a:r>
          </a:p>
        </p:txBody>
      </p:sp>
    </p:spTree>
    <p:extLst>
      <p:ext uri="{BB962C8B-B14F-4D97-AF65-F5344CB8AC3E}">
        <p14:creationId xmlns:p14="http://schemas.microsoft.com/office/powerpoint/2010/main" val="1825657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Section Header">
    <p:bg>
      <p:bgPr>
        <a:solidFill>
          <a:srgbClr val="FFFFFF"/>
        </a:solidFill>
        <a:effectLst/>
      </p:bgPr>
    </p:bg>
    <p:spTree>
      <p:nvGrpSpPr>
        <p:cNvPr id="1" name=""/>
        <p:cNvGrpSpPr/>
        <p:nvPr/>
      </p:nvGrpSpPr>
      <p:grpSpPr>
        <a:xfrm>
          <a:off x="0" y="0"/>
          <a:ext cx="0" cy="0"/>
          <a:chOff x="0" y="0"/>
          <a:chExt cx="0" cy="0"/>
        </a:xfrm>
      </p:grpSpPr>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1321D4AB-E120-0545-AF5E-63C56B0F0FF1}"/>
              </a:ext>
            </a:extLst>
          </p:cNvPr>
          <p:cNvSpPr/>
          <p:nvPr userDrawn="1"/>
        </p:nvSpPr>
        <p:spPr>
          <a:xfrm>
            <a:off x="-1" y="0"/>
            <a:ext cx="9144001" cy="4626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 Placeholder 2"/>
          <p:cNvSpPr>
            <a:spLocks noGrp="1"/>
          </p:cNvSpPr>
          <p:nvPr>
            <p:ph type="body" idx="1" hasCustomPrompt="1"/>
          </p:nvPr>
        </p:nvSpPr>
        <p:spPr>
          <a:xfrm>
            <a:off x="380998" y="3714750"/>
            <a:ext cx="8382002" cy="628650"/>
          </a:xfrm>
        </p:spPr>
        <p:txBody>
          <a:bodyPr/>
          <a:lstStyle>
            <a:lvl1pPr marL="0" indent="0" algn="ctr">
              <a:buNone/>
              <a:defRPr sz="1800" i="1" baseline="0">
                <a:solidFill>
                  <a:srgbClr val="FFFFFF"/>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Meeting Subtitle</a:t>
            </a:r>
          </a:p>
        </p:txBody>
      </p:sp>
      <p:sp>
        <p:nvSpPr>
          <p:cNvPr id="41" name="Title 1"/>
          <p:cNvSpPr>
            <a:spLocks noGrp="1"/>
          </p:cNvSpPr>
          <p:nvPr>
            <p:ph type="title" hasCustomPrompt="1"/>
          </p:nvPr>
        </p:nvSpPr>
        <p:spPr>
          <a:xfrm>
            <a:off x="380998" y="2914651"/>
            <a:ext cx="8382002" cy="850106"/>
          </a:xfrm>
        </p:spPr>
        <p:txBody>
          <a:bodyPr anchor="b"/>
          <a:lstStyle>
            <a:lvl1pPr algn="ctr">
              <a:defRPr sz="3000" cap="none" baseline="0">
                <a:solidFill>
                  <a:srgbClr val="FFFFFF"/>
                </a:solidFill>
                <a:effectLst/>
              </a:defRPr>
            </a:lvl1pPr>
          </a:lstStyle>
          <a:p>
            <a:r>
              <a:rPr lang="en-US" dirty="0"/>
              <a:t>Meeting Title</a:t>
            </a:r>
          </a:p>
        </p:txBody>
      </p:sp>
      <p:sp>
        <p:nvSpPr>
          <p:cNvPr id="7" name="TextBox 6">
            <a:extLst>
              <a:ext uri="{FF2B5EF4-FFF2-40B4-BE49-F238E27FC236}">
                <a16:creationId xmlns:a16="http://schemas.microsoft.com/office/drawing/2014/main" id="{F4604036-2835-D94A-BF88-A8F2DC264E7B}"/>
              </a:ext>
            </a:extLst>
          </p:cNvPr>
          <p:cNvSpPr txBox="1"/>
          <p:nvPr userDrawn="1"/>
        </p:nvSpPr>
        <p:spPr>
          <a:xfrm>
            <a:off x="964407" y="-685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0273547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Section Header">
    <p:bg>
      <p:bgPr>
        <a:solidFill>
          <a:srgbClr val="FFFFFF"/>
        </a:solidFill>
        <a:effectLst/>
      </p:bgPr>
    </p:bg>
    <p:spTree>
      <p:nvGrpSpPr>
        <p:cNvPr id="1" name=""/>
        <p:cNvGrpSpPr/>
        <p:nvPr/>
      </p:nvGrpSpPr>
      <p:grpSpPr>
        <a:xfrm>
          <a:off x="0" y="0"/>
          <a:ext cx="0" cy="0"/>
          <a:chOff x="0" y="0"/>
          <a:chExt cx="0" cy="0"/>
        </a:xfrm>
      </p:grpSpPr>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1321D4AB-E120-0545-AF5E-63C56B0F0FF1}"/>
              </a:ext>
            </a:extLst>
          </p:cNvPr>
          <p:cNvSpPr/>
          <p:nvPr userDrawn="1"/>
        </p:nvSpPr>
        <p:spPr>
          <a:xfrm>
            <a:off x="-1" y="0"/>
            <a:ext cx="9144001" cy="4626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604036-2835-D94A-BF88-A8F2DC264E7B}"/>
              </a:ext>
            </a:extLst>
          </p:cNvPr>
          <p:cNvSpPr txBox="1"/>
          <p:nvPr userDrawn="1"/>
        </p:nvSpPr>
        <p:spPr>
          <a:xfrm>
            <a:off x="964407" y="-685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345985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_Content Slide-Image Right">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9E485D-51CC-9E4D-A23E-7FB83D430176}"/>
              </a:ext>
            </a:extLst>
          </p:cNvPr>
          <p:cNvSpPr/>
          <p:nvPr userDrawn="1"/>
        </p:nvSpPr>
        <p:spPr>
          <a:xfrm>
            <a:off x="171451" y="171450"/>
            <a:ext cx="8801100" cy="4469604"/>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15" name="Title 1"/>
          <p:cNvSpPr>
            <a:spLocks noGrp="1"/>
          </p:cNvSpPr>
          <p:nvPr>
            <p:ph type="title" hasCustomPrompt="1"/>
          </p:nvPr>
        </p:nvSpPr>
        <p:spPr>
          <a:xfrm>
            <a:off x="381001" y="499646"/>
            <a:ext cx="4038600" cy="850106"/>
          </a:xfrm>
        </p:spPr>
        <p:txBody>
          <a:bodyPr anchor="ctr" anchorCtr="0"/>
          <a:lstStyle>
            <a:lvl1pPr algn="ctr">
              <a:defRPr sz="1800" cap="none" baseline="0">
                <a:solidFill>
                  <a:schemeClr val="bg2"/>
                </a:solidFill>
              </a:defRPr>
            </a:lvl1pPr>
          </a:lstStyle>
          <a:p>
            <a:r>
              <a:rPr lang="en-US" dirty="0" err="1"/>
              <a:t>Quisque</a:t>
            </a:r>
            <a:r>
              <a:rPr lang="en-US" dirty="0"/>
              <a:t> vel </a:t>
            </a:r>
            <a:r>
              <a:rPr lang="en-US" dirty="0" err="1"/>
              <a:t>sagittis</a:t>
            </a:r>
            <a:r>
              <a:rPr lang="en-US" dirty="0"/>
              <a:t> </a:t>
            </a:r>
            <a:r>
              <a:rPr lang="en-US" dirty="0" err="1"/>
              <a:t>sapien</a:t>
            </a:r>
            <a:r>
              <a:rPr lang="en-US" dirty="0"/>
              <a:t>.</a:t>
            </a:r>
          </a:p>
        </p:txBody>
      </p:sp>
      <p:sp>
        <p:nvSpPr>
          <p:cNvPr id="3" name="Picture Placeholder 2">
            <a:extLst>
              <a:ext uri="{FF2B5EF4-FFF2-40B4-BE49-F238E27FC236}">
                <a16:creationId xmlns:a16="http://schemas.microsoft.com/office/drawing/2014/main" id="{F232F1C1-9705-7042-949C-18CAFC72A57C}"/>
              </a:ext>
            </a:extLst>
          </p:cNvPr>
          <p:cNvSpPr>
            <a:spLocks noGrp="1"/>
          </p:cNvSpPr>
          <p:nvPr>
            <p:ph type="pic" sz="quarter" idx="10"/>
          </p:nvPr>
        </p:nvSpPr>
        <p:spPr>
          <a:xfrm>
            <a:off x="4572000" y="171451"/>
            <a:ext cx="4400550" cy="4469605"/>
          </a:xfrm>
          <a:solidFill>
            <a:schemeClr val="accent4">
              <a:lumMod val="75000"/>
            </a:schemeClr>
          </a:solidFill>
        </p:spPr>
        <p:txBody>
          <a:bodyPr/>
          <a:lstStyle/>
          <a:p>
            <a:endParaRPr lang="en-US"/>
          </a:p>
        </p:txBody>
      </p:sp>
      <p:sp>
        <p:nvSpPr>
          <p:cNvPr id="6" name="Text Placeholder 5">
            <a:extLst>
              <a:ext uri="{FF2B5EF4-FFF2-40B4-BE49-F238E27FC236}">
                <a16:creationId xmlns:a16="http://schemas.microsoft.com/office/drawing/2014/main" id="{D9D9BAC9-CB48-2648-A9F0-B336B125FAB7}"/>
              </a:ext>
            </a:extLst>
          </p:cNvPr>
          <p:cNvSpPr>
            <a:spLocks noGrp="1"/>
          </p:cNvSpPr>
          <p:nvPr>
            <p:ph type="body" sz="quarter" idx="11"/>
          </p:nvPr>
        </p:nvSpPr>
        <p:spPr>
          <a:xfrm>
            <a:off x="381000" y="1543050"/>
            <a:ext cx="4038600" cy="2914650"/>
          </a:xfrm>
        </p:spPr>
        <p:txBody>
          <a:bodyPr/>
          <a:lstStyle>
            <a:lvl1pPr>
              <a:defRPr sz="1400">
                <a:solidFill>
                  <a:srgbClr val="5F5F5F"/>
                </a:solidFill>
              </a:defRPr>
            </a:lvl1pPr>
            <a:lvl2pPr>
              <a:defRPr sz="1400">
                <a:solidFill>
                  <a:srgbClr val="5F5F5F"/>
                </a:solidFill>
              </a:defRPr>
            </a:lvl2pPr>
            <a:lvl3pPr>
              <a:defRPr sz="1400">
                <a:solidFill>
                  <a:srgbClr val="5F5F5F"/>
                </a:solidFill>
              </a:defRPr>
            </a:lvl3pPr>
            <a:lvl4pPr>
              <a:defRPr sz="1400">
                <a:solidFill>
                  <a:srgbClr val="5F5F5F"/>
                </a:solidFill>
              </a:defRPr>
            </a:lvl4pPr>
            <a:lvl5pPr>
              <a:defRPr sz="1400">
                <a:solidFill>
                  <a:srgbClr val="5F5F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0338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2_Content Slide-Image Left">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9E485D-51CC-9E4D-A23E-7FB83D430176}"/>
              </a:ext>
            </a:extLst>
          </p:cNvPr>
          <p:cNvSpPr/>
          <p:nvPr userDrawn="1"/>
        </p:nvSpPr>
        <p:spPr>
          <a:xfrm>
            <a:off x="171451" y="171449"/>
            <a:ext cx="8801100" cy="4469605"/>
          </a:xfrm>
          <a:prstGeom prst="rect">
            <a:avLst/>
          </a:prstGeom>
          <a:solidFill>
            <a:srgbClr val="EFE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F232F1C1-9705-7042-949C-18CAFC72A57C}"/>
              </a:ext>
            </a:extLst>
          </p:cNvPr>
          <p:cNvSpPr>
            <a:spLocks noGrp="1"/>
          </p:cNvSpPr>
          <p:nvPr>
            <p:ph type="pic" sz="quarter" idx="10"/>
          </p:nvPr>
        </p:nvSpPr>
        <p:spPr>
          <a:xfrm>
            <a:off x="200025" y="171451"/>
            <a:ext cx="4400550" cy="4469605"/>
          </a:xfrm>
          <a:solidFill>
            <a:schemeClr val="accent4">
              <a:lumMod val="75000"/>
            </a:schemeClr>
          </a:solidFill>
        </p:spPr>
        <p:txBody>
          <a:bodyPr/>
          <a:lstStyle/>
          <a:p>
            <a:endParaRPr lang="en-US" dirty="0"/>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
        <p:nvSpPr>
          <p:cNvPr id="15" name="Title 1"/>
          <p:cNvSpPr>
            <a:spLocks noGrp="1"/>
          </p:cNvSpPr>
          <p:nvPr>
            <p:ph type="title" hasCustomPrompt="1"/>
          </p:nvPr>
        </p:nvSpPr>
        <p:spPr>
          <a:xfrm>
            <a:off x="4744403" y="499646"/>
            <a:ext cx="4038600" cy="850106"/>
          </a:xfrm>
        </p:spPr>
        <p:txBody>
          <a:bodyPr anchor="ctr" anchorCtr="0"/>
          <a:lstStyle>
            <a:lvl1pPr algn="ctr">
              <a:defRPr sz="1800" cap="none" baseline="0">
                <a:solidFill>
                  <a:schemeClr val="bg2"/>
                </a:solidFill>
              </a:defRPr>
            </a:lvl1pPr>
          </a:lstStyle>
          <a:p>
            <a:r>
              <a:rPr lang="en-US" dirty="0" err="1"/>
              <a:t>Quisque</a:t>
            </a:r>
            <a:r>
              <a:rPr lang="en-US" dirty="0"/>
              <a:t> vel </a:t>
            </a:r>
            <a:r>
              <a:rPr lang="en-US" dirty="0" err="1"/>
              <a:t>sagittis</a:t>
            </a:r>
            <a:r>
              <a:rPr lang="en-US" dirty="0"/>
              <a:t> </a:t>
            </a:r>
            <a:r>
              <a:rPr lang="en-US" dirty="0" err="1"/>
              <a:t>sapien</a:t>
            </a:r>
            <a:r>
              <a:rPr lang="en-US" dirty="0"/>
              <a:t>.</a:t>
            </a:r>
          </a:p>
        </p:txBody>
      </p:sp>
      <p:sp>
        <p:nvSpPr>
          <p:cNvPr id="6" name="Text Placeholder 5">
            <a:extLst>
              <a:ext uri="{FF2B5EF4-FFF2-40B4-BE49-F238E27FC236}">
                <a16:creationId xmlns:a16="http://schemas.microsoft.com/office/drawing/2014/main" id="{D9D9BAC9-CB48-2648-A9F0-B336B125FAB7}"/>
              </a:ext>
            </a:extLst>
          </p:cNvPr>
          <p:cNvSpPr>
            <a:spLocks noGrp="1"/>
          </p:cNvSpPr>
          <p:nvPr>
            <p:ph type="body" sz="quarter" idx="11"/>
          </p:nvPr>
        </p:nvSpPr>
        <p:spPr>
          <a:xfrm>
            <a:off x="4744403" y="1543050"/>
            <a:ext cx="4038600" cy="2914650"/>
          </a:xfrm>
        </p:spPr>
        <p:txBody>
          <a:bodyPr/>
          <a:lstStyle>
            <a:lvl1pPr>
              <a:defRPr sz="1400">
                <a:solidFill>
                  <a:srgbClr val="5F5F5F"/>
                </a:solidFill>
              </a:defRPr>
            </a:lvl1pPr>
            <a:lvl2pPr>
              <a:defRPr sz="1400">
                <a:solidFill>
                  <a:srgbClr val="5F5F5F"/>
                </a:solidFill>
              </a:defRPr>
            </a:lvl2pPr>
            <a:lvl3pPr>
              <a:defRPr sz="1400">
                <a:solidFill>
                  <a:srgbClr val="5F5F5F"/>
                </a:solidFill>
              </a:defRPr>
            </a:lvl3pPr>
            <a:lvl4pPr>
              <a:defRPr sz="1400">
                <a:solidFill>
                  <a:srgbClr val="5F5F5F"/>
                </a:solidFill>
              </a:defRPr>
            </a:lvl4pPr>
            <a:lvl5pPr>
              <a:defRPr sz="1400">
                <a:solidFill>
                  <a:srgbClr val="5F5F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841035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_Content Slide-Image full">
    <p:bg>
      <p:bgPr>
        <a:solidFill>
          <a:srgbClr val="FFFFFF"/>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20BDFA9-D789-864B-B67B-D9A85814C920}"/>
              </a:ext>
            </a:extLst>
          </p:cNvPr>
          <p:cNvSpPr>
            <a:spLocks noGrp="1"/>
          </p:cNvSpPr>
          <p:nvPr>
            <p:ph type="pic" sz="quarter" idx="10"/>
          </p:nvPr>
        </p:nvSpPr>
        <p:spPr>
          <a:xfrm>
            <a:off x="171450" y="171451"/>
            <a:ext cx="8801101" cy="4469605"/>
          </a:xfrm>
          <a:solidFill>
            <a:schemeClr val="accent4">
              <a:lumMod val="75000"/>
            </a:schemeClr>
          </a:solidFill>
        </p:spPr>
        <p:txBody>
          <a:bodyPr/>
          <a:lstStyle/>
          <a:p>
            <a:endParaRPr lang="en-US"/>
          </a:p>
        </p:txBody>
      </p:sp>
      <p:sp>
        <p:nvSpPr>
          <p:cNvPr id="5" name="TextBox 4"/>
          <p:cNvSpPr txBox="1"/>
          <p:nvPr userDrawn="1"/>
        </p:nvSpPr>
        <p:spPr>
          <a:xfrm>
            <a:off x="3225801" y="-10096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2157768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FEF"/>
        </a:solidFill>
        <a:effectLst/>
      </p:bgPr>
    </p:bg>
    <p:spTree>
      <p:nvGrpSpPr>
        <p:cNvPr id="1" name=""/>
        <p:cNvGrpSpPr/>
        <p:nvPr/>
      </p:nvGrpSpPr>
      <p:grpSpPr>
        <a:xfrm>
          <a:off x="0" y="0"/>
          <a:ext cx="0" cy="0"/>
          <a:chOff x="0" y="0"/>
          <a:chExt cx="0" cy="0"/>
        </a:xfrm>
      </p:grpSpPr>
      <p:sp>
        <p:nvSpPr>
          <p:cNvPr id="1029" name="Title Placeholder 1"/>
          <p:cNvSpPr>
            <a:spLocks noGrp="1"/>
          </p:cNvSpPr>
          <p:nvPr>
            <p:ph type="title"/>
          </p:nvPr>
        </p:nvSpPr>
        <p:spPr bwMode="auto">
          <a:xfrm>
            <a:off x="457200" y="720328"/>
            <a:ext cx="8229600" cy="7203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Text Placeholder 2"/>
          <p:cNvSpPr>
            <a:spLocks noGrp="1"/>
          </p:cNvSpPr>
          <p:nvPr>
            <p:ph type="body" idx="1"/>
          </p:nvPr>
        </p:nvSpPr>
        <p:spPr bwMode="auto">
          <a:xfrm>
            <a:off x="457200" y="1543050"/>
            <a:ext cx="8229600" cy="302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CCD323BC-7B9C-4C4A-9BF9-2FDCD58D6F2B}"/>
              </a:ext>
            </a:extLst>
          </p:cNvPr>
          <p:cNvGrpSpPr/>
          <p:nvPr userDrawn="1"/>
        </p:nvGrpSpPr>
        <p:grpSpPr>
          <a:xfrm>
            <a:off x="2162546" y="4785122"/>
            <a:ext cx="5000254" cy="256659"/>
            <a:chOff x="2209800" y="4785122"/>
            <a:chExt cx="5000254" cy="256659"/>
          </a:xfrm>
        </p:grpSpPr>
        <p:sp>
          <p:nvSpPr>
            <p:cNvPr id="9" name="TextBox 13">
              <a:extLst>
                <a:ext uri="{FF2B5EF4-FFF2-40B4-BE49-F238E27FC236}">
                  <a16:creationId xmlns:a16="http://schemas.microsoft.com/office/drawing/2014/main" id="{3FA575D4-28DE-764D-8B56-B91581ADE801}"/>
                </a:ext>
              </a:extLst>
            </p:cNvPr>
            <p:cNvSpPr txBox="1">
              <a:spLocks noChangeArrowheads="1"/>
            </p:cNvSpPr>
            <p:nvPr userDrawn="1"/>
          </p:nvSpPr>
          <p:spPr bwMode="auto">
            <a:xfrm>
              <a:off x="3758890" y="4822490"/>
              <a:ext cx="3451164" cy="219291"/>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defRPr/>
              </a:pPr>
              <a:r>
                <a:rPr lang="en-US" altLang="en-US" sz="825" i="1" dirty="0">
                  <a:solidFill>
                    <a:srgbClr val="7F7F7F"/>
                  </a:solidFill>
                  <a:latin typeface="Times New Roman" panose="02020603050405020304" pitchFamily="18" charset="0"/>
                  <a:cs typeface="Arial" panose="020B0604020202020204" pitchFamily="34" charset="0"/>
                </a:rPr>
                <a:t>is the marketing name for the companies of </a:t>
              </a:r>
              <a:r>
                <a:rPr lang="en-US" altLang="en-US" sz="825" i="1" dirty="0" err="1">
                  <a:solidFill>
                    <a:srgbClr val="7F7F7F"/>
                  </a:solidFill>
                  <a:latin typeface="Times New Roman" panose="02020603050405020304" pitchFamily="18" charset="0"/>
                  <a:cs typeface="Arial" panose="020B0604020202020204" pitchFamily="34" charset="0"/>
                </a:rPr>
                <a:t>OneAmerica</a:t>
              </a:r>
              <a:r>
                <a:rPr lang="en-US" altLang="en-US" sz="825" i="1" dirty="0">
                  <a:solidFill>
                    <a:srgbClr val="7F7F7F"/>
                  </a:solidFill>
                  <a:latin typeface="Times New Roman" panose="02020603050405020304" pitchFamily="18" charset="0"/>
                  <a:cs typeface="Arial" panose="020B0604020202020204" pitchFamily="34" charset="0"/>
                </a:rPr>
                <a:t>  |  </a:t>
              </a:r>
              <a:r>
                <a:rPr lang="en-US" altLang="en-US" sz="825" i="1" dirty="0" err="1">
                  <a:solidFill>
                    <a:srgbClr val="7F7F7F"/>
                  </a:solidFill>
                  <a:latin typeface="Times New Roman" panose="02020603050405020304" pitchFamily="18" charset="0"/>
                  <a:cs typeface="Arial" panose="020B0604020202020204" pitchFamily="34" charset="0"/>
                </a:rPr>
                <a:t>OneAmerica.com</a:t>
              </a:r>
              <a:endParaRPr lang="en-US" altLang="en-US" sz="825" i="1" dirty="0">
                <a:solidFill>
                  <a:srgbClr val="7F7F7F"/>
                </a:solidFill>
                <a:latin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64117B87-A23D-E249-8013-CDB59D172E7C}"/>
                </a:ext>
              </a:extLst>
            </p:cNvPr>
            <p:cNvPicPr>
              <a:picLocks noChangeAspect="1"/>
            </p:cNvPicPr>
            <p:nvPr userDrawn="1"/>
          </p:nvPicPr>
          <p:blipFill>
            <a:blip r:embed="rId3"/>
            <a:stretch>
              <a:fillRect/>
            </a:stretch>
          </p:blipFill>
          <p:spPr>
            <a:xfrm>
              <a:off x="2209800" y="4785122"/>
              <a:ext cx="1562100" cy="190500"/>
            </a:xfrm>
            <a:prstGeom prst="rect">
              <a:avLst/>
            </a:prstGeom>
          </p:spPr>
        </p:pic>
      </p:grpSp>
    </p:spTree>
    <p:extLst>
      <p:ext uri="{BB962C8B-B14F-4D97-AF65-F5344CB8AC3E}">
        <p14:creationId xmlns:p14="http://schemas.microsoft.com/office/powerpoint/2010/main" val="3662788585"/>
      </p:ext>
    </p:extLst>
  </p:cSld>
  <p:clrMap bg1="lt1" tx1="dk1" bg2="lt2" tx2="dk2" accent1="accent1" accent2="accent2" accent3="accent3" accent4="accent4" accent5="accent5" accent6="accent6" hlink="hlink" folHlink="folHlink"/>
  <p:sldLayoutIdLst>
    <p:sldLayoutId id="2147483694" r:id="rId1"/>
  </p:sldLayoutIdLst>
  <p:hf hdr="0" dt="0"/>
  <p:txStyles>
    <p:titleStyle>
      <a:lvl1pPr algn="ctr" defTabSz="342900" rtl="0" eaLnBrk="1" fontAlgn="base" hangingPunct="1">
        <a:spcBef>
          <a:spcPct val="0"/>
        </a:spcBef>
        <a:spcAft>
          <a:spcPct val="0"/>
        </a:spcAft>
        <a:defRPr sz="3300" i="0" kern="1200">
          <a:solidFill>
            <a:schemeClr val="tx1"/>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p:titleStyle>
    <p:bodyStyle>
      <a:lvl1pPr marL="257175" indent="-257175" algn="l" defTabSz="3429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ヒラギノ角ゴ Pro W3" pitchFamily="-65" charset="-128"/>
        </a:defRPr>
      </a:lvl1pPr>
      <a:lvl2pPr marL="557213" indent="-214313" algn="l" defTabSz="342900" rtl="0" eaLnBrk="1" fontAlgn="base" hangingPunct="1">
        <a:spcBef>
          <a:spcPct val="20000"/>
        </a:spcBef>
        <a:spcAft>
          <a:spcPct val="0"/>
        </a:spcAft>
        <a:buFont typeface="Arial" pitchFamily="-111" charset="0"/>
        <a:buChar char="–"/>
        <a:defRPr sz="2100" kern="1200">
          <a:solidFill>
            <a:schemeClr val="tx1"/>
          </a:solidFill>
          <a:latin typeface="+mn-lt"/>
          <a:ea typeface="ヒラギノ角ゴ Pro W3" pitchFamily="-65" charset="-128"/>
          <a:cs typeface="+mn-cs"/>
        </a:defRPr>
      </a:lvl2pPr>
      <a:lvl3pPr marL="857250" indent="-171450" algn="l" defTabSz="342900" rtl="0" eaLnBrk="1" fontAlgn="base" hangingPunct="1">
        <a:spcBef>
          <a:spcPct val="20000"/>
        </a:spcBef>
        <a:spcAft>
          <a:spcPct val="0"/>
        </a:spcAft>
        <a:buFont typeface="Arial" pitchFamily="-111" charset="0"/>
        <a:buChar char="•"/>
        <a:defRPr sz="1800" kern="1200">
          <a:solidFill>
            <a:schemeClr val="tx1"/>
          </a:solidFill>
          <a:latin typeface="+mn-lt"/>
          <a:ea typeface="ヒラギノ角ゴ Pro W3" pitchFamily="-65" charset="-128"/>
          <a:cs typeface="+mn-cs"/>
        </a:defRPr>
      </a:lvl3pPr>
      <a:lvl4pPr marL="1200150" indent="-171450" algn="l" defTabSz="342900" rtl="0" eaLnBrk="1" fontAlgn="base" hangingPunct="1">
        <a:spcBef>
          <a:spcPct val="20000"/>
        </a:spcBef>
        <a:spcAft>
          <a:spcPct val="0"/>
        </a:spcAft>
        <a:buFont typeface="Arial" pitchFamily="-111" charset="0"/>
        <a:buChar char="–"/>
        <a:defRPr sz="1500" kern="1200">
          <a:solidFill>
            <a:schemeClr val="tx1"/>
          </a:solidFill>
          <a:latin typeface="+mn-lt"/>
          <a:ea typeface="ヒラギノ角ゴ Pro W3" pitchFamily="-65" charset="-128"/>
          <a:cs typeface="+mn-cs"/>
        </a:defRPr>
      </a:lvl4pPr>
      <a:lvl5pPr marL="1543050" indent="-171450" algn="l" defTabSz="342900" rtl="0" eaLnBrk="1" fontAlgn="base" hangingPunct="1">
        <a:spcBef>
          <a:spcPct val="20000"/>
        </a:spcBef>
        <a:spcAft>
          <a:spcPct val="0"/>
        </a:spcAft>
        <a:buFont typeface="Arial" pitchFamily="-111" charset="0"/>
        <a:buChar char="»"/>
        <a:defRPr sz="1500" kern="1200">
          <a:solidFill>
            <a:schemeClr val="tx1"/>
          </a:solidFill>
          <a:latin typeface="+mn-lt"/>
          <a:ea typeface="ヒラギノ角ゴ Pro W3"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1029" name="Title Placeholder 1"/>
          <p:cNvSpPr>
            <a:spLocks noGrp="1"/>
          </p:cNvSpPr>
          <p:nvPr>
            <p:ph type="title"/>
          </p:nvPr>
        </p:nvSpPr>
        <p:spPr bwMode="auto">
          <a:xfrm>
            <a:off x="457200" y="720328"/>
            <a:ext cx="8229600" cy="7203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Text Placeholder 2"/>
          <p:cNvSpPr>
            <a:spLocks noGrp="1"/>
          </p:cNvSpPr>
          <p:nvPr>
            <p:ph type="body" idx="1"/>
          </p:nvPr>
        </p:nvSpPr>
        <p:spPr bwMode="auto">
          <a:xfrm>
            <a:off x="457200" y="1543050"/>
            <a:ext cx="8229600" cy="302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CCD323BC-7B9C-4C4A-9BF9-2FDCD58D6F2B}"/>
              </a:ext>
            </a:extLst>
          </p:cNvPr>
          <p:cNvGrpSpPr/>
          <p:nvPr userDrawn="1"/>
        </p:nvGrpSpPr>
        <p:grpSpPr>
          <a:xfrm>
            <a:off x="2162546" y="4785122"/>
            <a:ext cx="5000254" cy="256659"/>
            <a:chOff x="2209800" y="4785122"/>
            <a:chExt cx="5000254" cy="256659"/>
          </a:xfrm>
        </p:grpSpPr>
        <p:sp>
          <p:nvSpPr>
            <p:cNvPr id="9" name="TextBox 13">
              <a:extLst>
                <a:ext uri="{FF2B5EF4-FFF2-40B4-BE49-F238E27FC236}">
                  <a16:creationId xmlns:a16="http://schemas.microsoft.com/office/drawing/2014/main" id="{3FA575D4-28DE-764D-8B56-B91581ADE801}"/>
                </a:ext>
              </a:extLst>
            </p:cNvPr>
            <p:cNvSpPr txBox="1">
              <a:spLocks noChangeArrowheads="1"/>
            </p:cNvSpPr>
            <p:nvPr userDrawn="1"/>
          </p:nvSpPr>
          <p:spPr bwMode="auto">
            <a:xfrm>
              <a:off x="3758890" y="4822490"/>
              <a:ext cx="3451164" cy="219291"/>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defRPr/>
              </a:pPr>
              <a:r>
                <a:rPr lang="en-US" altLang="en-US" sz="825" i="1" dirty="0">
                  <a:solidFill>
                    <a:srgbClr val="7F7F7F"/>
                  </a:solidFill>
                  <a:latin typeface="Times New Roman" panose="02020603050405020304" pitchFamily="18" charset="0"/>
                  <a:cs typeface="Arial" panose="020B0604020202020204" pitchFamily="34" charset="0"/>
                </a:rPr>
                <a:t>is the marketing name for the companies of </a:t>
              </a:r>
              <a:r>
                <a:rPr lang="en-US" altLang="en-US" sz="825" i="1" dirty="0" err="1">
                  <a:solidFill>
                    <a:srgbClr val="7F7F7F"/>
                  </a:solidFill>
                  <a:latin typeface="Times New Roman" panose="02020603050405020304" pitchFamily="18" charset="0"/>
                  <a:cs typeface="Arial" panose="020B0604020202020204" pitchFamily="34" charset="0"/>
                </a:rPr>
                <a:t>OneAmerica</a:t>
              </a:r>
              <a:r>
                <a:rPr lang="en-US" altLang="en-US" sz="825" i="1" dirty="0">
                  <a:solidFill>
                    <a:srgbClr val="7F7F7F"/>
                  </a:solidFill>
                  <a:latin typeface="Times New Roman" panose="02020603050405020304" pitchFamily="18" charset="0"/>
                  <a:cs typeface="Arial" panose="020B0604020202020204" pitchFamily="34" charset="0"/>
                </a:rPr>
                <a:t>  |  </a:t>
              </a:r>
              <a:r>
                <a:rPr lang="en-US" altLang="en-US" sz="825" i="1" dirty="0" err="1">
                  <a:solidFill>
                    <a:srgbClr val="7F7F7F"/>
                  </a:solidFill>
                  <a:latin typeface="Times New Roman" panose="02020603050405020304" pitchFamily="18" charset="0"/>
                  <a:cs typeface="Arial" panose="020B0604020202020204" pitchFamily="34" charset="0"/>
                </a:rPr>
                <a:t>OneAmerica.com</a:t>
              </a:r>
              <a:endParaRPr lang="en-US" altLang="en-US" sz="825" i="1" dirty="0">
                <a:solidFill>
                  <a:srgbClr val="7F7F7F"/>
                </a:solidFill>
                <a:latin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64117B87-A23D-E249-8013-CDB59D172E7C}"/>
                </a:ext>
              </a:extLst>
            </p:cNvPr>
            <p:cNvPicPr>
              <a:picLocks noChangeAspect="1"/>
            </p:cNvPicPr>
            <p:nvPr userDrawn="1"/>
          </p:nvPicPr>
          <p:blipFill>
            <a:blip r:embed="rId20"/>
            <a:stretch>
              <a:fillRect/>
            </a:stretch>
          </p:blipFill>
          <p:spPr>
            <a:xfrm>
              <a:off x="2209800" y="4785122"/>
              <a:ext cx="1562100" cy="190500"/>
            </a:xfrm>
            <a:prstGeom prst="rect">
              <a:avLst/>
            </a:prstGeom>
          </p:spPr>
        </p:pic>
      </p:grpSp>
      <p:sp>
        <p:nvSpPr>
          <p:cNvPr id="5" name="TextBox 4">
            <a:extLst>
              <a:ext uri="{FF2B5EF4-FFF2-40B4-BE49-F238E27FC236}">
                <a16:creationId xmlns:a16="http://schemas.microsoft.com/office/drawing/2014/main" id="{CDE5E8D4-A413-92AA-FEA9-4D4B5705A2C6}"/>
              </a:ext>
            </a:extLst>
          </p:cNvPr>
          <p:cNvSpPr txBox="1"/>
          <p:nvPr userDrawn="1"/>
        </p:nvSpPr>
        <p:spPr>
          <a:xfrm>
            <a:off x="8288296" y="4792133"/>
            <a:ext cx="737171" cy="276999"/>
          </a:xfrm>
          <a:prstGeom prst="rect">
            <a:avLst/>
          </a:prstGeom>
          <a:noFill/>
        </p:spPr>
        <p:txBody>
          <a:bodyPr wrap="square" rtlCol="0">
            <a:spAutoFit/>
          </a:bodyPr>
          <a:lstStyle/>
          <a:p>
            <a:pPr algn="r"/>
            <a:fld id="{8F25C5A3-3A5B-9844-8244-F50267E944FF}" type="slidenum">
              <a:rPr lang="en-US" sz="1200" smtClean="0">
                <a:solidFill>
                  <a:schemeClr val="accent5">
                    <a:lumMod val="50000"/>
                  </a:schemeClr>
                </a:solidFill>
              </a:rPr>
              <a:t>‹#›</a:t>
            </a:fld>
            <a:endParaRPr lang="en-US" sz="1200" dirty="0">
              <a:solidFill>
                <a:schemeClr val="accent5">
                  <a:lumMod val="50000"/>
                </a:scheme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2" r:id="rId2"/>
    <p:sldLayoutId id="2147483684" r:id="rId3"/>
    <p:sldLayoutId id="2147483685" r:id="rId4"/>
    <p:sldLayoutId id="2147483692" r:id="rId5"/>
    <p:sldLayoutId id="2147483678" r:id="rId6"/>
    <p:sldLayoutId id="2147483690" r:id="rId7"/>
    <p:sldLayoutId id="2147483666" r:id="rId8"/>
    <p:sldLayoutId id="2147483677" r:id="rId9"/>
    <p:sldLayoutId id="2147483691" r:id="rId10"/>
    <p:sldLayoutId id="2147483673" r:id="rId11"/>
    <p:sldLayoutId id="2147483667" r:id="rId12"/>
    <p:sldLayoutId id="2147483674" r:id="rId13"/>
    <p:sldLayoutId id="2147483676" r:id="rId14"/>
    <p:sldLayoutId id="2147483679" r:id="rId15"/>
    <p:sldLayoutId id="2147483669" r:id="rId16"/>
    <p:sldLayoutId id="2147483668" r:id="rId17"/>
    <p:sldLayoutId id="2147483689" r:id="rId18"/>
  </p:sldLayoutIdLst>
  <p:hf hdr="0" dt="0"/>
  <p:txStyles>
    <p:titleStyle>
      <a:lvl1pPr algn="ctr" defTabSz="342900" rtl="0" eaLnBrk="1" fontAlgn="base" hangingPunct="1">
        <a:spcBef>
          <a:spcPct val="0"/>
        </a:spcBef>
        <a:spcAft>
          <a:spcPct val="0"/>
        </a:spcAft>
        <a:defRPr sz="3300" i="0" kern="1200">
          <a:solidFill>
            <a:schemeClr val="tx1"/>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p:titleStyle>
    <p:bodyStyle>
      <a:lvl1pPr marL="257175" indent="-257175" algn="l" defTabSz="3429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ヒラギノ角ゴ Pro W3" pitchFamily="-65" charset="-128"/>
        </a:defRPr>
      </a:lvl1pPr>
      <a:lvl2pPr marL="557213" indent="-214313" algn="l" defTabSz="342900" rtl="0" eaLnBrk="1" fontAlgn="base" hangingPunct="1">
        <a:spcBef>
          <a:spcPct val="20000"/>
        </a:spcBef>
        <a:spcAft>
          <a:spcPct val="0"/>
        </a:spcAft>
        <a:buFont typeface="Arial" pitchFamily="-111" charset="0"/>
        <a:buChar char="–"/>
        <a:defRPr sz="2100" kern="1200">
          <a:solidFill>
            <a:schemeClr val="tx1"/>
          </a:solidFill>
          <a:latin typeface="+mn-lt"/>
          <a:ea typeface="ヒラギノ角ゴ Pro W3" pitchFamily="-65" charset="-128"/>
          <a:cs typeface="+mn-cs"/>
        </a:defRPr>
      </a:lvl2pPr>
      <a:lvl3pPr marL="857250" indent="-171450" algn="l" defTabSz="342900" rtl="0" eaLnBrk="1" fontAlgn="base" hangingPunct="1">
        <a:spcBef>
          <a:spcPct val="20000"/>
        </a:spcBef>
        <a:spcAft>
          <a:spcPct val="0"/>
        </a:spcAft>
        <a:buFont typeface="Arial" pitchFamily="-111" charset="0"/>
        <a:buChar char="•"/>
        <a:defRPr sz="1800" kern="1200">
          <a:solidFill>
            <a:schemeClr val="tx1"/>
          </a:solidFill>
          <a:latin typeface="+mn-lt"/>
          <a:ea typeface="ヒラギノ角ゴ Pro W3" pitchFamily="-65" charset="-128"/>
          <a:cs typeface="+mn-cs"/>
        </a:defRPr>
      </a:lvl3pPr>
      <a:lvl4pPr marL="1200150" indent="-171450" algn="l" defTabSz="342900" rtl="0" eaLnBrk="1" fontAlgn="base" hangingPunct="1">
        <a:spcBef>
          <a:spcPct val="20000"/>
        </a:spcBef>
        <a:spcAft>
          <a:spcPct val="0"/>
        </a:spcAft>
        <a:buFont typeface="Arial" pitchFamily="-111" charset="0"/>
        <a:buChar char="–"/>
        <a:defRPr sz="1500" kern="1200">
          <a:solidFill>
            <a:schemeClr val="tx1"/>
          </a:solidFill>
          <a:latin typeface="+mn-lt"/>
          <a:ea typeface="ヒラギノ角ゴ Pro W3" pitchFamily="-65" charset="-128"/>
          <a:cs typeface="+mn-cs"/>
        </a:defRPr>
      </a:lvl4pPr>
      <a:lvl5pPr marL="1543050" indent="-171450" algn="l" defTabSz="342900" rtl="0" eaLnBrk="1" fontAlgn="base" hangingPunct="1">
        <a:spcBef>
          <a:spcPct val="20000"/>
        </a:spcBef>
        <a:spcAft>
          <a:spcPct val="0"/>
        </a:spcAft>
        <a:buFont typeface="Arial" pitchFamily="-111" charset="0"/>
        <a:buChar char="»"/>
        <a:defRPr sz="1500" kern="1200">
          <a:solidFill>
            <a:schemeClr val="tx1"/>
          </a:solidFill>
          <a:latin typeface="+mn-lt"/>
          <a:ea typeface="ヒラギノ角ゴ Pro W3"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A6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848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7.xml"/><Relationship Id="rId7" Type="http://schemas.openxmlformats.org/officeDocument/2006/relationships/slide" Target="slide40.xml"/><Relationship Id="rId2" Type="http://schemas.openxmlformats.org/officeDocument/2006/relationships/slide" Target="slide3.xml"/><Relationship Id="rId1" Type="http://schemas.openxmlformats.org/officeDocument/2006/relationships/slideLayout" Target="../slideLayouts/slideLayout13.xml"/><Relationship Id="rId6" Type="http://schemas.openxmlformats.org/officeDocument/2006/relationships/slide" Target="slide34.xml"/><Relationship Id="rId5" Type="http://schemas.openxmlformats.org/officeDocument/2006/relationships/slide" Target="slide25.xml"/><Relationship Id="rId10" Type="http://schemas.openxmlformats.org/officeDocument/2006/relationships/slide" Target="slide69.xml"/><Relationship Id="rId4" Type="http://schemas.openxmlformats.org/officeDocument/2006/relationships/slide" Target="slide18.xml"/><Relationship Id="rId9" Type="http://schemas.openxmlformats.org/officeDocument/2006/relationships/slide" Target="slide60.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chart" Target="../charts/chart27.xml"/></Relationships>
</file>

<file path=ppt/slides/_rels/slide5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C07FE6A-6F6D-9BF1-9762-3E8315CF2520}"/>
              </a:ext>
            </a:extLst>
          </p:cNvPr>
          <p:cNvSpPr>
            <a:spLocks noGrp="1"/>
          </p:cNvSpPr>
          <p:nvPr>
            <p:ph type="pic" sz="quarter" idx="10"/>
          </p:nvPr>
        </p:nvSpPr>
        <p:spPr/>
      </p:sp>
      <p:pic>
        <p:nvPicPr>
          <p:cNvPr id="7" name="Picture 6">
            <a:extLst>
              <a:ext uri="{FF2B5EF4-FFF2-40B4-BE49-F238E27FC236}">
                <a16:creationId xmlns:a16="http://schemas.microsoft.com/office/drawing/2014/main" id="{B3D1283B-0F6A-693F-BE5A-A8C46AD46C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9144000" cy="4641053"/>
          </a:xfrm>
          <a:prstGeom prst="rect">
            <a:avLst/>
          </a:prstGeom>
        </p:spPr>
      </p:pic>
      <p:sp>
        <p:nvSpPr>
          <p:cNvPr id="3" name="Rectangle 2">
            <a:extLst>
              <a:ext uri="{FF2B5EF4-FFF2-40B4-BE49-F238E27FC236}">
                <a16:creationId xmlns:a16="http://schemas.microsoft.com/office/drawing/2014/main" id="{4517FA4D-DFFC-D04B-9561-67E7C7A2A538}"/>
              </a:ext>
            </a:extLst>
          </p:cNvPr>
          <p:cNvSpPr/>
          <p:nvPr/>
        </p:nvSpPr>
        <p:spPr>
          <a:xfrm>
            <a:off x="-16137" y="3562350"/>
            <a:ext cx="9160136" cy="1078703"/>
          </a:xfrm>
          <a:prstGeom prst="rect">
            <a:avLst/>
          </a:prstGeom>
          <a:solidFill>
            <a:srgbClr val="003A65">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350" dirty="0">
                <a:solidFill>
                  <a:srgbClr val="173D65"/>
                </a:solidFill>
                <a:latin typeface="Arial" panose="020B0604020202020204"/>
              </a:rPr>
              <a:t>av</a:t>
            </a:r>
          </a:p>
        </p:txBody>
      </p:sp>
      <p:sp>
        <p:nvSpPr>
          <p:cNvPr id="4" name="Text Placeholder 2">
            <a:extLst>
              <a:ext uri="{FF2B5EF4-FFF2-40B4-BE49-F238E27FC236}">
                <a16:creationId xmlns:a16="http://schemas.microsoft.com/office/drawing/2014/main" id="{DEE190A5-C141-E448-A30D-EB292E0CA18A}"/>
              </a:ext>
            </a:extLst>
          </p:cNvPr>
          <p:cNvSpPr txBox="1">
            <a:spLocks/>
          </p:cNvSpPr>
          <p:nvPr/>
        </p:nvSpPr>
        <p:spPr>
          <a:xfrm>
            <a:off x="380998" y="4076700"/>
            <a:ext cx="8382002" cy="564356"/>
          </a:xfrm>
          <a:prstGeom prst="rect">
            <a:avLst/>
          </a:prstGeom>
        </p:spPr>
        <p:txBody>
          <a:bodyPr/>
          <a:lstStyle>
            <a:lvl1pPr marL="0" indent="0" algn="ctr" defTabSz="457200" rtl="0" eaLnBrk="1" fontAlgn="base" hangingPunct="1">
              <a:spcBef>
                <a:spcPct val="20000"/>
              </a:spcBef>
              <a:spcAft>
                <a:spcPct val="0"/>
              </a:spcAft>
              <a:buFont typeface="Arial" pitchFamily="-111" charset="0"/>
              <a:buNone/>
              <a:defRPr sz="2400" i="1" kern="1200" baseline="0">
                <a:solidFill>
                  <a:srgbClr val="FFFFFF"/>
                </a:solidFill>
                <a:latin typeface="+mj-lt"/>
                <a:ea typeface="ヒラギノ角ゴ Pro W3" pitchFamily="-65" charset="-128"/>
                <a:cs typeface="ヒラギノ角ゴ Pro W3" pitchFamily="-65" charset="-128"/>
              </a:defRPr>
            </a:lvl1pPr>
            <a:lvl2pPr marL="457200" indent="0" algn="l" defTabSz="457200" rtl="0" eaLnBrk="1" fontAlgn="base" hangingPunct="1">
              <a:spcBef>
                <a:spcPct val="20000"/>
              </a:spcBef>
              <a:spcAft>
                <a:spcPct val="0"/>
              </a:spcAft>
              <a:buFont typeface="Arial" pitchFamily="-111" charset="0"/>
              <a:buNone/>
              <a:defRPr sz="1800" kern="1200">
                <a:solidFill>
                  <a:schemeClr val="tx1">
                    <a:tint val="75000"/>
                  </a:schemeClr>
                </a:solidFill>
                <a:latin typeface="+mn-lt"/>
                <a:ea typeface="ヒラギノ角ゴ Pro W3" pitchFamily="-65" charset="-128"/>
                <a:cs typeface="+mn-cs"/>
              </a:defRPr>
            </a:lvl2pPr>
            <a:lvl3pPr marL="914400" indent="0" algn="l" defTabSz="457200" rtl="0" eaLnBrk="1" fontAlgn="base" hangingPunct="1">
              <a:spcBef>
                <a:spcPct val="20000"/>
              </a:spcBef>
              <a:spcAft>
                <a:spcPct val="0"/>
              </a:spcAft>
              <a:buFont typeface="Arial" pitchFamily="-111" charset="0"/>
              <a:buNone/>
              <a:defRPr sz="1600" kern="1200">
                <a:solidFill>
                  <a:schemeClr val="tx1">
                    <a:tint val="75000"/>
                  </a:schemeClr>
                </a:solidFill>
                <a:latin typeface="+mn-lt"/>
                <a:ea typeface="ヒラギノ角ゴ Pro W3" pitchFamily="-65" charset="-128"/>
                <a:cs typeface="+mn-cs"/>
              </a:defRPr>
            </a:lvl3pPr>
            <a:lvl4pPr marL="13716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4pPr>
            <a:lvl5pPr marL="18288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1600" dirty="0"/>
              <a:t>March 2022</a:t>
            </a:r>
          </a:p>
        </p:txBody>
      </p:sp>
      <p:sp>
        <p:nvSpPr>
          <p:cNvPr id="5" name="Title 1">
            <a:extLst>
              <a:ext uri="{FF2B5EF4-FFF2-40B4-BE49-F238E27FC236}">
                <a16:creationId xmlns:a16="http://schemas.microsoft.com/office/drawing/2014/main" id="{088FAFB8-D5DB-6C41-A238-0C6CD3D5E01A}"/>
              </a:ext>
            </a:extLst>
          </p:cNvPr>
          <p:cNvSpPr txBox="1">
            <a:spLocks/>
          </p:cNvSpPr>
          <p:nvPr/>
        </p:nvSpPr>
        <p:spPr>
          <a:xfrm>
            <a:off x="380998" y="3566160"/>
            <a:ext cx="8382002" cy="548640"/>
          </a:xfrm>
          <a:prstGeom prst="rect">
            <a:avLst/>
          </a:prstGeom>
        </p:spPr>
        <p:txBody>
          <a:bodyPr anchor="t" anchorCtr="0"/>
          <a:lstStyle>
            <a:lvl1pPr algn="ctr" defTabSz="457200" rtl="0" eaLnBrk="1" fontAlgn="base" hangingPunct="1">
              <a:spcBef>
                <a:spcPct val="0"/>
              </a:spcBef>
              <a:spcAft>
                <a:spcPct val="0"/>
              </a:spcAft>
              <a:defRPr sz="4000" i="0" kern="1200" cap="none" baseline="0">
                <a:solidFill>
                  <a:srgbClr val="FFFFFF"/>
                </a:solidFill>
                <a:effectLst/>
                <a:latin typeface="+mj-lt"/>
                <a:ea typeface="ヒラギノ角ゴ Pro W3" pitchFamily="-65" charset="-128"/>
                <a:cs typeface="ヒラギノ角ゴ Pro W3" pitchFamily="-65" charset="-128"/>
              </a:defRPr>
            </a:lvl1pPr>
            <a:lvl2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2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4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6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8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2800" dirty="0"/>
              <a:t>Long-Term Care (LTC) Consumer Planning Study</a:t>
            </a:r>
          </a:p>
        </p:txBody>
      </p:sp>
      <p:sp>
        <p:nvSpPr>
          <p:cNvPr id="6" name="TextBox 5">
            <a:extLst>
              <a:ext uri="{FF2B5EF4-FFF2-40B4-BE49-F238E27FC236}">
                <a16:creationId xmlns:a16="http://schemas.microsoft.com/office/drawing/2014/main" id="{7F5DF0DB-916C-22CC-62D6-486067AAF9BF}"/>
              </a:ext>
            </a:extLst>
          </p:cNvPr>
          <p:cNvSpPr txBox="1"/>
          <p:nvPr/>
        </p:nvSpPr>
        <p:spPr>
          <a:xfrm>
            <a:off x="8179724" y="4822634"/>
            <a:ext cx="822960" cy="215444"/>
          </a:xfrm>
          <a:prstGeom prst="rect">
            <a:avLst/>
          </a:prstGeom>
          <a:noFill/>
        </p:spPr>
        <p:txBody>
          <a:bodyPr wrap="square" rtlCol="0">
            <a:spAutoFit/>
          </a:bodyPr>
          <a:lstStyle/>
          <a:p>
            <a:pPr algn="r"/>
            <a:r>
              <a:rPr lang="en-US" sz="800" dirty="0">
                <a:solidFill>
                  <a:schemeClr val="accent5">
                    <a:lumMod val="50000"/>
                  </a:schemeClr>
                </a:solidFill>
                <a:effectLst/>
                <a:latin typeface="Arial" panose="020B0604020202020204" pitchFamily="34" charset="0"/>
                <a:cs typeface="Arial" panose="020B0604020202020204" pitchFamily="34" charset="0"/>
              </a:rPr>
              <a:t>2552025</a:t>
            </a:r>
          </a:p>
        </p:txBody>
      </p:sp>
    </p:spTree>
    <p:extLst>
      <p:ext uri="{BB962C8B-B14F-4D97-AF65-F5344CB8AC3E}">
        <p14:creationId xmlns:p14="http://schemas.microsoft.com/office/powerpoint/2010/main" val="271149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6EB8-0538-6748-BAF9-9AF31D62915B}"/>
              </a:ext>
            </a:extLst>
          </p:cNvPr>
          <p:cNvSpPr>
            <a:spLocks noGrp="1"/>
          </p:cNvSpPr>
          <p:nvPr>
            <p:ph type="title"/>
          </p:nvPr>
        </p:nvSpPr>
        <p:spPr>
          <a:xfrm>
            <a:off x="381001" y="499646"/>
            <a:ext cx="4038600" cy="1226760"/>
          </a:xfrm>
        </p:spPr>
        <p:txBody>
          <a:bodyPr/>
          <a:lstStyle/>
          <a:p>
            <a:pPr algn="l"/>
            <a:r>
              <a:rPr lang="en-US" sz="1800" dirty="0">
                <a:solidFill>
                  <a:schemeClr val="bg2"/>
                </a:solidFill>
              </a:rPr>
              <a:t>Consumers view LTC planning </a:t>
            </a:r>
            <a:br>
              <a:rPr lang="en-US" sz="1800" dirty="0">
                <a:solidFill>
                  <a:schemeClr val="bg2"/>
                </a:solidFill>
              </a:rPr>
            </a:br>
            <a:r>
              <a:rPr lang="en-US" sz="1800" dirty="0">
                <a:solidFill>
                  <a:schemeClr val="bg2"/>
                </a:solidFill>
              </a:rPr>
              <a:t>as having multiple purposes, </a:t>
            </a:r>
            <a:br>
              <a:rPr lang="en-US" sz="1800" dirty="0">
                <a:solidFill>
                  <a:schemeClr val="bg2"/>
                </a:solidFill>
              </a:rPr>
            </a:br>
            <a:r>
              <a:rPr lang="en-US" sz="1800" dirty="0">
                <a:solidFill>
                  <a:schemeClr val="bg2"/>
                </a:solidFill>
              </a:rPr>
              <a:t>led by avoiding heavy burdens </a:t>
            </a:r>
            <a:br>
              <a:rPr lang="en-US" sz="1800" dirty="0">
                <a:solidFill>
                  <a:schemeClr val="bg2"/>
                </a:solidFill>
              </a:rPr>
            </a:br>
            <a:r>
              <a:rPr lang="en-US" sz="1800" dirty="0">
                <a:solidFill>
                  <a:schemeClr val="bg2"/>
                </a:solidFill>
              </a:rPr>
              <a:t>on family members </a:t>
            </a:r>
          </a:p>
        </p:txBody>
      </p:sp>
      <p:pic>
        <p:nvPicPr>
          <p:cNvPr id="9" name="Picture Placeholder 8" descr="Two people sitting at a table with food&#10;&#10;Description automatically generated with low confidence">
            <a:extLst>
              <a:ext uri="{FF2B5EF4-FFF2-40B4-BE49-F238E27FC236}">
                <a16:creationId xmlns:a16="http://schemas.microsoft.com/office/drawing/2014/main" id="{2AD190CB-D578-D522-6855-2A4CB5426A3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5920BCF2-4D02-2C46-A1A8-746A53097ED0}"/>
              </a:ext>
            </a:extLst>
          </p:cNvPr>
          <p:cNvSpPr>
            <a:spLocks noGrp="1"/>
          </p:cNvSpPr>
          <p:nvPr>
            <p:ph type="body" sz="quarter" idx="11"/>
          </p:nvPr>
        </p:nvSpPr>
        <p:spPr>
          <a:xfrm>
            <a:off x="381001" y="1726406"/>
            <a:ext cx="4038600" cy="2914650"/>
          </a:xfrm>
        </p:spPr>
        <p:txBody>
          <a:bodyPr/>
          <a:lstStyle/>
          <a:p>
            <a:pPr>
              <a:spcBef>
                <a:spcPts val="0"/>
              </a:spcBef>
            </a:pPr>
            <a:r>
              <a:rPr lang="en-US" sz="1400" dirty="0"/>
              <a:t>They cite avoiding devastation of one’s own finances (46%) and gaining peace of mind (45%) nearly the same as avoiding undue burden on one’s family. </a:t>
            </a:r>
          </a:p>
        </p:txBody>
      </p:sp>
    </p:spTree>
    <p:extLst>
      <p:ext uri="{BB962C8B-B14F-4D97-AF65-F5344CB8AC3E}">
        <p14:creationId xmlns:p14="http://schemas.microsoft.com/office/powerpoint/2010/main" val="381058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C1E4-5BC8-B6CE-DA29-0A9218F752FF}"/>
              </a:ext>
            </a:extLst>
          </p:cNvPr>
          <p:cNvSpPr>
            <a:spLocks noGrp="1"/>
          </p:cNvSpPr>
          <p:nvPr>
            <p:ph type="title"/>
          </p:nvPr>
        </p:nvSpPr>
        <p:spPr/>
        <p:txBody>
          <a:bodyPr/>
          <a:lstStyle/>
          <a:p>
            <a:r>
              <a:rPr lang="en-US" sz="2400" dirty="0">
                <a:latin typeface="Georgia" panose="02040502050405020303" pitchFamily="18" charset="0"/>
                <a:cs typeface="Arial" panose="020B0604020202020204" pitchFamily="34" charset="0"/>
              </a:rPr>
              <a:t>Perceived primary purpose of LTC Planning</a:t>
            </a:r>
          </a:p>
        </p:txBody>
      </p:sp>
      <p:graphicFrame>
        <p:nvGraphicFramePr>
          <p:cNvPr id="35" name="Chart 34">
            <a:extLst>
              <a:ext uri="{FF2B5EF4-FFF2-40B4-BE49-F238E27FC236}">
                <a16:creationId xmlns:a16="http://schemas.microsoft.com/office/drawing/2014/main" id="{2E8650CF-A955-1A29-AC27-71D8EFF93FCD}"/>
              </a:ext>
            </a:extLst>
          </p:cNvPr>
          <p:cNvGraphicFramePr>
            <a:graphicFrameLocks/>
          </p:cNvGraphicFramePr>
          <p:nvPr>
            <p:extLst>
              <p:ext uri="{D42A27DB-BD31-4B8C-83A1-F6EECF244321}">
                <p14:modId xmlns:p14="http://schemas.microsoft.com/office/powerpoint/2010/main" val="3307748697"/>
              </p:ext>
            </p:extLst>
          </p:nvPr>
        </p:nvGraphicFramePr>
        <p:xfrm>
          <a:off x="338328" y="914401"/>
          <a:ext cx="8229600" cy="325119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4C24274-410B-895A-B449-77F438BC312D}"/>
              </a:ext>
            </a:extLst>
          </p:cNvPr>
          <p:cNvSpPr txBox="1"/>
          <p:nvPr/>
        </p:nvSpPr>
        <p:spPr>
          <a:xfrm>
            <a:off x="158260" y="4345405"/>
            <a:ext cx="8827480" cy="215444"/>
          </a:xfrm>
          <a:prstGeom prst="rect">
            <a:avLst/>
          </a:prstGeom>
          <a:noFill/>
        </p:spPr>
        <p:txBody>
          <a:bodyPr wrap="square" lIns="182880" rIns="182880" rtlCol="0">
            <a:spAutoFit/>
          </a:bodyPr>
          <a:lstStyle/>
          <a:p>
            <a:r>
              <a:rPr lang="en-US" sz="800" dirty="0">
                <a:solidFill>
                  <a:srgbClr val="000000"/>
                </a:solidFill>
              </a:rPr>
              <a:t>Q4.1 What do you perceive as the primary purpose(s) of long-term care planning? Select up to two (2). (n=978)</a:t>
            </a:r>
          </a:p>
        </p:txBody>
      </p:sp>
    </p:spTree>
    <p:extLst>
      <p:ext uri="{BB962C8B-B14F-4D97-AF65-F5344CB8AC3E}">
        <p14:creationId xmlns:p14="http://schemas.microsoft.com/office/powerpoint/2010/main" val="307769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6EB8-0538-6748-BAF9-9AF31D62915B}"/>
              </a:ext>
            </a:extLst>
          </p:cNvPr>
          <p:cNvSpPr>
            <a:spLocks noGrp="1"/>
          </p:cNvSpPr>
          <p:nvPr>
            <p:ph type="title"/>
          </p:nvPr>
        </p:nvSpPr>
        <p:spPr>
          <a:xfrm>
            <a:off x="381001" y="499646"/>
            <a:ext cx="4038600" cy="1226760"/>
          </a:xfrm>
        </p:spPr>
        <p:txBody>
          <a:bodyPr/>
          <a:lstStyle/>
          <a:p>
            <a:pPr algn="l"/>
            <a:r>
              <a:rPr lang="en-US" sz="1800" dirty="0">
                <a:solidFill>
                  <a:schemeClr val="bg2"/>
                </a:solidFill>
              </a:rPr>
              <a:t>Family/friend’s experience </a:t>
            </a:r>
            <a:br>
              <a:rPr lang="en-US" sz="1800" dirty="0">
                <a:solidFill>
                  <a:schemeClr val="bg2"/>
                </a:solidFill>
              </a:rPr>
            </a:br>
            <a:r>
              <a:rPr lang="en-US" sz="1800" dirty="0">
                <a:solidFill>
                  <a:schemeClr val="bg2"/>
                </a:solidFill>
              </a:rPr>
              <a:t>needing LTC is the most common source of consumers’ awareness </a:t>
            </a:r>
            <a:br>
              <a:rPr lang="en-US" sz="1800" dirty="0">
                <a:solidFill>
                  <a:schemeClr val="bg2"/>
                </a:solidFill>
              </a:rPr>
            </a:br>
            <a:r>
              <a:rPr lang="en-US" sz="1800" dirty="0">
                <a:solidFill>
                  <a:schemeClr val="bg2"/>
                </a:solidFill>
              </a:rPr>
              <a:t>by a wide margin</a:t>
            </a:r>
          </a:p>
        </p:txBody>
      </p:sp>
      <p:pic>
        <p:nvPicPr>
          <p:cNvPr id="5" name="Picture Placeholder 4" descr="A few people sitting on a couch&#10;&#10;Description automatically generated with low confidence">
            <a:extLst>
              <a:ext uri="{FF2B5EF4-FFF2-40B4-BE49-F238E27FC236}">
                <a16:creationId xmlns:a16="http://schemas.microsoft.com/office/drawing/2014/main" id="{258C5596-81CE-CF21-1525-519B588DE95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5920BCF2-4D02-2C46-A1A8-746A53097ED0}"/>
              </a:ext>
            </a:extLst>
          </p:cNvPr>
          <p:cNvSpPr>
            <a:spLocks noGrp="1"/>
          </p:cNvSpPr>
          <p:nvPr>
            <p:ph type="body" sz="quarter" idx="11"/>
          </p:nvPr>
        </p:nvSpPr>
        <p:spPr>
          <a:xfrm>
            <a:off x="381001" y="1726406"/>
            <a:ext cx="4038600" cy="2914650"/>
          </a:xfrm>
        </p:spPr>
        <p:txBody>
          <a:bodyPr/>
          <a:lstStyle/>
          <a:p>
            <a:pPr>
              <a:spcBef>
                <a:spcPts val="0"/>
              </a:spcBef>
            </a:pPr>
            <a:r>
              <a:rPr lang="en-US" sz="1400" dirty="0"/>
              <a:t>Respondents are asked to think of LTC as </a:t>
            </a:r>
            <a:br>
              <a:rPr lang="en-US" sz="1400" dirty="0"/>
            </a:br>
            <a:r>
              <a:rPr lang="en-US" sz="1400" dirty="0"/>
              <a:t>“a range of services for individuals who, due to disability, chronic condition, trauma, and/or illness, have limited ability to carry out basic activities of daily living, such as eating or dressing.” Only a quarter of consumers </a:t>
            </a:r>
            <a:br>
              <a:rPr lang="en-US" sz="1400" dirty="0"/>
            </a:br>
            <a:r>
              <a:rPr lang="en-US" sz="1400" dirty="0"/>
              <a:t>(25%) self-describe as highly familiar </a:t>
            </a:r>
            <a:br>
              <a:rPr lang="en-US" sz="1400" dirty="0"/>
            </a:br>
            <a:r>
              <a:rPr lang="en-US" sz="1400" dirty="0"/>
              <a:t>with the factors to consider when creating </a:t>
            </a:r>
            <a:br>
              <a:rPr lang="en-US" sz="1400" dirty="0"/>
            </a:br>
            <a:r>
              <a:rPr lang="en-US" sz="1400" dirty="0"/>
              <a:t>an LTC plan.</a:t>
            </a:r>
          </a:p>
        </p:txBody>
      </p:sp>
    </p:spTree>
    <p:extLst>
      <p:ext uri="{BB962C8B-B14F-4D97-AF65-F5344CB8AC3E}">
        <p14:creationId xmlns:p14="http://schemas.microsoft.com/office/powerpoint/2010/main" val="2193701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
            <a:extLst>
              <a:ext uri="{FF2B5EF4-FFF2-40B4-BE49-F238E27FC236}">
                <a16:creationId xmlns:a16="http://schemas.microsoft.com/office/drawing/2014/main" id="{013CDE0C-679B-048C-1359-8F21CD66FB5A}"/>
              </a:ext>
            </a:extLst>
          </p:cNvPr>
          <p:cNvSpPr/>
          <p:nvPr/>
        </p:nvSpPr>
        <p:spPr>
          <a:xfrm>
            <a:off x="3249706" y="1672865"/>
            <a:ext cx="2644588" cy="37118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aphicFrame>
        <p:nvGraphicFramePr>
          <p:cNvPr id="6" name="Chart 5">
            <a:extLst>
              <a:ext uri="{FF2B5EF4-FFF2-40B4-BE49-F238E27FC236}">
                <a16:creationId xmlns:a16="http://schemas.microsoft.com/office/drawing/2014/main" id="{5CC968E8-981C-3320-9380-997B17682E0A}"/>
              </a:ext>
            </a:extLst>
          </p:cNvPr>
          <p:cNvGraphicFramePr>
            <a:graphicFrameLocks/>
          </p:cNvGraphicFramePr>
          <p:nvPr>
            <p:extLst>
              <p:ext uri="{D42A27DB-BD31-4B8C-83A1-F6EECF244321}">
                <p14:modId xmlns:p14="http://schemas.microsoft.com/office/powerpoint/2010/main" val="1766683969"/>
              </p:ext>
            </p:extLst>
          </p:nvPr>
        </p:nvGraphicFramePr>
        <p:xfrm>
          <a:off x="457200" y="1179499"/>
          <a:ext cx="8229600" cy="28898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27DFF31-F51B-531E-2252-CCDCF69B4445}"/>
              </a:ext>
            </a:extLst>
          </p:cNvPr>
          <p:cNvSpPr txBox="1"/>
          <p:nvPr/>
        </p:nvSpPr>
        <p:spPr>
          <a:xfrm>
            <a:off x="158260" y="4224129"/>
            <a:ext cx="8827480" cy="338554"/>
          </a:xfrm>
          <a:prstGeom prst="rect">
            <a:avLst/>
          </a:prstGeom>
          <a:noFill/>
        </p:spPr>
        <p:txBody>
          <a:bodyPr wrap="square" lIns="182880" rIns="182880" rtlCol="0">
            <a:spAutoFit/>
          </a:bodyPr>
          <a:lstStyle/>
          <a:p>
            <a:r>
              <a:rPr lang="en-US" sz="800" dirty="0">
                <a:solidFill>
                  <a:srgbClr val="000000"/>
                </a:solidFill>
              </a:rPr>
              <a:t>Q2.9 How familiar are you with the factors to consider when creating a long-term care plan? For the purposes of this survey, please think about long-term care as a range of services for individuals who due to disability, chronic condition, trauma, and/or illness, have limited ability to carry out basic activities of daily living, such as eating or dressing. (n=978)</a:t>
            </a:r>
          </a:p>
        </p:txBody>
      </p:sp>
      <p:sp>
        <p:nvSpPr>
          <p:cNvPr id="11" name="Title 10">
            <a:extLst>
              <a:ext uri="{FF2B5EF4-FFF2-40B4-BE49-F238E27FC236}">
                <a16:creationId xmlns:a16="http://schemas.microsoft.com/office/drawing/2014/main" id="{EA26EBF1-68DE-B6F4-E38D-5EF21C1FE257}"/>
              </a:ext>
            </a:extLst>
          </p:cNvPr>
          <p:cNvSpPr>
            <a:spLocks noGrp="1"/>
          </p:cNvSpPr>
          <p:nvPr>
            <p:ph type="title"/>
          </p:nvPr>
        </p:nvSpPr>
        <p:spPr/>
        <p:txBody>
          <a:bodyPr/>
          <a:lstStyle/>
          <a:p>
            <a:r>
              <a:rPr lang="en-US" sz="2400" dirty="0">
                <a:latin typeface="Georgia" panose="02040502050405020303" pitchFamily="18" charset="0"/>
                <a:cs typeface="Arial" panose="020B0604020202020204" pitchFamily="34" charset="0"/>
              </a:rPr>
              <a:t>Familiarity with long-term care (LTC) planning factors</a:t>
            </a:r>
            <a:endParaRPr lang="en-US" sz="2400" dirty="0">
              <a:latin typeface="Georgia" panose="02040502050405020303" pitchFamily="18" charset="0"/>
            </a:endParaRPr>
          </a:p>
        </p:txBody>
      </p:sp>
      <p:sp>
        <p:nvSpPr>
          <p:cNvPr id="2" name="TextBox 1">
            <a:extLst>
              <a:ext uri="{FF2B5EF4-FFF2-40B4-BE49-F238E27FC236}">
                <a16:creationId xmlns:a16="http://schemas.microsoft.com/office/drawing/2014/main" id="{0F93297D-90B0-9D05-1931-134902140835}"/>
              </a:ext>
            </a:extLst>
          </p:cNvPr>
          <p:cNvSpPr txBox="1"/>
          <p:nvPr/>
        </p:nvSpPr>
        <p:spPr>
          <a:xfrm>
            <a:off x="8285109" y="2449754"/>
            <a:ext cx="769513" cy="400110"/>
          </a:xfrm>
          <a:prstGeom prst="rect">
            <a:avLst/>
          </a:prstGeom>
          <a:noFill/>
        </p:spPr>
        <p:txBody>
          <a:bodyPr wrap="square" rtlCol="0">
            <a:spAutoFit/>
          </a:bodyPr>
          <a:lstStyle/>
          <a:p>
            <a:pPr algn="ctr"/>
            <a:r>
              <a:rPr lang="en-US" sz="1000" dirty="0">
                <a:solidFill>
                  <a:srgbClr val="000000"/>
                </a:solidFill>
                <a:latin typeface="+mn-lt"/>
              </a:rPr>
              <a:t>Top 2: </a:t>
            </a:r>
          </a:p>
          <a:p>
            <a:pPr algn="ctr"/>
            <a:r>
              <a:rPr lang="en-US" sz="1000" dirty="0">
                <a:solidFill>
                  <a:srgbClr val="000000"/>
                </a:solidFill>
                <a:latin typeface="+mn-lt"/>
              </a:rPr>
              <a:t>25%</a:t>
            </a:r>
          </a:p>
        </p:txBody>
      </p:sp>
    </p:spTree>
    <p:extLst>
      <p:ext uri="{BB962C8B-B14F-4D97-AF65-F5344CB8AC3E}">
        <p14:creationId xmlns:p14="http://schemas.microsoft.com/office/powerpoint/2010/main" val="1856669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7767E4C4-B10F-8802-5859-6A5ACEFE5818}"/>
              </a:ext>
            </a:extLst>
          </p:cNvPr>
          <p:cNvGraphicFramePr>
            <a:graphicFrameLocks/>
          </p:cNvGraphicFramePr>
          <p:nvPr>
            <p:extLst>
              <p:ext uri="{D42A27DB-BD31-4B8C-83A1-F6EECF244321}">
                <p14:modId xmlns:p14="http://schemas.microsoft.com/office/powerpoint/2010/main" val="2906874521"/>
              </p:ext>
            </p:extLst>
          </p:nvPr>
        </p:nvGraphicFramePr>
        <p:xfrm>
          <a:off x="214766" y="388383"/>
          <a:ext cx="8604739" cy="376964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3236B4C-67D0-862D-E511-47A7F89C899E}"/>
              </a:ext>
            </a:extLst>
          </p:cNvPr>
          <p:cNvSpPr txBox="1"/>
          <p:nvPr/>
        </p:nvSpPr>
        <p:spPr>
          <a:xfrm>
            <a:off x="158260" y="4218699"/>
            <a:ext cx="8827480" cy="338554"/>
          </a:xfrm>
          <a:prstGeom prst="rect">
            <a:avLst/>
          </a:prstGeom>
          <a:noFill/>
        </p:spPr>
        <p:txBody>
          <a:bodyPr wrap="square" lIns="182880" rIns="182880" rtlCol="0">
            <a:spAutoFit/>
          </a:bodyPr>
          <a:lstStyle/>
          <a:p>
            <a:r>
              <a:rPr lang="en-US" sz="800" dirty="0">
                <a:solidFill>
                  <a:srgbClr val="000000"/>
                </a:solidFill>
              </a:rPr>
              <a:t>Q4.2 How did you initially become aware of the potential need for long-term care planning? (n=912); </a:t>
            </a:r>
          </a:p>
          <a:p>
            <a:r>
              <a:rPr lang="en-US" sz="800" dirty="0">
                <a:solidFill>
                  <a:srgbClr val="000000"/>
                </a:solidFill>
              </a:rPr>
              <a:t>**Note: Label shortened for brevity. Full response read “Previous experience with a family member or friend who needed long-term care.”</a:t>
            </a:r>
          </a:p>
        </p:txBody>
      </p:sp>
      <p:sp>
        <p:nvSpPr>
          <p:cNvPr id="10" name="Title 9">
            <a:extLst>
              <a:ext uri="{FF2B5EF4-FFF2-40B4-BE49-F238E27FC236}">
                <a16:creationId xmlns:a16="http://schemas.microsoft.com/office/drawing/2014/main" id="{2AF72E71-57EB-D60D-650C-99924CEC0329}"/>
              </a:ext>
            </a:extLst>
          </p:cNvPr>
          <p:cNvSpPr>
            <a:spLocks noGrp="1"/>
          </p:cNvSpPr>
          <p:nvPr>
            <p:ph type="title"/>
          </p:nvPr>
        </p:nvSpPr>
        <p:spPr/>
        <p:txBody>
          <a:bodyPr/>
          <a:lstStyle/>
          <a:p>
            <a:pPr rtl="0">
              <a:defRPr sz="1862" b="0" i="0" u="none" strike="noStrike" kern="1200" spc="0" baseline="0">
                <a:solidFill>
                  <a:srgbClr val="173D65"/>
                </a:solidFill>
                <a:latin typeface="+mn-lt"/>
                <a:ea typeface="+mn-ea"/>
                <a:cs typeface="+mn-cs"/>
              </a:defRPr>
            </a:pPr>
            <a:r>
              <a:rPr lang="en-US" sz="2400" dirty="0">
                <a:latin typeface="Georgia" panose="02040502050405020303" pitchFamily="18" charset="0"/>
              </a:rPr>
              <a:t>Source of initial awareness of need for LTC Planning</a:t>
            </a:r>
          </a:p>
        </p:txBody>
      </p:sp>
    </p:spTree>
    <p:extLst>
      <p:ext uri="{BB962C8B-B14F-4D97-AF65-F5344CB8AC3E}">
        <p14:creationId xmlns:p14="http://schemas.microsoft.com/office/powerpoint/2010/main" val="33152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people looking at a computer&#10;&#10;Description automatically generated">
            <a:extLst>
              <a:ext uri="{FF2B5EF4-FFF2-40B4-BE49-F238E27FC236}">
                <a16:creationId xmlns:a16="http://schemas.microsoft.com/office/drawing/2014/main" id="{FBFA7110-24F3-CF56-919D-8C5358982CE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05EE6EB8-0538-6748-BAF9-9AF31D62915B}"/>
              </a:ext>
            </a:extLst>
          </p:cNvPr>
          <p:cNvSpPr>
            <a:spLocks noGrp="1"/>
          </p:cNvSpPr>
          <p:nvPr>
            <p:ph type="title"/>
          </p:nvPr>
        </p:nvSpPr>
        <p:spPr/>
        <p:txBody>
          <a:bodyPr/>
          <a:lstStyle/>
          <a:p>
            <a:pPr algn="l"/>
            <a:r>
              <a:rPr lang="en-US" sz="1800" dirty="0"/>
              <a:t>Most consumers do not consider </a:t>
            </a:r>
            <a:br>
              <a:rPr lang="en-US" sz="1800" dirty="0"/>
            </a:br>
            <a:r>
              <a:rPr lang="en-US" sz="1800" dirty="0"/>
              <a:t>LTC planning a high priority and </a:t>
            </a:r>
            <a:br>
              <a:rPr lang="en-US" sz="1800" dirty="0"/>
            </a:br>
            <a:r>
              <a:rPr lang="en-US" sz="1800" dirty="0"/>
              <a:t>have doubts about whether they </a:t>
            </a:r>
            <a:br>
              <a:rPr lang="en-US" sz="1800" dirty="0"/>
            </a:br>
            <a:r>
              <a:rPr lang="en-US" sz="1800" dirty="0"/>
              <a:t>will ever need it</a:t>
            </a:r>
          </a:p>
        </p:txBody>
      </p:sp>
      <p:sp>
        <p:nvSpPr>
          <p:cNvPr id="4" name="Text Placeholder 3">
            <a:extLst>
              <a:ext uri="{FF2B5EF4-FFF2-40B4-BE49-F238E27FC236}">
                <a16:creationId xmlns:a16="http://schemas.microsoft.com/office/drawing/2014/main" id="{5920BCF2-4D02-2C46-A1A8-746A53097ED0}"/>
              </a:ext>
            </a:extLst>
          </p:cNvPr>
          <p:cNvSpPr>
            <a:spLocks noGrp="1"/>
          </p:cNvSpPr>
          <p:nvPr>
            <p:ph type="body" sz="quarter" idx="11"/>
          </p:nvPr>
        </p:nvSpPr>
        <p:spPr/>
        <p:txBody>
          <a:bodyPr/>
          <a:lstStyle/>
          <a:p>
            <a:pPr>
              <a:spcBef>
                <a:spcPts val="0"/>
              </a:spcBef>
            </a:pPr>
            <a:r>
              <a:rPr lang="en-US" sz="1400" dirty="0"/>
              <a:t>Consumers' doubts about their potential </a:t>
            </a:r>
            <a:br>
              <a:rPr lang="en-US" sz="1400" dirty="0"/>
            </a:br>
            <a:r>
              <a:rPr lang="en-US" sz="1400" dirty="0"/>
              <a:t>need for LTC planning and making it a low priority likely correspond to their inaction </a:t>
            </a:r>
            <a:br>
              <a:rPr lang="en-US" sz="1400" dirty="0"/>
            </a:br>
            <a:r>
              <a:rPr lang="en-US" sz="1400" dirty="0"/>
              <a:t>and low confidence in their current plans. Few of them (16%) are highly confident </a:t>
            </a:r>
            <a:br>
              <a:rPr lang="en-US" sz="1400" dirty="0"/>
            </a:br>
            <a:r>
              <a:rPr lang="en-US" sz="1400" dirty="0"/>
              <a:t>in their current plans, and the same percentage of consumers have not </a:t>
            </a:r>
            <a:br>
              <a:rPr lang="en-US" sz="1400" dirty="0"/>
            </a:br>
            <a:r>
              <a:rPr lang="en-US" sz="1400" dirty="0"/>
              <a:t>taken any related actions.</a:t>
            </a:r>
          </a:p>
        </p:txBody>
      </p:sp>
    </p:spTree>
    <p:extLst>
      <p:ext uri="{BB962C8B-B14F-4D97-AF65-F5344CB8AC3E}">
        <p14:creationId xmlns:p14="http://schemas.microsoft.com/office/powerpoint/2010/main" val="316277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27DFF31-F51B-531E-2252-CCDCF69B4445}"/>
              </a:ext>
            </a:extLst>
          </p:cNvPr>
          <p:cNvSpPr txBox="1"/>
          <p:nvPr/>
        </p:nvSpPr>
        <p:spPr>
          <a:xfrm>
            <a:off x="158260" y="4335733"/>
            <a:ext cx="8827480" cy="215444"/>
          </a:xfrm>
          <a:prstGeom prst="rect">
            <a:avLst/>
          </a:prstGeom>
          <a:noFill/>
        </p:spPr>
        <p:txBody>
          <a:bodyPr wrap="square" lIns="182880" rIns="182880" rtlCol="0">
            <a:spAutoFit/>
          </a:bodyPr>
          <a:lstStyle/>
          <a:p>
            <a:r>
              <a:rPr lang="en-US" sz="800" dirty="0">
                <a:solidFill>
                  <a:srgbClr val="000000"/>
                </a:solidFill>
              </a:rPr>
              <a:t>Q3.2 How much of a priority is long-term care planning (i.e., planning for services when you may have limited ability to carry out basic activities of daily living) to you? (n=978)</a:t>
            </a:r>
          </a:p>
        </p:txBody>
      </p:sp>
      <p:sp>
        <p:nvSpPr>
          <p:cNvPr id="11" name="Title 10">
            <a:extLst>
              <a:ext uri="{FF2B5EF4-FFF2-40B4-BE49-F238E27FC236}">
                <a16:creationId xmlns:a16="http://schemas.microsoft.com/office/drawing/2014/main" id="{EA26EBF1-68DE-B6F4-E38D-5EF21C1FE257}"/>
              </a:ext>
            </a:extLst>
          </p:cNvPr>
          <p:cNvSpPr>
            <a:spLocks noGrp="1"/>
          </p:cNvSpPr>
          <p:nvPr>
            <p:ph type="title"/>
          </p:nvPr>
        </p:nvSpPr>
        <p:spPr/>
        <p:txBody>
          <a:bodyPr/>
          <a:lstStyle/>
          <a:p>
            <a:r>
              <a:rPr lang="en-US" sz="2400" dirty="0">
                <a:latin typeface="Georgia" panose="02040502050405020303" pitchFamily="18" charset="0"/>
                <a:cs typeface="Arial" panose="020B0604020202020204" pitchFamily="34" charset="0"/>
              </a:rPr>
              <a:t>LTC Planning Prioritization</a:t>
            </a:r>
            <a:endParaRPr lang="en-US" sz="2400" dirty="0">
              <a:latin typeface="Georgia" panose="02040502050405020303" pitchFamily="18" charset="0"/>
            </a:endParaRPr>
          </a:p>
        </p:txBody>
      </p:sp>
      <p:graphicFrame>
        <p:nvGraphicFramePr>
          <p:cNvPr id="3" name="Chart 2">
            <a:extLst>
              <a:ext uri="{FF2B5EF4-FFF2-40B4-BE49-F238E27FC236}">
                <a16:creationId xmlns:a16="http://schemas.microsoft.com/office/drawing/2014/main" id="{1AA04C19-5381-AC53-844E-69D9075E36AC}"/>
              </a:ext>
            </a:extLst>
          </p:cNvPr>
          <p:cNvGraphicFramePr>
            <a:graphicFrameLocks/>
          </p:cNvGraphicFramePr>
          <p:nvPr>
            <p:extLst>
              <p:ext uri="{D42A27DB-BD31-4B8C-83A1-F6EECF244321}">
                <p14:modId xmlns:p14="http://schemas.microsoft.com/office/powerpoint/2010/main" val="3365027411"/>
              </p:ext>
            </p:extLst>
          </p:nvPr>
        </p:nvGraphicFramePr>
        <p:xfrm>
          <a:off x="724394" y="1179498"/>
          <a:ext cx="7385935" cy="256954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8">
            <a:extLst>
              <a:ext uri="{FF2B5EF4-FFF2-40B4-BE49-F238E27FC236}">
                <a16:creationId xmlns:a16="http://schemas.microsoft.com/office/drawing/2014/main" id="{36A474AF-3614-DA62-FAF8-E340A92F7F9B}"/>
              </a:ext>
            </a:extLst>
          </p:cNvPr>
          <p:cNvSpPr txBox="1"/>
          <p:nvPr/>
        </p:nvSpPr>
        <p:spPr>
          <a:xfrm>
            <a:off x="7971190" y="2411367"/>
            <a:ext cx="715610"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rgbClr val="000000"/>
                </a:solidFill>
                <a:latin typeface="Arial" panose="020B0604020202020204" pitchFamily="34" charset="0"/>
                <a:cs typeface="Arial" panose="020B0604020202020204" pitchFamily="34" charset="0"/>
              </a:rPr>
              <a:t>Top 2: </a:t>
            </a:r>
          </a:p>
          <a:p>
            <a:pPr algn="ctr"/>
            <a:r>
              <a:rPr lang="en-US" sz="1200" dirty="0">
                <a:solidFill>
                  <a:srgbClr val="000000"/>
                </a:solidFill>
                <a:latin typeface="Arial" panose="020B0604020202020204" pitchFamily="34" charset="0"/>
                <a:cs typeface="Arial" panose="020B0604020202020204" pitchFamily="34" charset="0"/>
              </a:rPr>
              <a:t>33%</a:t>
            </a:r>
          </a:p>
        </p:txBody>
      </p:sp>
      <p:sp>
        <p:nvSpPr>
          <p:cNvPr id="5" name="TextBox 4">
            <a:extLst>
              <a:ext uri="{FF2B5EF4-FFF2-40B4-BE49-F238E27FC236}">
                <a16:creationId xmlns:a16="http://schemas.microsoft.com/office/drawing/2014/main" id="{441C2D1B-D3C6-8144-A1C9-496738F96299}"/>
              </a:ext>
            </a:extLst>
          </p:cNvPr>
          <p:cNvSpPr txBox="1"/>
          <p:nvPr/>
        </p:nvSpPr>
        <p:spPr>
          <a:xfrm>
            <a:off x="513607" y="2503700"/>
            <a:ext cx="421574" cy="276999"/>
          </a:xfrm>
          <a:prstGeom prst="rect">
            <a:avLst/>
          </a:prstGeom>
          <a:noFill/>
        </p:spPr>
        <p:txBody>
          <a:bodyPr wrap="square" rtlCol="0">
            <a:spAutoFit/>
          </a:bodyPr>
          <a:lstStyle/>
          <a:p>
            <a:r>
              <a:rPr lang="en-US" sz="1200" dirty="0"/>
              <a:t>2%</a:t>
            </a:r>
          </a:p>
        </p:txBody>
      </p:sp>
      <p:cxnSp>
        <p:nvCxnSpPr>
          <p:cNvPr id="7" name="Straight Connector 6">
            <a:extLst>
              <a:ext uri="{FF2B5EF4-FFF2-40B4-BE49-F238E27FC236}">
                <a16:creationId xmlns:a16="http://schemas.microsoft.com/office/drawing/2014/main" id="{AE7A356A-40DE-5C7C-9828-8ABE4249CC86}"/>
              </a:ext>
            </a:extLst>
          </p:cNvPr>
          <p:cNvCxnSpPr>
            <a:cxnSpLocks/>
          </p:cNvCxnSpPr>
          <p:nvPr/>
        </p:nvCxnSpPr>
        <p:spPr>
          <a:xfrm flipH="1" flipV="1">
            <a:off x="820077" y="2642199"/>
            <a:ext cx="118963" cy="1"/>
          </a:xfrm>
          <a:prstGeom prst="line">
            <a:avLst/>
          </a:prstGeom>
          <a:ln w="12700">
            <a:solidFill>
              <a:schemeClr val="bg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1578-E7AC-7FF5-5E14-64940C8FCE4B}"/>
              </a:ext>
            </a:extLst>
          </p:cNvPr>
          <p:cNvSpPr>
            <a:spLocks noGrp="1"/>
          </p:cNvSpPr>
          <p:nvPr>
            <p:ph type="title"/>
          </p:nvPr>
        </p:nvSpPr>
        <p:spPr>
          <a:xfrm>
            <a:off x="158259" y="388383"/>
            <a:ext cx="4546807" cy="685800"/>
          </a:xfrm>
        </p:spPr>
        <p:txBody>
          <a:bodyPr/>
          <a:lstStyle/>
          <a:p>
            <a:r>
              <a:rPr lang="en-US" sz="1800" dirty="0">
                <a:latin typeface="Georgia" panose="02040502050405020303" pitchFamily="18" charset="0"/>
                <a:cs typeface="Arial" panose="020B0604020202020204" pitchFamily="34" charset="0"/>
              </a:rPr>
              <a:t>Confidence in current LTC Plans</a:t>
            </a:r>
          </a:p>
        </p:txBody>
      </p:sp>
      <p:graphicFrame>
        <p:nvGraphicFramePr>
          <p:cNvPr id="4" name="Chart 3">
            <a:extLst>
              <a:ext uri="{FF2B5EF4-FFF2-40B4-BE49-F238E27FC236}">
                <a16:creationId xmlns:a16="http://schemas.microsoft.com/office/drawing/2014/main" id="{17FE7173-5DE4-5C73-D5D1-2232B84BBFBC}"/>
              </a:ext>
            </a:extLst>
          </p:cNvPr>
          <p:cNvGraphicFramePr>
            <a:graphicFrameLocks/>
          </p:cNvGraphicFramePr>
          <p:nvPr>
            <p:extLst>
              <p:ext uri="{D42A27DB-BD31-4B8C-83A1-F6EECF244321}">
                <p14:modId xmlns:p14="http://schemas.microsoft.com/office/powerpoint/2010/main" val="2652159843"/>
              </p:ext>
            </p:extLst>
          </p:nvPr>
        </p:nvGraphicFramePr>
        <p:xfrm>
          <a:off x="457200" y="1074183"/>
          <a:ext cx="3755309" cy="32498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C2B0AD4-6C42-0E33-3C9A-8C2D6FF2C898}"/>
              </a:ext>
            </a:extLst>
          </p:cNvPr>
          <p:cNvGraphicFramePr>
            <a:graphicFrameLocks/>
          </p:cNvGraphicFramePr>
          <p:nvPr>
            <p:extLst>
              <p:ext uri="{D42A27DB-BD31-4B8C-83A1-F6EECF244321}">
                <p14:modId xmlns:p14="http://schemas.microsoft.com/office/powerpoint/2010/main" val="3913348585"/>
              </p:ext>
            </p:extLst>
          </p:nvPr>
        </p:nvGraphicFramePr>
        <p:xfrm>
          <a:off x="4900767" y="1074726"/>
          <a:ext cx="3889272" cy="324982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48918C3-125F-66E6-13C3-69262ACCB45E}"/>
              </a:ext>
            </a:extLst>
          </p:cNvPr>
          <p:cNvSpPr txBox="1"/>
          <p:nvPr/>
        </p:nvSpPr>
        <p:spPr>
          <a:xfrm>
            <a:off x="158259" y="4266613"/>
            <a:ext cx="8827480" cy="338554"/>
          </a:xfrm>
          <a:prstGeom prst="rect">
            <a:avLst/>
          </a:prstGeom>
          <a:noFill/>
        </p:spPr>
        <p:txBody>
          <a:bodyPr wrap="square" lIns="182880" rIns="182880" rtlCol="0">
            <a:spAutoFit/>
          </a:bodyPr>
          <a:lstStyle/>
          <a:p>
            <a:r>
              <a:rPr lang="en-US" sz="800" dirty="0">
                <a:solidFill>
                  <a:srgbClr val="000000"/>
                </a:solidFill>
              </a:rPr>
              <a:t>Q3.3 How confident are you with your current long-term care plans? (n=978) </a:t>
            </a:r>
          </a:p>
          <a:p>
            <a:r>
              <a:rPr lang="en-US" sz="800" dirty="0">
                <a:solidFill>
                  <a:srgbClr val="000000"/>
                </a:solidFill>
              </a:rPr>
              <a:t>Q3.4 In your opinion, how likely are you to need long-term care in the future? (n=978)</a:t>
            </a:r>
          </a:p>
        </p:txBody>
      </p:sp>
      <p:sp>
        <p:nvSpPr>
          <p:cNvPr id="7" name="Title 1">
            <a:extLst>
              <a:ext uri="{FF2B5EF4-FFF2-40B4-BE49-F238E27FC236}">
                <a16:creationId xmlns:a16="http://schemas.microsoft.com/office/drawing/2014/main" id="{93A7737A-7255-95EB-E3EC-FBAF9F515F1B}"/>
              </a:ext>
            </a:extLst>
          </p:cNvPr>
          <p:cNvSpPr txBox="1">
            <a:spLocks/>
          </p:cNvSpPr>
          <p:nvPr/>
        </p:nvSpPr>
        <p:spPr bwMode="auto">
          <a:xfrm>
            <a:off x="4797529" y="388383"/>
            <a:ext cx="4188211"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40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pPr algn="ctr" rtl="0">
              <a:defRPr sz="1862" b="0" i="0" u="none" strike="noStrike" kern="1200" spc="0" baseline="0">
                <a:solidFill>
                  <a:srgbClr val="002043">
                    <a:lumMod val="65000"/>
                    <a:lumOff val="35000"/>
                  </a:srgbClr>
                </a:solidFill>
                <a:latin typeface="+mn-lt"/>
                <a:ea typeface="+mn-ea"/>
                <a:cs typeface="+mn-cs"/>
              </a:defRPr>
            </a:pPr>
            <a:r>
              <a:rPr lang="en-US" sz="1800" dirty="0">
                <a:solidFill>
                  <a:schemeClr val="bg1"/>
                </a:solidFill>
                <a:latin typeface="Georgia" panose="02040502050405020303" pitchFamily="18" charset="0"/>
              </a:rPr>
              <a:t>Expected likelihood of </a:t>
            </a:r>
          </a:p>
          <a:p>
            <a:pPr algn="ctr" rtl="0">
              <a:defRPr sz="1862" b="0" i="0" u="none" strike="noStrike" kern="1200" spc="0" baseline="0">
                <a:solidFill>
                  <a:srgbClr val="002043">
                    <a:lumMod val="65000"/>
                    <a:lumOff val="35000"/>
                  </a:srgbClr>
                </a:solidFill>
                <a:latin typeface="+mn-lt"/>
                <a:ea typeface="+mn-ea"/>
                <a:cs typeface="+mn-cs"/>
              </a:defRPr>
            </a:pPr>
            <a:r>
              <a:rPr lang="en-US" sz="1800" dirty="0">
                <a:solidFill>
                  <a:schemeClr val="bg1"/>
                </a:solidFill>
                <a:latin typeface="Georgia" panose="02040502050405020303" pitchFamily="18" charset="0"/>
              </a:rPr>
              <a:t>needing LTC in the future</a:t>
            </a:r>
          </a:p>
        </p:txBody>
      </p:sp>
      <p:sp>
        <p:nvSpPr>
          <p:cNvPr id="9" name="TextBox 8">
            <a:extLst>
              <a:ext uri="{FF2B5EF4-FFF2-40B4-BE49-F238E27FC236}">
                <a16:creationId xmlns:a16="http://schemas.microsoft.com/office/drawing/2014/main" id="{C0B112A2-DE05-ABC2-5120-A3864C821C3D}"/>
              </a:ext>
            </a:extLst>
          </p:cNvPr>
          <p:cNvSpPr txBox="1"/>
          <p:nvPr/>
        </p:nvSpPr>
        <p:spPr>
          <a:xfrm>
            <a:off x="3289007" y="2012017"/>
            <a:ext cx="769513" cy="400110"/>
          </a:xfrm>
          <a:prstGeom prst="rect">
            <a:avLst/>
          </a:prstGeom>
          <a:noFill/>
        </p:spPr>
        <p:txBody>
          <a:bodyPr wrap="square" rtlCol="0">
            <a:spAutoFit/>
          </a:bodyPr>
          <a:lstStyle/>
          <a:p>
            <a:pPr algn="ctr"/>
            <a:r>
              <a:rPr lang="en-US" sz="1000" dirty="0">
                <a:solidFill>
                  <a:srgbClr val="223342"/>
                </a:solidFill>
                <a:latin typeface="Arial" panose="020B0604020202020204" pitchFamily="34" charset="0"/>
                <a:cs typeface="Arial" panose="020B0604020202020204" pitchFamily="34" charset="0"/>
              </a:rPr>
              <a:t>Top 2: </a:t>
            </a:r>
          </a:p>
          <a:p>
            <a:pPr algn="ctr"/>
            <a:r>
              <a:rPr lang="en-US" sz="1000" dirty="0">
                <a:solidFill>
                  <a:srgbClr val="223342"/>
                </a:solidFill>
                <a:latin typeface="Arial" panose="020B0604020202020204" pitchFamily="34" charset="0"/>
                <a:cs typeface="Arial" panose="020B0604020202020204" pitchFamily="34" charset="0"/>
              </a:rPr>
              <a:t>16%</a:t>
            </a:r>
          </a:p>
        </p:txBody>
      </p:sp>
      <p:sp>
        <p:nvSpPr>
          <p:cNvPr id="10" name="Right Brace 9">
            <a:extLst>
              <a:ext uri="{FF2B5EF4-FFF2-40B4-BE49-F238E27FC236}">
                <a16:creationId xmlns:a16="http://schemas.microsoft.com/office/drawing/2014/main" id="{3A48C074-9724-AE4E-9816-C3F0B9112A6C}"/>
              </a:ext>
            </a:extLst>
          </p:cNvPr>
          <p:cNvSpPr/>
          <p:nvPr/>
        </p:nvSpPr>
        <p:spPr>
          <a:xfrm>
            <a:off x="3221021" y="2071399"/>
            <a:ext cx="144379" cy="294873"/>
          </a:xfrm>
          <a:prstGeom prst="rightBrace">
            <a:avLst>
              <a:gd name="adj1" fmla="val 8333"/>
              <a:gd name="adj2" fmla="val 48457"/>
            </a:avLst>
          </a:prstGeom>
          <a:ln>
            <a:solidFill>
              <a:srgbClr val="22334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725DBF9E-F32F-A55D-4AF2-7B28563EEA21}"/>
              </a:ext>
            </a:extLst>
          </p:cNvPr>
          <p:cNvSpPr/>
          <p:nvPr/>
        </p:nvSpPr>
        <p:spPr>
          <a:xfrm>
            <a:off x="3313253" y="2641898"/>
            <a:ext cx="1162761" cy="1090002"/>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rgbClr val="223342"/>
                </a:solidFill>
              </a:rPr>
              <a:t>Age 40-64 (n=510) [A]: 11%</a:t>
            </a:r>
            <a:r>
              <a:rPr lang="en-US" sz="1000" baseline="30000" dirty="0">
                <a:solidFill>
                  <a:srgbClr val="223342"/>
                </a:solidFill>
              </a:rPr>
              <a:t>B</a:t>
            </a:r>
            <a:endParaRPr lang="en-US" sz="1000" dirty="0">
              <a:solidFill>
                <a:srgbClr val="223342"/>
              </a:solidFill>
            </a:endParaRPr>
          </a:p>
          <a:p>
            <a:pPr marL="171450" indent="-171450">
              <a:buFont typeface="Arial" panose="020B0604020202020204" pitchFamily="34" charset="0"/>
              <a:buChar char="•"/>
            </a:pPr>
            <a:r>
              <a:rPr lang="en-US" sz="1000" dirty="0">
                <a:solidFill>
                  <a:srgbClr val="223342"/>
                </a:solidFill>
              </a:rPr>
              <a:t>Age 65+ (n=468) [B]: 21%</a:t>
            </a:r>
            <a:r>
              <a:rPr lang="en-US" sz="1000" baseline="30000" dirty="0">
                <a:solidFill>
                  <a:srgbClr val="223342"/>
                </a:solidFill>
              </a:rPr>
              <a:t>A</a:t>
            </a:r>
          </a:p>
        </p:txBody>
      </p:sp>
      <p:cxnSp>
        <p:nvCxnSpPr>
          <p:cNvPr id="12" name="Straight Arrow Connector 11">
            <a:extLst>
              <a:ext uri="{FF2B5EF4-FFF2-40B4-BE49-F238E27FC236}">
                <a16:creationId xmlns:a16="http://schemas.microsoft.com/office/drawing/2014/main" id="{59DCFED2-536E-10DF-7279-D8F15F88C8FE}"/>
              </a:ext>
            </a:extLst>
          </p:cNvPr>
          <p:cNvCxnSpPr>
            <a:cxnSpLocks/>
          </p:cNvCxnSpPr>
          <p:nvPr/>
        </p:nvCxnSpPr>
        <p:spPr>
          <a:xfrm>
            <a:off x="3649063" y="2443416"/>
            <a:ext cx="0" cy="181121"/>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CA50481-E8BF-0832-55B0-FACE384DC928}"/>
              </a:ext>
            </a:extLst>
          </p:cNvPr>
          <p:cNvSpPr txBox="1"/>
          <p:nvPr/>
        </p:nvSpPr>
        <p:spPr>
          <a:xfrm>
            <a:off x="7886081" y="2237984"/>
            <a:ext cx="769513" cy="400110"/>
          </a:xfrm>
          <a:prstGeom prst="rect">
            <a:avLst/>
          </a:prstGeom>
          <a:noFill/>
        </p:spPr>
        <p:txBody>
          <a:bodyPr wrap="square" rtlCol="0">
            <a:spAutoFit/>
          </a:bodyPr>
          <a:lstStyle/>
          <a:p>
            <a:pPr algn="ctr"/>
            <a:r>
              <a:rPr lang="en-US" sz="1000" dirty="0">
                <a:solidFill>
                  <a:srgbClr val="223342"/>
                </a:solidFill>
                <a:latin typeface="Arial" panose="020B0604020202020204" pitchFamily="34" charset="0"/>
                <a:cs typeface="Arial" panose="020B0604020202020204" pitchFamily="34" charset="0"/>
              </a:rPr>
              <a:t>Top 2: </a:t>
            </a:r>
          </a:p>
          <a:p>
            <a:pPr algn="ctr"/>
            <a:r>
              <a:rPr lang="en-US" sz="1000" dirty="0">
                <a:solidFill>
                  <a:srgbClr val="223342"/>
                </a:solidFill>
                <a:latin typeface="Arial" panose="020B0604020202020204" pitchFamily="34" charset="0"/>
                <a:cs typeface="Arial" panose="020B0604020202020204" pitchFamily="34" charset="0"/>
              </a:rPr>
              <a:t>43%</a:t>
            </a:r>
          </a:p>
        </p:txBody>
      </p:sp>
      <p:sp>
        <p:nvSpPr>
          <p:cNvPr id="19" name="Right Brace 18">
            <a:extLst>
              <a:ext uri="{FF2B5EF4-FFF2-40B4-BE49-F238E27FC236}">
                <a16:creationId xmlns:a16="http://schemas.microsoft.com/office/drawing/2014/main" id="{18E3E48E-4070-9D34-3327-1F2D3F5AF5EB}"/>
              </a:ext>
            </a:extLst>
          </p:cNvPr>
          <p:cNvSpPr/>
          <p:nvPr/>
        </p:nvSpPr>
        <p:spPr>
          <a:xfrm>
            <a:off x="7772908" y="2071398"/>
            <a:ext cx="226347" cy="790465"/>
          </a:xfrm>
          <a:prstGeom prst="rightBrace">
            <a:avLst>
              <a:gd name="adj1" fmla="val 8333"/>
              <a:gd name="adj2" fmla="val 48457"/>
            </a:avLst>
          </a:prstGeom>
          <a:ln>
            <a:solidFill>
              <a:srgbClr val="22334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39109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CE1AA4A-F396-0547-B902-DD58B31F5F15}"/>
              </a:ext>
            </a:extLst>
          </p:cNvPr>
          <p:cNvSpPr txBox="1">
            <a:spLocks/>
          </p:cNvSpPr>
          <p:nvPr/>
        </p:nvSpPr>
        <p:spPr>
          <a:xfrm>
            <a:off x="380998" y="2604905"/>
            <a:ext cx="8382002" cy="628650"/>
          </a:xfrm>
          <a:prstGeom prst="rect">
            <a:avLst/>
          </a:prstGeom>
        </p:spPr>
        <p:txBody>
          <a:bodyPr/>
          <a:lstStyle>
            <a:lvl1pPr marL="0" indent="0" algn="ctr" defTabSz="457200" rtl="0" eaLnBrk="1" fontAlgn="base" hangingPunct="1">
              <a:spcBef>
                <a:spcPct val="20000"/>
              </a:spcBef>
              <a:spcAft>
                <a:spcPct val="0"/>
              </a:spcAft>
              <a:buFont typeface="Arial" pitchFamily="-111" charset="0"/>
              <a:buNone/>
              <a:defRPr sz="2800" i="1" kern="1200" baseline="0">
                <a:solidFill>
                  <a:srgbClr val="FFFFFF"/>
                </a:solidFill>
                <a:latin typeface="+mj-lt"/>
                <a:ea typeface="ヒラギノ角ゴ Pro W3" pitchFamily="-65" charset="-128"/>
                <a:cs typeface="ヒラギノ角ゴ Pro W3" pitchFamily="-65" charset="-128"/>
              </a:defRPr>
            </a:lvl1pPr>
            <a:lvl2pPr marL="457200" indent="0" algn="l" defTabSz="457200" rtl="0" eaLnBrk="1" fontAlgn="base" hangingPunct="1">
              <a:spcBef>
                <a:spcPct val="20000"/>
              </a:spcBef>
              <a:spcAft>
                <a:spcPct val="0"/>
              </a:spcAft>
              <a:buFont typeface="Arial" pitchFamily="-111" charset="0"/>
              <a:buNone/>
              <a:defRPr sz="1800" kern="1200">
                <a:solidFill>
                  <a:schemeClr val="tx1">
                    <a:tint val="75000"/>
                  </a:schemeClr>
                </a:solidFill>
                <a:latin typeface="+mn-lt"/>
                <a:ea typeface="ヒラギノ角ゴ Pro W3" pitchFamily="-65" charset="-128"/>
                <a:cs typeface="+mn-cs"/>
              </a:defRPr>
            </a:lvl2pPr>
            <a:lvl3pPr marL="914400" indent="0" algn="l" defTabSz="457200" rtl="0" eaLnBrk="1" fontAlgn="base" hangingPunct="1">
              <a:spcBef>
                <a:spcPct val="20000"/>
              </a:spcBef>
              <a:spcAft>
                <a:spcPct val="0"/>
              </a:spcAft>
              <a:buFont typeface="Arial" pitchFamily="-111" charset="0"/>
              <a:buNone/>
              <a:defRPr sz="1600" kern="1200">
                <a:solidFill>
                  <a:schemeClr val="tx1">
                    <a:tint val="75000"/>
                  </a:schemeClr>
                </a:solidFill>
                <a:latin typeface="+mn-lt"/>
                <a:ea typeface="ヒラギノ角ゴ Pro W3" pitchFamily="-65" charset="-128"/>
                <a:cs typeface="+mn-cs"/>
              </a:defRPr>
            </a:lvl3pPr>
            <a:lvl4pPr marL="13716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4pPr>
            <a:lvl5pPr marL="18288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endParaRPr lang="en-US" sz="2100" dirty="0"/>
          </a:p>
        </p:txBody>
      </p:sp>
      <p:sp>
        <p:nvSpPr>
          <p:cNvPr id="5" name="Text Placeholder 4">
            <a:extLst>
              <a:ext uri="{FF2B5EF4-FFF2-40B4-BE49-F238E27FC236}">
                <a16:creationId xmlns:a16="http://schemas.microsoft.com/office/drawing/2014/main" id="{1FE3BEB5-7172-6C48-1C91-AF2A6426E986}"/>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817D43E1-9194-C497-4B4C-8D827B0CC7CF}"/>
              </a:ext>
            </a:extLst>
          </p:cNvPr>
          <p:cNvSpPr>
            <a:spLocks noGrp="1"/>
          </p:cNvSpPr>
          <p:nvPr>
            <p:ph type="title"/>
          </p:nvPr>
        </p:nvSpPr>
        <p:spPr/>
        <p:txBody>
          <a:bodyPr/>
          <a:lstStyle/>
          <a:p>
            <a:r>
              <a:rPr lang="en-US" dirty="0"/>
              <a:t>LTC Planning </a:t>
            </a:r>
            <a:br>
              <a:rPr lang="en-US" dirty="0"/>
            </a:br>
            <a:r>
              <a:rPr lang="en-US" dirty="0"/>
              <a:t>&amp; Perceptions</a:t>
            </a:r>
          </a:p>
        </p:txBody>
      </p:sp>
      <p:cxnSp>
        <p:nvCxnSpPr>
          <p:cNvPr id="6" name="Straight Connector 5">
            <a:extLst>
              <a:ext uri="{FF2B5EF4-FFF2-40B4-BE49-F238E27FC236}">
                <a16:creationId xmlns:a16="http://schemas.microsoft.com/office/drawing/2014/main" id="{3B09691E-F893-1DC1-1B06-1F4F29206BED}"/>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232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13994-5920-AC8D-D3B0-3FDC23425CA2}"/>
              </a:ext>
            </a:extLst>
          </p:cNvPr>
          <p:cNvSpPr>
            <a:spLocks noGrp="1"/>
          </p:cNvSpPr>
          <p:nvPr>
            <p:ph type="title"/>
          </p:nvPr>
        </p:nvSpPr>
        <p:spPr/>
        <p:txBody>
          <a:bodyPr/>
          <a:lstStyle/>
          <a:p>
            <a:pPr algn="l"/>
            <a:r>
              <a:rPr lang="en-US" sz="1800" dirty="0"/>
              <a:t>Consumers place the highest importance on finances when planning for their own and/or </a:t>
            </a:r>
            <a:br>
              <a:rPr lang="en-US" sz="1800" dirty="0"/>
            </a:br>
            <a:r>
              <a:rPr lang="en-US" sz="1800" dirty="0"/>
              <a:t>their family’s futures</a:t>
            </a:r>
          </a:p>
        </p:txBody>
      </p:sp>
      <p:pic>
        <p:nvPicPr>
          <p:cNvPr id="9" name="Picture Placeholder 8" descr="Two people sitting at a table looking at a computer&#10;&#10;Description automatically generated with medium confidence">
            <a:extLst>
              <a:ext uri="{FF2B5EF4-FFF2-40B4-BE49-F238E27FC236}">
                <a16:creationId xmlns:a16="http://schemas.microsoft.com/office/drawing/2014/main" id="{0D13C47E-D8DC-32C6-84C3-364AE108A8A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7" name="Text Placeholder 6">
            <a:extLst>
              <a:ext uri="{FF2B5EF4-FFF2-40B4-BE49-F238E27FC236}">
                <a16:creationId xmlns:a16="http://schemas.microsoft.com/office/drawing/2014/main" id="{AC85036B-AFD9-2E71-CAD1-B318D45C01A2}"/>
              </a:ext>
            </a:extLst>
          </p:cNvPr>
          <p:cNvSpPr>
            <a:spLocks noGrp="1"/>
          </p:cNvSpPr>
          <p:nvPr>
            <p:ph type="body" sz="quarter" idx="11"/>
          </p:nvPr>
        </p:nvSpPr>
        <p:spPr/>
        <p:txBody>
          <a:bodyPr/>
          <a:lstStyle/>
          <a:p>
            <a:pPr>
              <a:spcBef>
                <a:spcPts val="0"/>
              </a:spcBef>
            </a:pPr>
            <a:r>
              <a:rPr lang="en-US" sz="1400" dirty="0"/>
              <a:t>More specifically, they rate having enough </a:t>
            </a:r>
            <a:br>
              <a:rPr lang="en-US" sz="1400" dirty="0"/>
            </a:br>
            <a:r>
              <a:rPr lang="en-US" sz="1400" dirty="0"/>
              <a:t>to retire (86%), eliminating debt (74%), </a:t>
            </a:r>
            <a:br>
              <a:rPr lang="en-US" sz="1400" dirty="0"/>
            </a:br>
            <a:r>
              <a:rPr lang="en-US" sz="1400" dirty="0"/>
              <a:t>and creating liquid emergency funds (68%) as most important.</a:t>
            </a:r>
          </a:p>
          <a:p>
            <a:pPr>
              <a:spcBef>
                <a:spcPts val="0"/>
              </a:spcBef>
            </a:pPr>
            <a:r>
              <a:rPr lang="en-US" sz="1400" dirty="0"/>
              <a:t>In contrast, LTC planning (48%) is </a:t>
            </a:r>
            <a:br>
              <a:rPr lang="en-US" sz="1400" dirty="0"/>
            </a:br>
            <a:r>
              <a:rPr lang="en-US" sz="1400" dirty="0"/>
              <a:t>considered a relatively lesser priority </a:t>
            </a:r>
            <a:br>
              <a:rPr lang="en-US" sz="1400" dirty="0"/>
            </a:br>
            <a:r>
              <a:rPr lang="en-US" sz="1400" dirty="0"/>
              <a:t>to the target audience. </a:t>
            </a:r>
          </a:p>
          <a:p>
            <a:endParaRPr lang="en-US" sz="1400" dirty="0"/>
          </a:p>
        </p:txBody>
      </p:sp>
    </p:spTree>
    <p:extLst>
      <p:ext uri="{BB962C8B-B14F-4D97-AF65-F5344CB8AC3E}">
        <p14:creationId xmlns:p14="http://schemas.microsoft.com/office/powerpoint/2010/main" val="101201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BA4B-67D0-E3AD-0674-74E920D6E991}"/>
              </a:ext>
            </a:extLst>
          </p:cNvPr>
          <p:cNvSpPr>
            <a:spLocks noGrp="1"/>
          </p:cNvSpPr>
          <p:nvPr>
            <p:ph type="title"/>
          </p:nvPr>
        </p:nvSpPr>
        <p:spPr/>
        <p:txBody>
          <a:bodyPr/>
          <a:lstStyle/>
          <a:p>
            <a:r>
              <a:rPr lang="en-US" dirty="0"/>
              <a:t>Table of Contents</a:t>
            </a:r>
          </a:p>
        </p:txBody>
      </p:sp>
      <p:graphicFrame>
        <p:nvGraphicFramePr>
          <p:cNvPr id="4" name="Table 27">
            <a:extLst>
              <a:ext uri="{FF2B5EF4-FFF2-40B4-BE49-F238E27FC236}">
                <a16:creationId xmlns:a16="http://schemas.microsoft.com/office/drawing/2014/main" id="{DF59F22D-3D95-879D-6E28-034DF6B6DA24}"/>
              </a:ext>
            </a:extLst>
          </p:cNvPr>
          <p:cNvGraphicFramePr>
            <a:graphicFrameLocks noGrp="1"/>
          </p:cNvGraphicFramePr>
          <p:nvPr>
            <p:extLst>
              <p:ext uri="{D42A27DB-BD31-4B8C-83A1-F6EECF244321}">
                <p14:modId xmlns:p14="http://schemas.microsoft.com/office/powerpoint/2010/main" val="2275536638"/>
              </p:ext>
            </p:extLst>
          </p:nvPr>
        </p:nvGraphicFramePr>
        <p:xfrm>
          <a:off x="549844" y="1212261"/>
          <a:ext cx="8136956" cy="3151917"/>
        </p:xfrm>
        <a:graphic>
          <a:graphicData uri="http://schemas.openxmlformats.org/drawingml/2006/table">
            <a:tbl>
              <a:tblPr bandRow="1">
                <a:tableStyleId>{0E3FDE45-AF77-4B5C-9715-49D594BDF05E}</a:tableStyleId>
              </a:tblPr>
              <a:tblGrid>
                <a:gridCol w="7013725">
                  <a:extLst>
                    <a:ext uri="{9D8B030D-6E8A-4147-A177-3AD203B41FA5}">
                      <a16:colId xmlns:a16="http://schemas.microsoft.com/office/drawing/2014/main" val="3783447584"/>
                    </a:ext>
                  </a:extLst>
                </a:gridCol>
                <a:gridCol w="1123231">
                  <a:extLst>
                    <a:ext uri="{9D8B030D-6E8A-4147-A177-3AD203B41FA5}">
                      <a16:colId xmlns:a16="http://schemas.microsoft.com/office/drawing/2014/main" val="1270501468"/>
                    </a:ext>
                  </a:extLst>
                </a:gridCol>
              </a:tblGrid>
              <a:tr h="350213">
                <a:tc>
                  <a:txBody>
                    <a:bodyPr/>
                    <a:lstStyle/>
                    <a:p>
                      <a:r>
                        <a:rPr lang="en-US" sz="1400" u="none" dirty="0">
                          <a:solidFill>
                            <a:schemeClr val="tx1"/>
                          </a:solidFill>
                          <a:hlinkClick r:id="rId2" action="ppaction://hlinksldjump">
                            <a:extLst>
                              <a:ext uri="{A12FA001-AC4F-418D-AE19-62706E023703}">
                                <ahyp:hlinkClr xmlns:ahyp="http://schemas.microsoft.com/office/drawing/2018/hyperlinkcolor" val="tx"/>
                              </a:ext>
                            </a:extLst>
                          </a:hlinkClick>
                        </a:rPr>
                        <a:t>Survey Goals and Methodology</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2" action="ppaction://hlinksldjump">
                            <a:extLst>
                              <a:ext uri="{A12FA001-AC4F-418D-AE19-62706E023703}">
                                <ahyp:hlinkClr xmlns:ahyp="http://schemas.microsoft.com/office/drawing/2018/hyperlinkcolor" val="tx"/>
                              </a:ext>
                            </a:extLst>
                          </a:hlinkClick>
                        </a:rPr>
                        <a:t>Pg. 3</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350213">
                <a:tc>
                  <a:txBody>
                    <a:bodyPr/>
                    <a:lstStyle/>
                    <a:p>
                      <a:r>
                        <a:rPr lang="en-US" sz="1400" u="none" dirty="0">
                          <a:solidFill>
                            <a:schemeClr val="tx1"/>
                          </a:solidFill>
                          <a:hlinkClick r:id="rId3" action="ppaction://hlinksldjump">
                            <a:extLst>
                              <a:ext uri="{A12FA001-AC4F-418D-AE19-62706E023703}">
                                <ahyp:hlinkClr xmlns:ahyp="http://schemas.microsoft.com/office/drawing/2018/hyperlinkcolor" val="tx"/>
                              </a:ext>
                            </a:extLst>
                          </a:hlinkClick>
                        </a:rPr>
                        <a:t>LTC Planning Overview </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3" action="ppaction://hlinksldjump">
                            <a:extLst>
                              <a:ext uri="{A12FA001-AC4F-418D-AE19-62706E023703}">
                                <ahyp:hlinkClr xmlns:ahyp="http://schemas.microsoft.com/office/drawing/2018/hyperlinkcolor" val="tx"/>
                              </a:ext>
                            </a:extLst>
                          </a:hlinkClick>
                        </a:rPr>
                        <a:t>Pg. 7</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653108131"/>
                  </a:ext>
                </a:extLst>
              </a:tr>
              <a:tr h="350213">
                <a:tc>
                  <a:txBody>
                    <a:bodyPr/>
                    <a:lstStyle/>
                    <a:p>
                      <a:r>
                        <a:rPr lang="en-US" sz="1400" u="none" dirty="0">
                          <a:solidFill>
                            <a:schemeClr val="tx1"/>
                          </a:solidFill>
                          <a:hlinkClick r:id="rId4" action="ppaction://hlinksldjump">
                            <a:extLst>
                              <a:ext uri="{A12FA001-AC4F-418D-AE19-62706E023703}">
                                <ahyp:hlinkClr xmlns:ahyp="http://schemas.microsoft.com/office/drawing/2018/hyperlinkcolor" val="tx"/>
                              </a:ext>
                            </a:extLst>
                          </a:hlinkClick>
                        </a:rPr>
                        <a:t>LTC Planning &amp; Perceptions</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4" action="ppaction://hlinksldjump">
                            <a:extLst>
                              <a:ext uri="{A12FA001-AC4F-418D-AE19-62706E023703}">
                                <ahyp:hlinkClr xmlns:ahyp="http://schemas.microsoft.com/office/drawing/2018/hyperlinkcolor" val="tx"/>
                              </a:ext>
                            </a:extLst>
                          </a:hlinkClick>
                        </a:rPr>
                        <a:t>Pg. 18</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350213">
                <a:tc>
                  <a:txBody>
                    <a:bodyPr/>
                    <a:lstStyle/>
                    <a:p>
                      <a:r>
                        <a:rPr lang="en-US" sz="1400" u="none" dirty="0">
                          <a:solidFill>
                            <a:schemeClr val="tx1"/>
                          </a:solidFill>
                          <a:hlinkClick r:id="rId5" action="ppaction://hlinksldjump">
                            <a:extLst>
                              <a:ext uri="{A12FA001-AC4F-418D-AE19-62706E023703}">
                                <ahyp:hlinkClr xmlns:ahyp="http://schemas.microsoft.com/office/drawing/2018/hyperlinkcolor" val="tx"/>
                              </a:ext>
                            </a:extLst>
                          </a:hlinkClick>
                        </a:rPr>
                        <a:t>Current LTC Plans </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5" action="ppaction://hlinksldjump">
                            <a:extLst>
                              <a:ext uri="{A12FA001-AC4F-418D-AE19-62706E023703}">
                                <ahyp:hlinkClr xmlns:ahyp="http://schemas.microsoft.com/office/drawing/2018/hyperlinkcolor" val="tx"/>
                              </a:ext>
                            </a:extLst>
                          </a:hlinkClick>
                        </a:rPr>
                        <a:t>Pg. 25</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350213">
                <a:tc>
                  <a:txBody>
                    <a:bodyPr/>
                    <a:lstStyle/>
                    <a:p>
                      <a:r>
                        <a:rPr lang="en-US" sz="1400" dirty="0">
                          <a:solidFill>
                            <a:schemeClr val="tx1"/>
                          </a:solidFill>
                          <a:hlinkClick r:id="rId6" action="ppaction://hlinksldjump">
                            <a:extLst>
                              <a:ext uri="{A12FA001-AC4F-418D-AE19-62706E023703}">
                                <ahyp:hlinkClr xmlns:ahyp="http://schemas.microsoft.com/office/drawing/2018/hyperlinkcolor" val="tx"/>
                              </a:ext>
                            </a:extLst>
                          </a:hlinkClick>
                        </a:rPr>
                        <a:t>Impact of the COVID-19 Pandemic on LTC Planning</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6" action="ppaction://hlinksldjump">
                            <a:extLst>
                              <a:ext uri="{A12FA001-AC4F-418D-AE19-62706E023703}">
                                <ahyp:hlinkClr xmlns:ahyp="http://schemas.microsoft.com/office/drawing/2018/hyperlinkcolor" val="tx"/>
                              </a:ext>
                            </a:extLst>
                          </a:hlinkClick>
                        </a:rPr>
                        <a:t>Pg. 34</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290660718"/>
                  </a:ext>
                </a:extLst>
              </a:tr>
              <a:tr h="350213">
                <a:tc>
                  <a:txBody>
                    <a:bodyPr/>
                    <a:lstStyle/>
                    <a:p>
                      <a:r>
                        <a:rPr lang="en-US" sz="1400" u="none" dirty="0">
                          <a:solidFill>
                            <a:schemeClr val="tx1"/>
                          </a:solidFill>
                          <a:hlinkClick r:id="rId7" action="ppaction://hlinksldjump">
                            <a:extLst>
                              <a:ext uri="{A12FA001-AC4F-418D-AE19-62706E023703}">
                                <ahyp:hlinkClr xmlns:ahyp="http://schemas.microsoft.com/office/drawing/2018/hyperlinkcolor" val="tx"/>
                              </a:ext>
                            </a:extLst>
                          </a:hlinkClick>
                        </a:rPr>
                        <a:t>Experience Insurance </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7" action="ppaction://hlinksldjump">
                            <a:extLst>
                              <a:ext uri="{A12FA001-AC4F-418D-AE19-62706E023703}">
                                <ahyp:hlinkClr xmlns:ahyp="http://schemas.microsoft.com/office/drawing/2018/hyperlinkcolor" val="tx"/>
                              </a:ext>
                            </a:extLst>
                          </a:hlinkClick>
                        </a:rPr>
                        <a:t>Pg. 40</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350213">
                <a:tc>
                  <a:txBody>
                    <a:bodyPr/>
                    <a:lstStyle/>
                    <a:p>
                      <a:r>
                        <a:rPr lang="en-US" sz="1400" u="none" dirty="0">
                          <a:solidFill>
                            <a:schemeClr val="tx1"/>
                          </a:solidFill>
                          <a:hlinkClick r:id="rId8" action="ppaction://hlinksldjump">
                            <a:extLst>
                              <a:ext uri="{A12FA001-AC4F-418D-AE19-62706E023703}">
                                <ahyp:hlinkClr xmlns:ahyp="http://schemas.microsoft.com/office/drawing/2018/hyperlinkcolor" val="tx"/>
                              </a:ext>
                            </a:extLst>
                          </a:hlinkClick>
                        </a:rPr>
                        <a:t>LTC Insurance</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8" action="ppaction://hlinksldjump">
                            <a:extLst>
                              <a:ext uri="{A12FA001-AC4F-418D-AE19-62706E023703}">
                                <ahyp:hlinkClr xmlns:ahyp="http://schemas.microsoft.com/office/drawing/2018/hyperlinkcolor" val="tx"/>
                              </a:ext>
                            </a:extLst>
                          </a:hlinkClick>
                        </a:rPr>
                        <a:t>Pg. 47</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392748223"/>
                  </a:ext>
                </a:extLst>
              </a:tr>
              <a:tr h="350213">
                <a:tc>
                  <a:txBody>
                    <a:bodyPr/>
                    <a:lstStyle/>
                    <a:p>
                      <a:r>
                        <a:rPr lang="en-US" sz="1400" u="none" dirty="0">
                          <a:solidFill>
                            <a:schemeClr val="tx1"/>
                          </a:solidFill>
                          <a:hlinkClick r:id="rId9" action="ppaction://hlinksldjump">
                            <a:extLst>
                              <a:ext uri="{A12FA001-AC4F-418D-AE19-62706E023703}">
                                <ahyp:hlinkClr xmlns:ahyp="http://schemas.microsoft.com/office/drawing/2018/hyperlinkcolor" val="tx"/>
                              </a:ext>
                            </a:extLst>
                          </a:hlinkClick>
                        </a:rPr>
                        <a:t>Asset-Based LTC Protection/Awareness &amp; Evaluation</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9" action="ppaction://hlinksldjump">
                            <a:extLst>
                              <a:ext uri="{A12FA001-AC4F-418D-AE19-62706E023703}">
                                <ahyp:hlinkClr xmlns:ahyp="http://schemas.microsoft.com/office/drawing/2018/hyperlinkcolor" val="tx"/>
                              </a:ext>
                            </a:extLst>
                          </a:hlinkClick>
                        </a:rPr>
                        <a:t>Pg. 60</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832106081"/>
                  </a:ext>
                </a:extLst>
              </a:tr>
              <a:tr h="350213">
                <a:tc>
                  <a:txBody>
                    <a:bodyPr/>
                    <a:lstStyle/>
                    <a:p>
                      <a:r>
                        <a:rPr lang="en-US" sz="1400" u="none" dirty="0">
                          <a:solidFill>
                            <a:schemeClr val="tx1"/>
                          </a:solidFill>
                          <a:hlinkClick r:id="rId10" action="ppaction://hlinksldjump">
                            <a:extLst>
                              <a:ext uri="{A12FA001-AC4F-418D-AE19-62706E023703}">
                                <ahyp:hlinkClr xmlns:ahyp="http://schemas.microsoft.com/office/drawing/2018/hyperlinkcolor" val="tx"/>
                              </a:ext>
                            </a:extLst>
                          </a:hlinkClick>
                        </a:rPr>
                        <a:t>Respondent Characteristics</a:t>
                      </a:r>
                      <a:endParaRPr lang="en-US" sz="1400" u="none" dirty="0">
                        <a:solidFill>
                          <a:schemeClr val="tx1"/>
                        </a:solidFill>
                      </a:endParaRP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hlinkClick r:id="rId10" action="ppaction://hlinksldjump">
                            <a:extLst>
                              <a:ext uri="{A12FA001-AC4F-418D-AE19-62706E023703}">
                                <ahyp:hlinkClr xmlns:ahyp="http://schemas.microsoft.com/office/drawing/2018/hyperlinkcolor" val="tx"/>
                              </a:ext>
                            </a:extLst>
                          </a:hlinkClick>
                        </a:rPr>
                        <a:t>Pg. 69</a:t>
                      </a:r>
                      <a:endParaRPr lang="en-US" sz="1400" b="0" u="none" dirty="0">
                        <a:solidFill>
                          <a:schemeClr val="tx1"/>
                        </a:solidFill>
                      </a:endParaRPr>
                    </a:p>
                  </a:txBody>
                  <a:tcPr marR="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035010308"/>
                  </a:ext>
                </a:extLst>
              </a:tr>
            </a:tbl>
          </a:graphicData>
        </a:graphic>
      </p:graphicFrame>
    </p:spTree>
    <p:extLst>
      <p:ext uri="{BB962C8B-B14F-4D97-AF65-F5344CB8AC3E}">
        <p14:creationId xmlns:p14="http://schemas.microsoft.com/office/powerpoint/2010/main" val="3259551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3949F-D20D-E9B9-7CCE-38D4241F9DA7}"/>
              </a:ext>
            </a:extLst>
          </p:cNvPr>
          <p:cNvSpPr>
            <a:spLocks noGrp="1"/>
          </p:cNvSpPr>
          <p:nvPr>
            <p:ph type="title"/>
          </p:nvPr>
        </p:nvSpPr>
        <p:spPr>
          <a:xfrm>
            <a:off x="133840" y="351150"/>
            <a:ext cx="8851900" cy="685800"/>
          </a:xfrm>
        </p:spPr>
        <p:txBody>
          <a:bodyPr/>
          <a:lstStyle/>
          <a:p>
            <a:r>
              <a:rPr lang="en-US" dirty="0"/>
              <a:t>Importance of actions for own/family's future plans</a:t>
            </a:r>
          </a:p>
        </p:txBody>
      </p:sp>
      <p:graphicFrame>
        <p:nvGraphicFramePr>
          <p:cNvPr id="6" name="Chart 5">
            <a:extLst>
              <a:ext uri="{FF2B5EF4-FFF2-40B4-BE49-F238E27FC236}">
                <a16:creationId xmlns:a16="http://schemas.microsoft.com/office/drawing/2014/main" id="{683CD32A-452B-E564-E2A9-572BE09E2454}"/>
              </a:ext>
            </a:extLst>
          </p:cNvPr>
          <p:cNvGraphicFramePr>
            <a:graphicFrameLocks/>
          </p:cNvGraphicFramePr>
          <p:nvPr>
            <p:extLst>
              <p:ext uri="{D42A27DB-BD31-4B8C-83A1-F6EECF244321}">
                <p14:modId xmlns:p14="http://schemas.microsoft.com/office/powerpoint/2010/main" val="2744336146"/>
              </p:ext>
            </p:extLst>
          </p:nvPr>
        </p:nvGraphicFramePr>
        <p:xfrm>
          <a:off x="441724" y="959183"/>
          <a:ext cx="8400524" cy="341562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1E336D5C-CB9F-7410-55E1-4FE8A9C74771}"/>
              </a:ext>
            </a:extLst>
          </p:cNvPr>
          <p:cNvSpPr txBox="1"/>
          <p:nvPr/>
        </p:nvSpPr>
        <p:spPr>
          <a:xfrm>
            <a:off x="158260" y="4374808"/>
            <a:ext cx="8827480" cy="215444"/>
          </a:xfrm>
          <a:prstGeom prst="rect">
            <a:avLst/>
          </a:prstGeom>
          <a:noFill/>
        </p:spPr>
        <p:txBody>
          <a:bodyPr wrap="square" lIns="182880" rIns="182880" rtlCol="0">
            <a:spAutoFit/>
          </a:bodyPr>
          <a:lstStyle/>
          <a:p>
            <a:r>
              <a:rPr lang="en-US" sz="800" dirty="0">
                <a:solidFill>
                  <a:srgbClr val="000000"/>
                </a:solidFill>
              </a:rPr>
              <a:t>Q3.5 How would you rate the importance of each of the following actions when making plans for your/your family’s future? (n=978)</a:t>
            </a:r>
          </a:p>
        </p:txBody>
      </p:sp>
      <p:graphicFrame>
        <p:nvGraphicFramePr>
          <p:cNvPr id="2" name="Table 1">
            <a:extLst>
              <a:ext uri="{FF2B5EF4-FFF2-40B4-BE49-F238E27FC236}">
                <a16:creationId xmlns:a16="http://schemas.microsoft.com/office/drawing/2014/main" id="{9B220929-B9A4-D95B-CC6B-58A83B789E9F}"/>
              </a:ext>
            </a:extLst>
          </p:cNvPr>
          <p:cNvGraphicFramePr>
            <a:graphicFrameLocks noGrp="1"/>
          </p:cNvGraphicFramePr>
          <p:nvPr>
            <p:extLst>
              <p:ext uri="{D42A27DB-BD31-4B8C-83A1-F6EECF244321}">
                <p14:modId xmlns:p14="http://schemas.microsoft.com/office/powerpoint/2010/main" val="2571960399"/>
              </p:ext>
            </p:extLst>
          </p:nvPr>
        </p:nvGraphicFramePr>
        <p:xfrm>
          <a:off x="8169148" y="1215921"/>
          <a:ext cx="673100" cy="2800944"/>
        </p:xfrm>
        <a:graphic>
          <a:graphicData uri="http://schemas.openxmlformats.org/drawingml/2006/table">
            <a:tbl>
              <a:tblPr/>
              <a:tblGrid>
                <a:gridCol w="673100">
                  <a:extLst>
                    <a:ext uri="{9D8B030D-6E8A-4147-A177-3AD203B41FA5}">
                      <a16:colId xmlns:a16="http://schemas.microsoft.com/office/drawing/2014/main" val="3654100763"/>
                    </a:ext>
                  </a:extLst>
                </a:gridCol>
              </a:tblGrid>
              <a:tr h="178617">
                <a:tc>
                  <a:txBody>
                    <a:bodyPr/>
                    <a:lstStyle/>
                    <a:p>
                      <a:pPr algn="ctr" fontAlgn="b"/>
                      <a:r>
                        <a:rPr lang="en-US" sz="1200" b="0" i="0" u="sng" strike="noStrike" dirty="0">
                          <a:solidFill>
                            <a:srgbClr val="000000"/>
                          </a:solidFill>
                          <a:effectLst/>
                          <a:latin typeface="Arial" panose="020B0604020202020204" pitchFamily="34" charset="0"/>
                          <a:cs typeface="Arial" panose="020B0604020202020204" pitchFamily="34" charset="0"/>
                        </a:rPr>
                        <a:t>Top 2</a:t>
                      </a:r>
                    </a:p>
                  </a:txBody>
                  <a:tcPr marL="0" marR="0" marT="0" marB="0" anchor="ctr">
                    <a:lnL>
                      <a:noFill/>
                    </a:lnL>
                    <a:lnR>
                      <a:noFill/>
                    </a:lnR>
                    <a:lnT>
                      <a:noFill/>
                    </a:lnT>
                    <a:lnB>
                      <a:noFill/>
                    </a:lnB>
                  </a:tcPr>
                </a:tc>
                <a:extLst>
                  <a:ext uri="{0D108BD9-81ED-4DB2-BD59-A6C34878D82A}">
                    <a16:rowId xmlns:a16="http://schemas.microsoft.com/office/drawing/2014/main" val="885429260"/>
                  </a:ext>
                </a:extLst>
              </a:tr>
              <a:tr h="290896">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86%</a:t>
                      </a:r>
                    </a:p>
                  </a:txBody>
                  <a:tcPr marL="0" marR="0" marT="0" marB="0" anchor="ctr">
                    <a:lnL>
                      <a:noFill/>
                    </a:lnL>
                    <a:lnR>
                      <a:noFill/>
                    </a:lnR>
                    <a:lnT>
                      <a:noFill/>
                    </a:lnT>
                    <a:lnB>
                      <a:noFill/>
                    </a:lnB>
                  </a:tcPr>
                </a:tc>
                <a:extLst>
                  <a:ext uri="{0D108BD9-81ED-4DB2-BD59-A6C34878D82A}">
                    <a16:rowId xmlns:a16="http://schemas.microsoft.com/office/drawing/2014/main" val="3360353949"/>
                  </a:ext>
                </a:extLst>
              </a:tr>
              <a:tr h="290896">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74%</a:t>
                      </a:r>
                    </a:p>
                  </a:txBody>
                  <a:tcPr marL="0" marR="0" marT="0" marB="0" anchor="ctr">
                    <a:lnL>
                      <a:noFill/>
                    </a:lnL>
                    <a:lnR>
                      <a:noFill/>
                    </a:lnR>
                    <a:lnT>
                      <a:noFill/>
                    </a:lnT>
                    <a:lnB>
                      <a:noFill/>
                    </a:lnB>
                  </a:tcPr>
                </a:tc>
                <a:extLst>
                  <a:ext uri="{0D108BD9-81ED-4DB2-BD59-A6C34878D82A}">
                    <a16:rowId xmlns:a16="http://schemas.microsoft.com/office/drawing/2014/main" val="462211828"/>
                  </a:ext>
                </a:extLst>
              </a:tr>
              <a:tr h="290896">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68%</a:t>
                      </a:r>
                    </a:p>
                  </a:txBody>
                  <a:tcPr marL="0" marR="0" marT="0" marB="0" anchor="ctr">
                    <a:lnL>
                      <a:noFill/>
                    </a:lnL>
                    <a:lnR>
                      <a:noFill/>
                    </a:lnR>
                    <a:lnT>
                      <a:noFill/>
                    </a:lnT>
                    <a:lnB>
                      <a:noFill/>
                    </a:lnB>
                  </a:tcPr>
                </a:tc>
                <a:extLst>
                  <a:ext uri="{0D108BD9-81ED-4DB2-BD59-A6C34878D82A}">
                    <a16:rowId xmlns:a16="http://schemas.microsoft.com/office/drawing/2014/main" val="895547154"/>
                  </a:ext>
                </a:extLst>
              </a:tr>
              <a:tr h="290896">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56%</a:t>
                      </a:r>
                    </a:p>
                  </a:txBody>
                  <a:tcPr marL="0" marR="0" marT="0" marB="0" anchor="ctr">
                    <a:lnL>
                      <a:noFill/>
                    </a:lnL>
                    <a:lnR>
                      <a:noFill/>
                    </a:lnR>
                    <a:lnT>
                      <a:noFill/>
                    </a:lnT>
                    <a:lnB>
                      <a:noFill/>
                    </a:lnB>
                  </a:tcPr>
                </a:tc>
                <a:extLst>
                  <a:ext uri="{0D108BD9-81ED-4DB2-BD59-A6C34878D82A}">
                    <a16:rowId xmlns:a16="http://schemas.microsoft.com/office/drawing/2014/main" val="1817571193"/>
                  </a:ext>
                </a:extLst>
              </a:tr>
              <a:tr h="290896">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52%</a:t>
                      </a:r>
                    </a:p>
                  </a:txBody>
                  <a:tcPr marL="0" marR="0" marT="0" marB="0" anchor="ctr">
                    <a:lnL>
                      <a:noFill/>
                    </a:lnL>
                    <a:lnR>
                      <a:noFill/>
                    </a:lnR>
                    <a:lnT>
                      <a:noFill/>
                    </a:lnT>
                    <a:lnB>
                      <a:noFill/>
                    </a:lnB>
                  </a:tcPr>
                </a:tc>
                <a:extLst>
                  <a:ext uri="{0D108BD9-81ED-4DB2-BD59-A6C34878D82A}">
                    <a16:rowId xmlns:a16="http://schemas.microsoft.com/office/drawing/2014/main" val="1356590764"/>
                  </a:ext>
                </a:extLst>
              </a:tr>
              <a:tr h="290896">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50%</a:t>
                      </a:r>
                    </a:p>
                  </a:txBody>
                  <a:tcPr marL="0" marR="0" marT="0" marB="0" anchor="ctr">
                    <a:lnL>
                      <a:noFill/>
                    </a:lnL>
                    <a:lnR>
                      <a:noFill/>
                    </a:lnR>
                    <a:lnT>
                      <a:noFill/>
                    </a:lnT>
                    <a:lnB>
                      <a:noFill/>
                    </a:lnB>
                  </a:tcPr>
                </a:tc>
                <a:extLst>
                  <a:ext uri="{0D108BD9-81ED-4DB2-BD59-A6C34878D82A}">
                    <a16:rowId xmlns:a16="http://schemas.microsoft.com/office/drawing/2014/main" val="1742438323"/>
                  </a:ext>
                </a:extLst>
              </a:tr>
              <a:tr h="290896">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48%</a:t>
                      </a:r>
                    </a:p>
                  </a:txBody>
                  <a:tcPr marL="0" marR="0" marT="0" marB="0" anchor="ctr">
                    <a:lnL>
                      <a:noFill/>
                    </a:lnL>
                    <a:lnR>
                      <a:noFill/>
                    </a:lnR>
                    <a:lnT>
                      <a:noFill/>
                    </a:lnT>
                    <a:lnB>
                      <a:noFill/>
                    </a:lnB>
                  </a:tcPr>
                </a:tc>
                <a:extLst>
                  <a:ext uri="{0D108BD9-81ED-4DB2-BD59-A6C34878D82A}">
                    <a16:rowId xmlns:a16="http://schemas.microsoft.com/office/drawing/2014/main" val="3497170710"/>
                  </a:ext>
                </a:extLst>
              </a:tr>
              <a:tr h="290896">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31%</a:t>
                      </a:r>
                    </a:p>
                  </a:txBody>
                  <a:tcPr marL="0" marR="0" marT="0" marB="0" anchor="ctr">
                    <a:lnL>
                      <a:noFill/>
                    </a:lnL>
                    <a:lnR>
                      <a:noFill/>
                    </a:lnR>
                    <a:lnT>
                      <a:noFill/>
                    </a:lnT>
                    <a:lnB>
                      <a:noFill/>
                    </a:lnB>
                  </a:tcPr>
                </a:tc>
                <a:extLst>
                  <a:ext uri="{0D108BD9-81ED-4DB2-BD59-A6C34878D82A}">
                    <a16:rowId xmlns:a16="http://schemas.microsoft.com/office/drawing/2014/main" val="1731543556"/>
                  </a:ext>
                </a:extLst>
              </a:tr>
              <a:tr h="290896">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20%</a:t>
                      </a:r>
                    </a:p>
                  </a:txBody>
                  <a:tcPr marL="0" marR="0" marT="0" marB="0" anchor="ctr">
                    <a:lnL>
                      <a:noFill/>
                    </a:lnL>
                    <a:lnR>
                      <a:noFill/>
                    </a:lnR>
                    <a:lnT>
                      <a:noFill/>
                    </a:lnT>
                    <a:lnB>
                      <a:noFill/>
                    </a:lnB>
                  </a:tcPr>
                </a:tc>
                <a:extLst>
                  <a:ext uri="{0D108BD9-81ED-4DB2-BD59-A6C34878D82A}">
                    <a16:rowId xmlns:a16="http://schemas.microsoft.com/office/drawing/2014/main" val="2474111231"/>
                  </a:ext>
                </a:extLst>
              </a:tr>
            </a:tbl>
          </a:graphicData>
        </a:graphic>
      </p:graphicFrame>
    </p:spTree>
    <p:extLst>
      <p:ext uri="{BB962C8B-B14F-4D97-AF65-F5344CB8AC3E}">
        <p14:creationId xmlns:p14="http://schemas.microsoft.com/office/powerpoint/2010/main" val="834368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looking at a computer&#10;&#10;Description automatically generated with medium confidence">
            <a:extLst>
              <a:ext uri="{FF2B5EF4-FFF2-40B4-BE49-F238E27FC236}">
                <a16:creationId xmlns:a16="http://schemas.microsoft.com/office/drawing/2014/main" id="{7DC33A9D-A9BF-A820-918E-46E542DAC96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BD7B48BC-A2EB-0C69-92F7-5FBBF9ECD200}"/>
              </a:ext>
            </a:extLst>
          </p:cNvPr>
          <p:cNvSpPr>
            <a:spLocks noGrp="1"/>
          </p:cNvSpPr>
          <p:nvPr>
            <p:ph type="title"/>
          </p:nvPr>
        </p:nvSpPr>
        <p:spPr/>
        <p:txBody>
          <a:bodyPr/>
          <a:lstStyle/>
          <a:p>
            <a:pPr algn="l"/>
            <a:r>
              <a:rPr lang="en-US" dirty="0"/>
              <a:t>Consistent with important considerations, the top barriers regarding LTC planning are </a:t>
            </a:r>
            <a:br>
              <a:rPr lang="en-US" dirty="0"/>
            </a:br>
            <a:r>
              <a:rPr lang="en-US" dirty="0"/>
              <a:t>primarily financial</a:t>
            </a:r>
          </a:p>
        </p:txBody>
      </p:sp>
      <p:sp>
        <p:nvSpPr>
          <p:cNvPr id="4" name="Text Placeholder 3">
            <a:extLst>
              <a:ext uri="{FF2B5EF4-FFF2-40B4-BE49-F238E27FC236}">
                <a16:creationId xmlns:a16="http://schemas.microsoft.com/office/drawing/2014/main" id="{00810254-C181-6CFA-E32A-E45C9868C624}"/>
              </a:ext>
            </a:extLst>
          </p:cNvPr>
          <p:cNvSpPr>
            <a:spLocks noGrp="1"/>
          </p:cNvSpPr>
          <p:nvPr>
            <p:ph type="body" sz="quarter" idx="11"/>
          </p:nvPr>
        </p:nvSpPr>
        <p:spPr/>
        <p:txBody>
          <a:bodyPr/>
          <a:lstStyle/>
          <a:p>
            <a:pPr>
              <a:spcBef>
                <a:spcPts val="0"/>
              </a:spcBef>
            </a:pPr>
            <a:r>
              <a:rPr lang="en-US" sz="1400" dirty="0"/>
              <a:t>Such barriers include the cost of LTC insurance itself (53%), the cost of medical and LTC-associated support (44%), and the slightly less-prominent competing financial priorities (25%). </a:t>
            </a:r>
          </a:p>
          <a:p>
            <a:pPr>
              <a:spcBef>
                <a:spcPts val="0"/>
              </a:spcBef>
            </a:pPr>
            <a:r>
              <a:rPr lang="en-US" sz="1400" dirty="0"/>
              <a:t>Lack of certainty around the need for LTC (34%) is the third-most common barrier, echoing the previously reported relatively </a:t>
            </a:r>
            <a:br>
              <a:rPr lang="en-US" sz="1400" dirty="0"/>
            </a:br>
            <a:r>
              <a:rPr lang="en-US" sz="1400" dirty="0"/>
              <a:t>low expected likelihood of receiving LTC in the future. </a:t>
            </a:r>
          </a:p>
        </p:txBody>
      </p:sp>
    </p:spTree>
    <p:extLst>
      <p:ext uri="{BB962C8B-B14F-4D97-AF65-F5344CB8AC3E}">
        <p14:creationId xmlns:p14="http://schemas.microsoft.com/office/powerpoint/2010/main" val="172641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B23A-90A0-9232-263A-682C3309EF83}"/>
              </a:ext>
            </a:extLst>
          </p:cNvPr>
          <p:cNvSpPr>
            <a:spLocks noGrp="1"/>
          </p:cNvSpPr>
          <p:nvPr>
            <p:ph type="title"/>
          </p:nvPr>
        </p:nvSpPr>
        <p:spPr/>
        <p:txBody>
          <a:bodyPr/>
          <a:lstStyle/>
          <a:p>
            <a:r>
              <a:rPr lang="en-US" dirty="0"/>
              <a:t>LTC planning barriers</a:t>
            </a:r>
          </a:p>
        </p:txBody>
      </p:sp>
      <p:graphicFrame>
        <p:nvGraphicFramePr>
          <p:cNvPr id="4" name="Chart 3">
            <a:extLst>
              <a:ext uri="{FF2B5EF4-FFF2-40B4-BE49-F238E27FC236}">
                <a16:creationId xmlns:a16="http://schemas.microsoft.com/office/drawing/2014/main" id="{8AEFDE5A-E8ED-5445-04D2-EA7887D157CB}"/>
              </a:ext>
            </a:extLst>
          </p:cNvPr>
          <p:cNvGraphicFramePr>
            <a:graphicFrameLocks/>
          </p:cNvGraphicFramePr>
          <p:nvPr>
            <p:extLst>
              <p:ext uri="{D42A27DB-BD31-4B8C-83A1-F6EECF244321}">
                <p14:modId xmlns:p14="http://schemas.microsoft.com/office/powerpoint/2010/main" val="3821887000"/>
              </p:ext>
            </p:extLst>
          </p:nvPr>
        </p:nvGraphicFramePr>
        <p:xfrm>
          <a:off x="-68370" y="868680"/>
          <a:ext cx="9189919" cy="350612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6CD2D068-CF1A-D500-251B-56BCDDBCDCE2}"/>
              </a:ext>
            </a:extLst>
          </p:cNvPr>
          <p:cNvSpPr/>
          <p:nvPr/>
        </p:nvSpPr>
        <p:spPr>
          <a:xfrm>
            <a:off x="1215849" y="6627168"/>
            <a:ext cx="7244861" cy="230832"/>
          </a:xfrm>
          <a:prstGeom prst="rect">
            <a:avLst/>
          </a:prstGeom>
        </p:spPr>
        <p:txBody>
          <a:bodyPr wrap="square">
            <a:spAutoFit/>
          </a:bodyPr>
          <a:lstStyle/>
          <a:p>
            <a:pPr lvl="1"/>
            <a:r>
              <a:rPr lang="en-US" sz="900"/>
              <a:t>Q4.3 What barriers exist, if any, to your planning for long-term care? Select all that apply. (n=978)</a:t>
            </a:r>
          </a:p>
        </p:txBody>
      </p:sp>
      <p:sp>
        <p:nvSpPr>
          <p:cNvPr id="7" name="TextBox 6">
            <a:extLst>
              <a:ext uri="{FF2B5EF4-FFF2-40B4-BE49-F238E27FC236}">
                <a16:creationId xmlns:a16="http://schemas.microsoft.com/office/drawing/2014/main" id="{8A7D53C2-7FFD-92B5-0276-891FAD21A3FA}"/>
              </a:ext>
            </a:extLst>
          </p:cNvPr>
          <p:cNvSpPr txBox="1"/>
          <p:nvPr/>
        </p:nvSpPr>
        <p:spPr>
          <a:xfrm>
            <a:off x="158260" y="4374808"/>
            <a:ext cx="8827480" cy="215444"/>
          </a:xfrm>
          <a:prstGeom prst="rect">
            <a:avLst/>
          </a:prstGeom>
          <a:noFill/>
        </p:spPr>
        <p:txBody>
          <a:bodyPr wrap="square" lIns="182880" rIns="182880" rtlCol="0">
            <a:spAutoFit/>
          </a:bodyPr>
          <a:lstStyle/>
          <a:p>
            <a:r>
              <a:rPr lang="en-US" sz="800" dirty="0">
                <a:solidFill>
                  <a:srgbClr val="000000"/>
                </a:solidFill>
              </a:rPr>
              <a:t>Q4.3 What barriers exist, if any, to your planning for long-term care? Select all that apply. (n=978)</a:t>
            </a:r>
          </a:p>
        </p:txBody>
      </p:sp>
      <p:cxnSp>
        <p:nvCxnSpPr>
          <p:cNvPr id="8" name="Straight Arrow Connector 7">
            <a:extLst>
              <a:ext uri="{FF2B5EF4-FFF2-40B4-BE49-F238E27FC236}">
                <a16:creationId xmlns:a16="http://schemas.microsoft.com/office/drawing/2014/main" id="{B9F86D57-6BCB-06C4-7713-2F24654ABEEF}"/>
              </a:ext>
            </a:extLst>
          </p:cNvPr>
          <p:cNvCxnSpPr>
            <a:cxnSpLocks/>
          </p:cNvCxnSpPr>
          <p:nvPr/>
        </p:nvCxnSpPr>
        <p:spPr>
          <a:xfrm>
            <a:off x="6507578" y="2004486"/>
            <a:ext cx="297174"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E192E8E-07EF-50B0-18C0-BF260ACA4944}"/>
              </a:ext>
            </a:extLst>
          </p:cNvPr>
          <p:cNvCxnSpPr>
            <a:cxnSpLocks/>
          </p:cNvCxnSpPr>
          <p:nvPr/>
        </p:nvCxnSpPr>
        <p:spPr>
          <a:xfrm>
            <a:off x="6269418" y="2221743"/>
            <a:ext cx="194432"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720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2A55-C43B-7B11-C5D4-4AD1A470DA08}"/>
              </a:ext>
            </a:extLst>
          </p:cNvPr>
          <p:cNvSpPr>
            <a:spLocks noGrp="1"/>
          </p:cNvSpPr>
          <p:nvPr>
            <p:ph type="title"/>
          </p:nvPr>
        </p:nvSpPr>
        <p:spPr/>
        <p:txBody>
          <a:bodyPr/>
          <a:lstStyle/>
          <a:p>
            <a:pPr algn="l"/>
            <a:r>
              <a:rPr lang="en-US" dirty="0"/>
              <a:t>Consumers trust family members most when it comes to discussing </a:t>
            </a:r>
            <a:br>
              <a:rPr lang="en-US" dirty="0"/>
            </a:br>
            <a:r>
              <a:rPr lang="en-US" dirty="0"/>
              <a:t>LTC options</a:t>
            </a:r>
          </a:p>
        </p:txBody>
      </p:sp>
      <p:pic>
        <p:nvPicPr>
          <p:cNvPr id="6" name="Picture Placeholder 5" descr="A person and person sitting on a couch looking at a tablet&#10;&#10;Description automatically generated with medium confidence">
            <a:extLst>
              <a:ext uri="{FF2B5EF4-FFF2-40B4-BE49-F238E27FC236}">
                <a16:creationId xmlns:a16="http://schemas.microsoft.com/office/drawing/2014/main" id="{B37E43E1-AE31-4BC6-B41C-F88F3D352CA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F53DD42E-A51F-5A57-1326-53A909DC7357}"/>
              </a:ext>
            </a:extLst>
          </p:cNvPr>
          <p:cNvSpPr>
            <a:spLocks noGrp="1"/>
          </p:cNvSpPr>
          <p:nvPr>
            <p:ph type="body" sz="quarter" idx="11"/>
          </p:nvPr>
        </p:nvSpPr>
        <p:spPr/>
        <p:txBody>
          <a:bodyPr/>
          <a:lstStyle/>
          <a:p>
            <a:pPr>
              <a:spcBef>
                <a:spcPts val="0"/>
              </a:spcBef>
            </a:pPr>
            <a:r>
              <a:rPr lang="en-US" sz="1400" dirty="0"/>
              <a:t>They are also most likely to report already having had such discussions with family members (57%). </a:t>
            </a:r>
          </a:p>
          <a:p>
            <a:pPr>
              <a:spcBef>
                <a:spcPts val="0"/>
              </a:spcBef>
            </a:pPr>
            <a:r>
              <a:rPr lang="en-US" sz="1400" dirty="0"/>
              <a:t>After family, consumers are most likely to trust financial services professionals (40%) and doctors (39%) with discussions about LTC options. Few, however, have had these conversations with such professionals </a:t>
            </a:r>
            <a:br>
              <a:rPr lang="en-US" sz="1400" dirty="0"/>
            </a:br>
            <a:r>
              <a:rPr lang="en-US" sz="1400" dirty="0"/>
              <a:t>(18% and 7%, respectively). </a:t>
            </a:r>
          </a:p>
          <a:p>
            <a:pPr>
              <a:spcBef>
                <a:spcPts val="0"/>
              </a:spcBef>
            </a:pPr>
            <a:r>
              <a:rPr lang="en-US" sz="1400" dirty="0"/>
              <a:t>Notably, more than a quarter (28%) have not had such discussions with anyone. </a:t>
            </a:r>
          </a:p>
          <a:p>
            <a:endParaRPr lang="en-US" dirty="0"/>
          </a:p>
        </p:txBody>
      </p:sp>
    </p:spTree>
    <p:extLst>
      <p:ext uri="{BB962C8B-B14F-4D97-AF65-F5344CB8AC3E}">
        <p14:creationId xmlns:p14="http://schemas.microsoft.com/office/powerpoint/2010/main" val="2977004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0284-E803-9093-1643-F92E838946FE}"/>
              </a:ext>
            </a:extLst>
          </p:cNvPr>
          <p:cNvSpPr>
            <a:spLocks noGrp="1"/>
          </p:cNvSpPr>
          <p:nvPr>
            <p:ph type="title"/>
          </p:nvPr>
        </p:nvSpPr>
        <p:spPr/>
        <p:txBody>
          <a:bodyPr/>
          <a:lstStyle/>
          <a:p>
            <a:r>
              <a:rPr lang="en-US" dirty="0"/>
              <a:t>LTC option discussion partners</a:t>
            </a:r>
          </a:p>
        </p:txBody>
      </p:sp>
      <p:sp>
        <p:nvSpPr>
          <p:cNvPr id="6" name="TextBox 5">
            <a:extLst>
              <a:ext uri="{FF2B5EF4-FFF2-40B4-BE49-F238E27FC236}">
                <a16:creationId xmlns:a16="http://schemas.microsoft.com/office/drawing/2014/main" id="{B1BD2A88-D5CC-322D-425B-F282F4EEAB4E}"/>
              </a:ext>
            </a:extLst>
          </p:cNvPr>
          <p:cNvSpPr txBox="1"/>
          <p:nvPr/>
        </p:nvSpPr>
        <p:spPr>
          <a:xfrm>
            <a:off x="160256" y="4073984"/>
            <a:ext cx="8795208" cy="646331"/>
          </a:xfrm>
          <a:prstGeom prst="rect">
            <a:avLst/>
          </a:prstGeom>
          <a:noFill/>
        </p:spPr>
        <p:txBody>
          <a:bodyPr wrap="square" lIns="182880" rIns="182880">
            <a:spAutoFit/>
          </a:bodyPr>
          <a:lstStyle/>
          <a:p>
            <a:r>
              <a:rPr lang="en-US" sz="900" dirty="0">
                <a:solidFill>
                  <a:srgbClr val="000000"/>
                </a:solidFill>
              </a:rPr>
              <a:t>Q5.2 Who would you trust to have a conversation with about your long-term care options? Select all that apply. (n=978);</a:t>
            </a:r>
          </a:p>
          <a:p>
            <a:r>
              <a:rPr lang="en-US" sz="900" dirty="0">
                <a:solidFill>
                  <a:srgbClr val="000000"/>
                </a:solidFill>
              </a:rPr>
              <a:t>Q5.1 With whom, if anyone, have you had a discussion with about long-term care options? Select all that apply. Please note this does not necessarily have to be a discussion that you initiated. (n=978)</a:t>
            </a:r>
          </a:p>
          <a:p>
            <a:endParaRPr lang="en-US" sz="900" dirty="0">
              <a:solidFill>
                <a:srgbClr val="000000"/>
              </a:solidFill>
            </a:endParaRPr>
          </a:p>
        </p:txBody>
      </p:sp>
      <p:graphicFrame>
        <p:nvGraphicFramePr>
          <p:cNvPr id="7" name="Chart 6">
            <a:extLst>
              <a:ext uri="{FF2B5EF4-FFF2-40B4-BE49-F238E27FC236}">
                <a16:creationId xmlns:a16="http://schemas.microsoft.com/office/drawing/2014/main" id="{6617F88B-DE7E-4D34-4CF7-0A821AC2495E}"/>
              </a:ext>
            </a:extLst>
          </p:cNvPr>
          <p:cNvGraphicFramePr>
            <a:graphicFrameLocks/>
          </p:cNvGraphicFramePr>
          <p:nvPr>
            <p:extLst>
              <p:ext uri="{D42A27DB-BD31-4B8C-83A1-F6EECF244321}">
                <p14:modId xmlns:p14="http://schemas.microsoft.com/office/powerpoint/2010/main" val="2780601100"/>
              </p:ext>
            </p:extLst>
          </p:nvPr>
        </p:nvGraphicFramePr>
        <p:xfrm>
          <a:off x="407785" y="961533"/>
          <a:ext cx="8328430" cy="31124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9691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3E7F3B-9921-A484-AC04-3B34B0233DC2}"/>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162C840E-9557-0414-9C58-AA3013D9D229}"/>
              </a:ext>
            </a:extLst>
          </p:cNvPr>
          <p:cNvSpPr>
            <a:spLocks noGrp="1"/>
          </p:cNvSpPr>
          <p:nvPr>
            <p:ph type="title"/>
          </p:nvPr>
        </p:nvSpPr>
        <p:spPr/>
        <p:txBody>
          <a:bodyPr/>
          <a:lstStyle/>
          <a:p>
            <a:r>
              <a:rPr lang="en-US" dirty="0"/>
              <a:t>Current LTC Plans </a:t>
            </a:r>
          </a:p>
        </p:txBody>
      </p:sp>
      <p:cxnSp>
        <p:nvCxnSpPr>
          <p:cNvPr id="5" name="Straight Connector 4">
            <a:extLst>
              <a:ext uri="{FF2B5EF4-FFF2-40B4-BE49-F238E27FC236}">
                <a16:creationId xmlns:a16="http://schemas.microsoft.com/office/drawing/2014/main" id="{2B6CE08C-EED9-0377-2B9E-6F6FDDC3F5A8}"/>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05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E81B7-2402-6C79-EB37-0A7FD81AC8B9}"/>
              </a:ext>
            </a:extLst>
          </p:cNvPr>
          <p:cNvSpPr>
            <a:spLocks noGrp="1"/>
          </p:cNvSpPr>
          <p:nvPr>
            <p:ph type="title"/>
          </p:nvPr>
        </p:nvSpPr>
        <p:spPr/>
        <p:txBody>
          <a:bodyPr/>
          <a:lstStyle/>
          <a:p>
            <a:pPr algn="l"/>
            <a:r>
              <a:rPr lang="en-US" dirty="0"/>
              <a:t>LTC insurance and using current assets are payment options that </a:t>
            </a:r>
            <a:br>
              <a:rPr lang="en-US" dirty="0"/>
            </a:br>
            <a:r>
              <a:rPr lang="en-US" dirty="0"/>
              <a:t>most consumers know </a:t>
            </a:r>
          </a:p>
        </p:txBody>
      </p:sp>
      <p:sp>
        <p:nvSpPr>
          <p:cNvPr id="4" name="Text Placeholder 3">
            <a:extLst>
              <a:ext uri="{FF2B5EF4-FFF2-40B4-BE49-F238E27FC236}">
                <a16:creationId xmlns:a16="http://schemas.microsoft.com/office/drawing/2014/main" id="{EF0A8219-F188-0AD4-1877-4CF1EE9FDF2E}"/>
              </a:ext>
            </a:extLst>
          </p:cNvPr>
          <p:cNvSpPr>
            <a:spLocks noGrp="1"/>
          </p:cNvSpPr>
          <p:nvPr>
            <p:ph type="body" sz="quarter" idx="11"/>
          </p:nvPr>
        </p:nvSpPr>
        <p:spPr/>
        <p:txBody>
          <a:bodyPr/>
          <a:lstStyle/>
          <a:p>
            <a:pPr>
              <a:spcBef>
                <a:spcPts val="0"/>
              </a:spcBef>
            </a:pPr>
            <a:r>
              <a:rPr lang="en-US" sz="1400" dirty="0"/>
              <a:t>However, many (24%–39%) are unaware of other payment options. </a:t>
            </a:r>
          </a:p>
          <a:p>
            <a:pPr>
              <a:spcBef>
                <a:spcPts val="0"/>
              </a:spcBef>
            </a:pPr>
            <a:r>
              <a:rPr lang="en-US" sz="1400" dirty="0"/>
              <a:t>Fewer than half of consumers (45%) who are aware of each payment option report high familiarity; using current assets leads. These results reflect a generally low overall level of LTC payment knowledge among consumers. </a:t>
            </a:r>
          </a:p>
          <a:p>
            <a:endParaRPr lang="en-US" dirty="0"/>
          </a:p>
        </p:txBody>
      </p:sp>
      <p:pic>
        <p:nvPicPr>
          <p:cNvPr id="8" name="Picture Placeholder 7" descr="A picture containing person, computer, computer, indoor&#10;&#10;Description automatically generated">
            <a:extLst>
              <a:ext uri="{FF2B5EF4-FFF2-40B4-BE49-F238E27FC236}">
                <a16:creationId xmlns:a16="http://schemas.microsoft.com/office/drawing/2014/main" id="{B16D041A-B9DD-0303-9451-02B8A637855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a:stretch/>
        </p:blipFill>
        <p:spPr>
          <a:xfrm>
            <a:off x="200025" y="171451"/>
            <a:ext cx="4400550" cy="4469605"/>
          </a:xfrm>
        </p:spPr>
      </p:pic>
    </p:spTree>
    <p:extLst>
      <p:ext uri="{BB962C8B-B14F-4D97-AF65-F5344CB8AC3E}">
        <p14:creationId xmlns:p14="http://schemas.microsoft.com/office/powerpoint/2010/main" val="371797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D902-9262-5129-9B28-1E0457C97BBB}"/>
              </a:ext>
            </a:extLst>
          </p:cNvPr>
          <p:cNvSpPr>
            <a:spLocks noGrp="1"/>
          </p:cNvSpPr>
          <p:nvPr>
            <p:ph type="title"/>
          </p:nvPr>
        </p:nvSpPr>
        <p:spPr>
          <a:xfrm>
            <a:off x="457200" y="174791"/>
            <a:ext cx="4321534" cy="685800"/>
          </a:xfrm>
        </p:spPr>
        <p:txBody>
          <a:bodyPr/>
          <a:lstStyle/>
          <a:p>
            <a:pPr algn="ctr" rtl="0">
              <a:defRPr sz="1862" b="0" i="0" u="none" strike="noStrike" kern="1200" spc="0" baseline="0">
                <a:solidFill>
                  <a:srgbClr val="002043">
                    <a:lumMod val="65000"/>
                    <a:lumOff val="35000"/>
                  </a:srgbClr>
                </a:solidFill>
                <a:latin typeface="+mn-lt"/>
                <a:ea typeface="+mn-ea"/>
                <a:cs typeface="+mn-cs"/>
              </a:defRPr>
            </a:pPr>
            <a:r>
              <a:rPr lang="en-US" sz="1800" dirty="0">
                <a:solidFill>
                  <a:schemeClr val="bg2"/>
                </a:solidFill>
                <a:latin typeface="Georgia" panose="02040502050405020303" pitchFamily="18" charset="0"/>
              </a:rPr>
              <a:t>LTC payment option awareness</a:t>
            </a:r>
          </a:p>
        </p:txBody>
      </p:sp>
      <p:graphicFrame>
        <p:nvGraphicFramePr>
          <p:cNvPr id="4" name="Chart 3">
            <a:extLst>
              <a:ext uri="{FF2B5EF4-FFF2-40B4-BE49-F238E27FC236}">
                <a16:creationId xmlns:a16="http://schemas.microsoft.com/office/drawing/2014/main" id="{1D34283D-E076-EFC3-2201-F324877F72D7}"/>
              </a:ext>
            </a:extLst>
          </p:cNvPr>
          <p:cNvGraphicFramePr>
            <a:graphicFrameLocks/>
          </p:cNvGraphicFramePr>
          <p:nvPr>
            <p:extLst>
              <p:ext uri="{D42A27DB-BD31-4B8C-83A1-F6EECF244321}">
                <p14:modId xmlns:p14="http://schemas.microsoft.com/office/powerpoint/2010/main" val="2578812189"/>
              </p:ext>
            </p:extLst>
          </p:nvPr>
        </p:nvGraphicFramePr>
        <p:xfrm>
          <a:off x="-11032" y="783940"/>
          <a:ext cx="5633533" cy="3486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602BF48-B186-56EB-4B33-0899FEB06C43}"/>
              </a:ext>
            </a:extLst>
          </p:cNvPr>
          <p:cNvGraphicFramePr>
            <a:graphicFrameLocks/>
          </p:cNvGraphicFramePr>
          <p:nvPr>
            <p:extLst>
              <p:ext uri="{D42A27DB-BD31-4B8C-83A1-F6EECF244321}">
                <p14:modId xmlns:p14="http://schemas.microsoft.com/office/powerpoint/2010/main" val="198195837"/>
              </p:ext>
            </p:extLst>
          </p:nvPr>
        </p:nvGraphicFramePr>
        <p:xfrm>
          <a:off x="4889302" y="783940"/>
          <a:ext cx="3845034" cy="3473314"/>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7409F3A2-6E6C-3118-6515-AA718F8FD258}"/>
              </a:ext>
            </a:extLst>
          </p:cNvPr>
          <p:cNvSpPr txBox="1">
            <a:spLocks/>
          </p:cNvSpPr>
          <p:nvPr/>
        </p:nvSpPr>
        <p:spPr bwMode="auto">
          <a:xfrm>
            <a:off x="4622800" y="174791"/>
            <a:ext cx="4321534"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pPr algn="ctr" rtl="0">
              <a:defRPr sz="1862" b="0" i="0" u="none" strike="noStrike" kern="1200" spc="0" baseline="0">
                <a:solidFill>
                  <a:srgbClr val="002043">
                    <a:lumMod val="65000"/>
                    <a:lumOff val="35000"/>
                  </a:srgbClr>
                </a:solidFill>
                <a:latin typeface="+mn-lt"/>
                <a:ea typeface="+mn-ea"/>
                <a:cs typeface="+mn-cs"/>
              </a:defRPr>
            </a:pPr>
            <a:r>
              <a:rPr lang="en-US" sz="1800" dirty="0">
                <a:solidFill>
                  <a:schemeClr val="bg2"/>
                </a:solidFill>
                <a:latin typeface="Georgia" panose="02040502050405020303" pitchFamily="18" charset="0"/>
              </a:rPr>
              <a:t>LTC payment option familiarity</a:t>
            </a:r>
          </a:p>
        </p:txBody>
      </p:sp>
      <p:graphicFrame>
        <p:nvGraphicFramePr>
          <p:cNvPr id="8" name="Table 7">
            <a:extLst>
              <a:ext uri="{FF2B5EF4-FFF2-40B4-BE49-F238E27FC236}">
                <a16:creationId xmlns:a16="http://schemas.microsoft.com/office/drawing/2014/main" id="{7AFAC5B6-96CE-5D7D-1CD3-CA062C3F5232}"/>
              </a:ext>
            </a:extLst>
          </p:cNvPr>
          <p:cNvGraphicFramePr>
            <a:graphicFrameLocks noGrp="1"/>
          </p:cNvGraphicFramePr>
          <p:nvPr>
            <p:extLst>
              <p:ext uri="{D42A27DB-BD31-4B8C-83A1-F6EECF244321}">
                <p14:modId xmlns:p14="http://schemas.microsoft.com/office/powerpoint/2010/main" val="1229448578"/>
              </p:ext>
            </p:extLst>
          </p:nvPr>
        </p:nvGraphicFramePr>
        <p:xfrm>
          <a:off x="8472163" y="1258535"/>
          <a:ext cx="444500" cy="2302328"/>
        </p:xfrm>
        <a:graphic>
          <a:graphicData uri="http://schemas.openxmlformats.org/drawingml/2006/table">
            <a:tbl>
              <a:tblPr/>
              <a:tblGrid>
                <a:gridCol w="444500">
                  <a:extLst>
                    <a:ext uri="{9D8B030D-6E8A-4147-A177-3AD203B41FA5}">
                      <a16:colId xmlns:a16="http://schemas.microsoft.com/office/drawing/2014/main" val="4139499369"/>
                    </a:ext>
                  </a:extLst>
                </a:gridCol>
              </a:tblGrid>
              <a:tr h="191128">
                <a:tc>
                  <a:txBody>
                    <a:bodyPr/>
                    <a:lstStyle/>
                    <a:p>
                      <a:pPr algn="ctr" fontAlgn="b"/>
                      <a:r>
                        <a:rPr lang="en-US" sz="1000" b="0" i="0" u="sng" strike="noStrike" dirty="0">
                          <a:solidFill>
                            <a:srgbClr val="000000"/>
                          </a:solidFill>
                          <a:effectLst/>
                          <a:latin typeface="Lato" panose="020F0502020204030203" pitchFamily="34" charset="77"/>
                        </a:rPr>
                        <a:t>Top 2</a:t>
                      </a:r>
                    </a:p>
                  </a:txBody>
                  <a:tcPr marL="0" marR="0" marT="0" marB="0" anchor="ctr">
                    <a:lnL>
                      <a:noFill/>
                    </a:lnL>
                    <a:lnR>
                      <a:noFill/>
                    </a:lnR>
                    <a:lnT>
                      <a:noFill/>
                    </a:lnT>
                    <a:lnB>
                      <a:noFill/>
                    </a:lnB>
                  </a:tcPr>
                </a:tc>
                <a:extLst>
                  <a:ext uri="{0D108BD9-81ED-4DB2-BD59-A6C34878D82A}">
                    <a16:rowId xmlns:a16="http://schemas.microsoft.com/office/drawing/2014/main" val="2568600913"/>
                  </a:ext>
                </a:extLst>
              </a:tr>
              <a:tr h="422240">
                <a:tc>
                  <a:txBody>
                    <a:bodyPr/>
                    <a:lstStyle/>
                    <a:p>
                      <a:pPr algn="ctr" fontAlgn="b"/>
                      <a:r>
                        <a:rPr lang="en-US" sz="1000" b="0" i="0" u="none" strike="noStrike" dirty="0">
                          <a:solidFill>
                            <a:srgbClr val="000000"/>
                          </a:solidFill>
                          <a:effectLst/>
                          <a:latin typeface="Lato" panose="020F0502020204030203" pitchFamily="34" charset="77"/>
                        </a:rPr>
                        <a:t>22%</a:t>
                      </a:r>
                    </a:p>
                  </a:txBody>
                  <a:tcPr marL="0" marR="0" marT="0" marB="0" anchor="ctr">
                    <a:lnL>
                      <a:noFill/>
                    </a:lnL>
                    <a:lnR>
                      <a:noFill/>
                    </a:lnR>
                    <a:lnT>
                      <a:noFill/>
                    </a:lnT>
                    <a:lnB>
                      <a:noFill/>
                    </a:lnB>
                  </a:tcPr>
                </a:tc>
                <a:extLst>
                  <a:ext uri="{0D108BD9-81ED-4DB2-BD59-A6C34878D82A}">
                    <a16:rowId xmlns:a16="http://schemas.microsoft.com/office/drawing/2014/main" val="924685585"/>
                  </a:ext>
                </a:extLst>
              </a:tr>
              <a:tr h="422240">
                <a:tc>
                  <a:txBody>
                    <a:bodyPr/>
                    <a:lstStyle/>
                    <a:p>
                      <a:pPr algn="ctr" fontAlgn="b"/>
                      <a:r>
                        <a:rPr lang="en-US" sz="1000" b="0" i="0" u="none" strike="noStrike">
                          <a:solidFill>
                            <a:srgbClr val="000000"/>
                          </a:solidFill>
                          <a:effectLst/>
                          <a:latin typeface="Lato" panose="020F0502020204030203" pitchFamily="34" charset="77"/>
                        </a:rPr>
                        <a:t>45%</a:t>
                      </a:r>
                    </a:p>
                  </a:txBody>
                  <a:tcPr marL="0" marR="0" marT="0" marB="0" anchor="ctr">
                    <a:lnL>
                      <a:noFill/>
                    </a:lnL>
                    <a:lnR>
                      <a:noFill/>
                    </a:lnR>
                    <a:lnT>
                      <a:noFill/>
                    </a:lnT>
                    <a:lnB>
                      <a:noFill/>
                    </a:lnB>
                  </a:tcPr>
                </a:tc>
                <a:extLst>
                  <a:ext uri="{0D108BD9-81ED-4DB2-BD59-A6C34878D82A}">
                    <a16:rowId xmlns:a16="http://schemas.microsoft.com/office/drawing/2014/main" val="2000077596"/>
                  </a:ext>
                </a:extLst>
              </a:tr>
              <a:tr h="422240">
                <a:tc>
                  <a:txBody>
                    <a:bodyPr/>
                    <a:lstStyle/>
                    <a:p>
                      <a:pPr algn="ctr" fontAlgn="b"/>
                      <a:r>
                        <a:rPr lang="en-US" sz="1000" b="0" i="0" u="none" strike="noStrike" dirty="0">
                          <a:solidFill>
                            <a:srgbClr val="000000"/>
                          </a:solidFill>
                          <a:effectLst/>
                          <a:latin typeface="Lato" panose="020F0502020204030203" pitchFamily="34" charset="77"/>
                        </a:rPr>
                        <a:t>21%</a:t>
                      </a:r>
                    </a:p>
                  </a:txBody>
                  <a:tcPr marL="0" marR="0" marT="0" marB="0" anchor="ctr">
                    <a:lnL>
                      <a:noFill/>
                    </a:lnL>
                    <a:lnR>
                      <a:noFill/>
                    </a:lnR>
                    <a:lnT>
                      <a:noFill/>
                    </a:lnT>
                    <a:lnB>
                      <a:noFill/>
                    </a:lnB>
                  </a:tcPr>
                </a:tc>
                <a:extLst>
                  <a:ext uri="{0D108BD9-81ED-4DB2-BD59-A6C34878D82A}">
                    <a16:rowId xmlns:a16="http://schemas.microsoft.com/office/drawing/2014/main" val="3109230664"/>
                  </a:ext>
                </a:extLst>
              </a:tr>
              <a:tr h="422240">
                <a:tc>
                  <a:txBody>
                    <a:bodyPr/>
                    <a:lstStyle/>
                    <a:p>
                      <a:pPr algn="ctr" fontAlgn="b"/>
                      <a:r>
                        <a:rPr lang="en-US" sz="1000" b="0" i="0" u="none" strike="noStrike" dirty="0">
                          <a:solidFill>
                            <a:srgbClr val="000000"/>
                          </a:solidFill>
                          <a:effectLst/>
                          <a:latin typeface="Lato" panose="020F0502020204030203" pitchFamily="34" charset="77"/>
                        </a:rPr>
                        <a:t>17%</a:t>
                      </a:r>
                    </a:p>
                  </a:txBody>
                  <a:tcPr marL="0" marR="0" marT="0" marB="0" anchor="ctr">
                    <a:lnL>
                      <a:noFill/>
                    </a:lnL>
                    <a:lnR>
                      <a:noFill/>
                    </a:lnR>
                    <a:lnT>
                      <a:noFill/>
                    </a:lnT>
                    <a:lnB>
                      <a:noFill/>
                    </a:lnB>
                  </a:tcPr>
                </a:tc>
                <a:extLst>
                  <a:ext uri="{0D108BD9-81ED-4DB2-BD59-A6C34878D82A}">
                    <a16:rowId xmlns:a16="http://schemas.microsoft.com/office/drawing/2014/main" val="1476340955"/>
                  </a:ext>
                </a:extLst>
              </a:tr>
              <a:tr h="422240">
                <a:tc>
                  <a:txBody>
                    <a:bodyPr/>
                    <a:lstStyle/>
                    <a:p>
                      <a:pPr algn="ctr" fontAlgn="b"/>
                      <a:r>
                        <a:rPr lang="en-US" sz="1000" b="0" i="0" u="none" strike="noStrike" dirty="0">
                          <a:solidFill>
                            <a:srgbClr val="000000"/>
                          </a:solidFill>
                          <a:effectLst/>
                          <a:latin typeface="Lato" panose="020F0502020204030203" pitchFamily="34" charset="77"/>
                        </a:rPr>
                        <a:t>50%</a:t>
                      </a:r>
                    </a:p>
                  </a:txBody>
                  <a:tcPr marL="0" marR="0" marT="0" marB="0" anchor="ctr">
                    <a:lnL>
                      <a:noFill/>
                    </a:lnL>
                    <a:lnR>
                      <a:noFill/>
                    </a:lnR>
                    <a:lnT>
                      <a:noFill/>
                    </a:lnT>
                    <a:lnB>
                      <a:noFill/>
                    </a:lnB>
                  </a:tcPr>
                </a:tc>
                <a:extLst>
                  <a:ext uri="{0D108BD9-81ED-4DB2-BD59-A6C34878D82A}">
                    <a16:rowId xmlns:a16="http://schemas.microsoft.com/office/drawing/2014/main" val="2048544073"/>
                  </a:ext>
                </a:extLst>
              </a:tr>
            </a:tbl>
          </a:graphicData>
        </a:graphic>
      </p:graphicFrame>
      <p:cxnSp>
        <p:nvCxnSpPr>
          <p:cNvPr id="10" name="Straight Arrow Connector 9">
            <a:extLst>
              <a:ext uri="{FF2B5EF4-FFF2-40B4-BE49-F238E27FC236}">
                <a16:creationId xmlns:a16="http://schemas.microsoft.com/office/drawing/2014/main" id="{3459F667-88C3-6316-A4A8-0958DACAA4DD}"/>
              </a:ext>
            </a:extLst>
          </p:cNvPr>
          <p:cNvCxnSpPr>
            <a:cxnSpLocks/>
          </p:cNvCxnSpPr>
          <p:nvPr/>
        </p:nvCxnSpPr>
        <p:spPr>
          <a:xfrm>
            <a:off x="4557860" y="1698216"/>
            <a:ext cx="331442"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99BD396-9778-F04B-8356-DE1D44107EE7}"/>
              </a:ext>
            </a:extLst>
          </p:cNvPr>
          <p:cNvCxnSpPr>
            <a:cxnSpLocks/>
          </p:cNvCxnSpPr>
          <p:nvPr/>
        </p:nvCxnSpPr>
        <p:spPr>
          <a:xfrm>
            <a:off x="4557860" y="2121742"/>
            <a:ext cx="331442"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7F389D-0F8C-354C-4458-DC078326E00E}"/>
              </a:ext>
            </a:extLst>
          </p:cNvPr>
          <p:cNvCxnSpPr>
            <a:cxnSpLocks/>
          </p:cNvCxnSpPr>
          <p:nvPr/>
        </p:nvCxnSpPr>
        <p:spPr>
          <a:xfrm>
            <a:off x="3830595" y="2527631"/>
            <a:ext cx="1058707"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884B2A3-9482-161C-8A07-11482A8EEAF4}"/>
              </a:ext>
            </a:extLst>
          </p:cNvPr>
          <p:cNvCxnSpPr>
            <a:cxnSpLocks/>
          </p:cNvCxnSpPr>
          <p:nvPr/>
        </p:nvCxnSpPr>
        <p:spPr>
          <a:xfrm>
            <a:off x="3450921" y="2949355"/>
            <a:ext cx="1438381"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A2BA2DE-F1A9-FB60-7AE9-5C1CFD6B8693}"/>
              </a:ext>
            </a:extLst>
          </p:cNvPr>
          <p:cNvSpPr txBox="1"/>
          <p:nvPr/>
        </p:nvSpPr>
        <p:spPr>
          <a:xfrm>
            <a:off x="160256" y="4256477"/>
            <a:ext cx="8795208" cy="369332"/>
          </a:xfrm>
          <a:prstGeom prst="rect">
            <a:avLst/>
          </a:prstGeom>
          <a:noFill/>
        </p:spPr>
        <p:txBody>
          <a:bodyPr wrap="square" lIns="182880" rIns="182880">
            <a:spAutoFit/>
          </a:bodyPr>
          <a:lstStyle/>
          <a:p>
            <a:r>
              <a:rPr lang="en-US" sz="900" dirty="0">
                <a:solidFill>
                  <a:srgbClr val="000000"/>
                </a:solidFill>
              </a:rPr>
              <a:t>Q6.1 Prior to this survey, of which of the following ways to pay for long-term care were you aware? Select all that apply. (n=978)</a:t>
            </a:r>
          </a:p>
          <a:p>
            <a:r>
              <a:rPr lang="en-US" sz="900" dirty="0">
                <a:solidFill>
                  <a:srgbClr val="000000"/>
                </a:solidFill>
              </a:rPr>
              <a:t>Q6.2 How familiar are you with the following ways to pay for long-term care? (n=varies based on awareness)</a:t>
            </a:r>
          </a:p>
        </p:txBody>
      </p:sp>
      <p:cxnSp>
        <p:nvCxnSpPr>
          <p:cNvPr id="11" name="Elbow Connector 10">
            <a:extLst>
              <a:ext uri="{FF2B5EF4-FFF2-40B4-BE49-F238E27FC236}">
                <a16:creationId xmlns:a16="http://schemas.microsoft.com/office/drawing/2014/main" id="{B1DEF2BE-57FF-1F1B-5AC8-81F5060FBF8F}"/>
              </a:ext>
            </a:extLst>
          </p:cNvPr>
          <p:cNvCxnSpPr>
            <a:cxnSpLocks/>
          </p:cNvCxnSpPr>
          <p:nvPr/>
        </p:nvCxnSpPr>
        <p:spPr>
          <a:xfrm rot="10800000">
            <a:off x="3721008" y="1054565"/>
            <a:ext cx="638941" cy="543967"/>
          </a:xfrm>
          <a:prstGeom prst="bentConnector3">
            <a:avLst>
              <a:gd name="adj1" fmla="val -141"/>
            </a:avLst>
          </a:prstGeom>
          <a:ln w="9525">
            <a:solidFill>
              <a:schemeClr val="accent5">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8291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ECB90C-0CAA-F558-8351-BE5A8E85EBA1}"/>
              </a:ext>
            </a:extLst>
          </p:cNvPr>
          <p:cNvSpPr>
            <a:spLocks noGrp="1"/>
          </p:cNvSpPr>
          <p:nvPr>
            <p:ph type="title"/>
          </p:nvPr>
        </p:nvSpPr>
        <p:spPr>
          <a:xfrm>
            <a:off x="381001" y="499646"/>
            <a:ext cx="4038600" cy="1226760"/>
          </a:xfrm>
        </p:spPr>
        <p:txBody>
          <a:bodyPr/>
          <a:lstStyle/>
          <a:p>
            <a:pPr algn="l"/>
            <a:r>
              <a:rPr lang="en-US" dirty="0"/>
              <a:t>More than a third of consumers </a:t>
            </a:r>
            <a:br>
              <a:rPr lang="en-US" dirty="0"/>
            </a:br>
            <a:r>
              <a:rPr lang="en-US" dirty="0"/>
              <a:t>have no current LTC plan related </a:t>
            </a:r>
            <a:br>
              <a:rPr lang="en-US" dirty="0"/>
            </a:br>
            <a:r>
              <a:rPr lang="en-US" dirty="0"/>
              <a:t>to payment options, and very </a:t>
            </a:r>
            <a:br>
              <a:rPr lang="en-US" dirty="0"/>
            </a:br>
            <a:r>
              <a:rPr lang="en-US" dirty="0"/>
              <a:t>few consumers have any form </a:t>
            </a:r>
            <a:br>
              <a:rPr lang="en-US" dirty="0"/>
            </a:br>
            <a:r>
              <a:rPr lang="en-US" dirty="0"/>
              <a:t>of LTC insurance</a:t>
            </a:r>
          </a:p>
        </p:txBody>
      </p:sp>
      <p:pic>
        <p:nvPicPr>
          <p:cNvPr id="13" name="Picture Placeholder 12" descr="A person sitting at a table with a computer&#10;&#10;Description automatically generated with medium confidence">
            <a:extLst>
              <a:ext uri="{FF2B5EF4-FFF2-40B4-BE49-F238E27FC236}">
                <a16:creationId xmlns:a16="http://schemas.microsoft.com/office/drawing/2014/main" id="{665C4DA2-DF5E-71AB-B5B2-611681D1759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05B48DEA-CF85-BA50-4D12-F28CD965CCE6}"/>
              </a:ext>
            </a:extLst>
          </p:cNvPr>
          <p:cNvSpPr>
            <a:spLocks noGrp="1"/>
          </p:cNvSpPr>
          <p:nvPr>
            <p:ph type="body" sz="quarter" idx="11"/>
          </p:nvPr>
        </p:nvSpPr>
        <p:spPr>
          <a:xfrm>
            <a:off x="381001" y="1959770"/>
            <a:ext cx="4038600" cy="2914650"/>
          </a:xfrm>
        </p:spPr>
        <p:txBody>
          <a:bodyPr/>
          <a:lstStyle/>
          <a:p>
            <a:pPr>
              <a:spcBef>
                <a:spcPts val="0"/>
              </a:spcBef>
            </a:pPr>
            <a:r>
              <a:rPr lang="en-US" sz="1400" dirty="0"/>
              <a:t>Long-term insurance (16%) is marginally more common than life insurance with </a:t>
            </a:r>
            <a:br>
              <a:rPr lang="en-US" sz="1400" dirty="0"/>
            </a:br>
            <a:r>
              <a:rPr lang="en-US" sz="1400" dirty="0"/>
              <a:t>long-term care insurance (10%), but both </a:t>
            </a:r>
            <a:br>
              <a:rPr lang="en-US" sz="1400" dirty="0"/>
            </a:br>
            <a:r>
              <a:rPr lang="en-US" sz="1400" dirty="0"/>
              <a:t>are rare in absolute terms.</a:t>
            </a:r>
          </a:p>
          <a:p>
            <a:pPr>
              <a:spcBef>
                <a:spcPts val="0"/>
              </a:spcBef>
            </a:pPr>
            <a:r>
              <a:rPr lang="en-US" sz="1400" dirty="0"/>
              <a:t>The most common payment option of consumers’ current LTC plans is to use current assets, such as savings, life insurance, retirement accounts, and/or current income streams (48%).</a:t>
            </a:r>
          </a:p>
        </p:txBody>
      </p:sp>
    </p:spTree>
    <p:extLst>
      <p:ext uri="{BB962C8B-B14F-4D97-AF65-F5344CB8AC3E}">
        <p14:creationId xmlns:p14="http://schemas.microsoft.com/office/powerpoint/2010/main" val="2370231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A21A-C181-03FE-78A8-3A7FF4D7AED5}"/>
              </a:ext>
            </a:extLst>
          </p:cNvPr>
          <p:cNvSpPr>
            <a:spLocks noGrp="1"/>
          </p:cNvSpPr>
          <p:nvPr>
            <p:ph type="title"/>
          </p:nvPr>
        </p:nvSpPr>
        <p:spPr/>
        <p:txBody>
          <a:bodyPr/>
          <a:lstStyle/>
          <a:p>
            <a:r>
              <a:rPr lang="en-US" dirty="0"/>
              <a:t>Elements of current LTC plan</a:t>
            </a:r>
          </a:p>
        </p:txBody>
      </p:sp>
      <p:graphicFrame>
        <p:nvGraphicFramePr>
          <p:cNvPr id="4" name="Chart 3">
            <a:extLst>
              <a:ext uri="{FF2B5EF4-FFF2-40B4-BE49-F238E27FC236}">
                <a16:creationId xmlns:a16="http://schemas.microsoft.com/office/drawing/2014/main" id="{F9C0FC9B-A800-F68C-8ED5-4F6221477B3F}"/>
              </a:ext>
            </a:extLst>
          </p:cNvPr>
          <p:cNvGraphicFramePr>
            <a:graphicFrameLocks/>
          </p:cNvGraphicFramePr>
          <p:nvPr>
            <p:extLst>
              <p:ext uri="{D42A27DB-BD31-4B8C-83A1-F6EECF244321}">
                <p14:modId xmlns:p14="http://schemas.microsoft.com/office/powerpoint/2010/main" val="2262182936"/>
              </p:ext>
            </p:extLst>
          </p:nvPr>
        </p:nvGraphicFramePr>
        <p:xfrm>
          <a:off x="457200" y="1306635"/>
          <a:ext cx="8328430" cy="2747783"/>
        </p:xfrm>
        <a:graphic>
          <a:graphicData uri="http://schemas.openxmlformats.org/drawingml/2006/chart">
            <c:chart xmlns:c="http://schemas.openxmlformats.org/drawingml/2006/chart" xmlns:r="http://schemas.openxmlformats.org/officeDocument/2006/relationships" r:id="rId3"/>
          </a:graphicData>
        </a:graphic>
      </p:graphicFrame>
      <p:sp>
        <p:nvSpPr>
          <p:cNvPr id="5" name="Speech Bubble: Rectangle with Corners Rounded 10">
            <a:extLst>
              <a:ext uri="{FF2B5EF4-FFF2-40B4-BE49-F238E27FC236}">
                <a16:creationId xmlns:a16="http://schemas.microsoft.com/office/drawing/2014/main" id="{39152CFD-8625-1FF6-5679-995DD8ED6684}"/>
              </a:ext>
            </a:extLst>
          </p:cNvPr>
          <p:cNvSpPr/>
          <p:nvPr/>
        </p:nvSpPr>
        <p:spPr>
          <a:xfrm>
            <a:off x="6532567" y="3332900"/>
            <a:ext cx="2111800"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Age 40-64 (n=394) [A]: 40%</a:t>
            </a:r>
            <a:r>
              <a:rPr lang="en-US" sz="1000" baseline="30000" dirty="0">
                <a:solidFill>
                  <a:schemeClr val="tx1"/>
                </a:solidFill>
              </a:rPr>
              <a:t>B</a:t>
            </a:r>
            <a:endParaRPr lang="en-US" sz="1000" dirty="0">
              <a:solidFill>
                <a:schemeClr val="tx1"/>
              </a:solidFill>
            </a:endParaRPr>
          </a:p>
          <a:p>
            <a:pPr marL="171450" indent="-171450">
              <a:buFont typeface="Arial" panose="020B0604020202020204" pitchFamily="34" charset="0"/>
              <a:buChar char="•"/>
            </a:pPr>
            <a:r>
              <a:rPr lang="en-US" sz="1000" dirty="0">
                <a:solidFill>
                  <a:schemeClr val="tx1"/>
                </a:solidFill>
              </a:rPr>
              <a:t>Age 65+ (n=365) [B]: 32%</a:t>
            </a:r>
            <a:r>
              <a:rPr lang="en-US" sz="1000" baseline="30000" dirty="0">
                <a:solidFill>
                  <a:schemeClr val="tx1"/>
                </a:solidFill>
              </a:rPr>
              <a:t>A</a:t>
            </a:r>
          </a:p>
        </p:txBody>
      </p:sp>
      <p:cxnSp>
        <p:nvCxnSpPr>
          <p:cNvPr id="6" name="Straight Arrow Connector 5">
            <a:extLst>
              <a:ext uri="{FF2B5EF4-FFF2-40B4-BE49-F238E27FC236}">
                <a16:creationId xmlns:a16="http://schemas.microsoft.com/office/drawing/2014/main" id="{56BD3510-8CDC-62E7-6A9C-1FAA5613FE32}"/>
              </a:ext>
            </a:extLst>
          </p:cNvPr>
          <p:cNvCxnSpPr>
            <a:cxnSpLocks/>
          </p:cNvCxnSpPr>
          <p:nvPr/>
        </p:nvCxnSpPr>
        <p:spPr>
          <a:xfrm>
            <a:off x="6177692" y="3525699"/>
            <a:ext cx="296536"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125BF0-AC8A-13AF-6AD7-92B644F38FA1}"/>
              </a:ext>
            </a:extLst>
          </p:cNvPr>
          <p:cNvSpPr txBox="1"/>
          <p:nvPr/>
        </p:nvSpPr>
        <p:spPr>
          <a:xfrm>
            <a:off x="160256" y="4256477"/>
            <a:ext cx="8795208" cy="369332"/>
          </a:xfrm>
          <a:prstGeom prst="rect">
            <a:avLst/>
          </a:prstGeom>
          <a:noFill/>
        </p:spPr>
        <p:txBody>
          <a:bodyPr wrap="square" lIns="182880" rIns="182880">
            <a:spAutoFit/>
          </a:bodyPr>
          <a:lstStyle/>
          <a:p>
            <a:r>
              <a:rPr lang="en-US" sz="900" dirty="0">
                <a:solidFill>
                  <a:srgbClr val="000000"/>
                </a:solidFill>
              </a:rPr>
              <a:t>Q6.3 Which of the following are already part of your current long-term care plan? Select all that apply. </a:t>
            </a:r>
            <a:br>
              <a:rPr lang="en-US" sz="900" dirty="0">
                <a:solidFill>
                  <a:srgbClr val="000000"/>
                </a:solidFill>
              </a:rPr>
            </a:br>
            <a:r>
              <a:rPr lang="en-US" sz="900" dirty="0">
                <a:solidFill>
                  <a:srgbClr val="000000"/>
                </a:solidFill>
              </a:rPr>
              <a:t>Please select only those that you have already purchased or made arrangements to use. (n=759)</a:t>
            </a:r>
          </a:p>
        </p:txBody>
      </p:sp>
    </p:spTree>
    <p:extLst>
      <p:ext uri="{BB962C8B-B14F-4D97-AF65-F5344CB8AC3E}">
        <p14:creationId xmlns:p14="http://schemas.microsoft.com/office/powerpoint/2010/main" val="232110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173F79-B481-BBE5-AEFE-2C32345F7057}"/>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F739D6C2-6C8C-1E62-B587-543B5D693673}"/>
              </a:ext>
            </a:extLst>
          </p:cNvPr>
          <p:cNvSpPr>
            <a:spLocks noGrp="1"/>
          </p:cNvSpPr>
          <p:nvPr>
            <p:ph type="title"/>
          </p:nvPr>
        </p:nvSpPr>
        <p:spPr/>
        <p:txBody>
          <a:bodyPr/>
          <a:lstStyle/>
          <a:p>
            <a:r>
              <a:rPr lang="en-US" dirty="0"/>
              <a:t>Survey Goals </a:t>
            </a:r>
            <a:br>
              <a:rPr lang="en-US" dirty="0"/>
            </a:br>
            <a:r>
              <a:rPr lang="en-US" dirty="0"/>
              <a:t>and Methodology</a:t>
            </a:r>
          </a:p>
        </p:txBody>
      </p:sp>
      <p:cxnSp>
        <p:nvCxnSpPr>
          <p:cNvPr id="6" name="Straight Connector 5">
            <a:extLst>
              <a:ext uri="{FF2B5EF4-FFF2-40B4-BE49-F238E27FC236}">
                <a16:creationId xmlns:a16="http://schemas.microsoft.com/office/drawing/2014/main" id="{A4212D67-EB9D-C837-917C-944AA23E1674}"/>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276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ee, outdoor, person, day&#10;&#10;Description automatically generated">
            <a:extLst>
              <a:ext uri="{FF2B5EF4-FFF2-40B4-BE49-F238E27FC236}">
                <a16:creationId xmlns:a16="http://schemas.microsoft.com/office/drawing/2014/main" id="{7B5D25F4-E2F3-6C0B-D32C-FC63FA9EF92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27F9900-161D-8D8E-8CBD-D8650F296F26}"/>
              </a:ext>
            </a:extLst>
          </p:cNvPr>
          <p:cNvSpPr>
            <a:spLocks noGrp="1"/>
          </p:cNvSpPr>
          <p:nvPr>
            <p:ph type="title"/>
          </p:nvPr>
        </p:nvSpPr>
        <p:spPr/>
        <p:txBody>
          <a:bodyPr/>
          <a:lstStyle/>
          <a:p>
            <a:pPr algn="l"/>
            <a:r>
              <a:rPr lang="en-US" dirty="0"/>
              <a:t>Consumers tend to expect their partners to provide LTC and foresee receiving such care at home</a:t>
            </a:r>
          </a:p>
        </p:txBody>
      </p:sp>
      <p:sp>
        <p:nvSpPr>
          <p:cNvPr id="4" name="Text Placeholder 3">
            <a:extLst>
              <a:ext uri="{FF2B5EF4-FFF2-40B4-BE49-F238E27FC236}">
                <a16:creationId xmlns:a16="http://schemas.microsoft.com/office/drawing/2014/main" id="{EEF0CB5E-842B-1640-C110-387991D482CC}"/>
              </a:ext>
            </a:extLst>
          </p:cNvPr>
          <p:cNvSpPr>
            <a:spLocks noGrp="1"/>
          </p:cNvSpPr>
          <p:nvPr>
            <p:ph type="body" sz="quarter" idx="11"/>
          </p:nvPr>
        </p:nvSpPr>
        <p:spPr/>
        <p:txBody>
          <a:bodyPr/>
          <a:lstStyle/>
          <a:p>
            <a:pPr>
              <a:spcBef>
                <a:spcPts val="0"/>
              </a:spcBef>
            </a:pPr>
            <a:r>
              <a:rPr lang="en-US" sz="1400" dirty="0"/>
              <a:t>Additionally, equal number of consumers (33%) expect that either their children or care facilities will provide LTC care in the event of unexpected sickness. </a:t>
            </a:r>
          </a:p>
          <a:p>
            <a:pPr>
              <a:spcBef>
                <a:spcPts val="0"/>
              </a:spcBef>
            </a:pPr>
            <a:r>
              <a:rPr lang="en-US" sz="1400" dirty="0"/>
              <a:t>These results may reflect a degree of </a:t>
            </a:r>
            <a:br>
              <a:rPr lang="en-US" sz="1400" dirty="0"/>
            </a:br>
            <a:r>
              <a:rPr lang="en-US" sz="1400" dirty="0"/>
              <a:t>naïveté in consumers’ LTC-related </a:t>
            </a:r>
            <a:br>
              <a:rPr lang="en-US" sz="1400" dirty="0"/>
            </a:br>
            <a:r>
              <a:rPr lang="en-US" sz="1400" dirty="0"/>
              <a:t>knowledge and plans. </a:t>
            </a:r>
          </a:p>
          <a:p>
            <a:endParaRPr lang="en-US" dirty="0"/>
          </a:p>
        </p:txBody>
      </p:sp>
    </p:spTree>
    <p:extLst>
      <p:ext uri="{BB962C8B-B14F-4D97-AF65-F5344CB8AC3E}">
        <p14:creationId xmlns:p14="http://schemas.microsoft.com/office/powerpoint/2010/main" val="408267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868C-CD2F-0911-D45C-90795C904EBA}"/>
              </a:ext>
            </a:extLst>
          </p:cNvPr>
          <p:cNvSpPr>
            <a:spLocks noGrp="1"/>
          </p:cNvSpPr>
          <p:nvPr>
            <p:ph type="title"/>
          </p:nvPr>
        </p:nvSpPr>
        <p:spPr>
          <a:xfrm>
            <a:off x="457200" y="388383"/>
            <a:ext cx="4037280" cy="685800"/>
          </a:xfrm>
        </p:spPr>
        <p:txBody>
          <a:bodyPr/>
          <a:lstStyle/>
          <a:p>
            <a:r>
              <a:rPr lang="en-US" sz="1800" dirty="0"/>
              <a:t>Expected source of LTC </a:t>
            </a:r>
            <a:br>
              <a:rPr lang="en-US" sz="1800" dirty="0"/>
            </a:br>
            <a:r>
              <a:rPr lang="en-US" sz="1800" dirty="0"/>
              <a:t>for unexpected sickness</a:t>
            </a:r>
          </a:p>
        </p:txBody>
      </p:sp>
      <p:graphicFrame>
        <p:nvGraphicFramePr>
          <p:cNvPr id="5" name="Chart 4">
            <a:extLst>
              <a:ext uri="{FF2B5EF4-FFF2-40B4-BE49-F238E27FC236}">
                <a16:creationId xmlns:a16="http://schemas.microsoft.com/office/drawing/2014/main" id="{9CC11274-F4BD-4691-1482-6A1ACD04CD9F}"/>
              </a:ext>
            </a:extLst>
          </p:cNvPr>
          <p:cNvGraphicFramePr>
            <a:graphicFrameLocks/>
          </p:cNvGraphicFramePr>
          <p:nvPr>
            <p:extLst>
              <p:ext uri="{D42A27DB-BD31-4B8C-83A1-F6EECF244321}">
                <p14:modId xmlns:p14="http://schemas.microsoft.com/office/powerpoint/2010/main" val="2451819497"/>
              </p:ext>
            </p:extLst>
          </p:nvPr>
        </p:nvGraphicFramePr>
        <p:xfrm>
          <a:off x="564447" y="1229915"/>
          <a:ext cx="3822785" cy="28294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9D0CAAD-1B75-005E-681C-F51EBA4CEDA2}"/>
              </a:ext>
            </a:extLst>
          </p:cNvPr>
          <p:cNvGraphicFramePr>
            <a:graphicFrameLocks/>
          </p:cNvGraphicFramePr>
          <p:nvPr>
            <p:extLst>
              <p:ext uri="{D42A27DB-BD31-4B8C-83A1-F6EECF244321}">
                <p14:modId xmlns:p14="http://schemas.microsoft.com/office/powerpoint/2010/main" val="3823557169"/>
              </p:ext>
            </p:extLst>
          </p:nvPr>
        </p:nvGraphicFramePr>
        <p:xfrm>
          <a:off x="4825896" y="1229915"/>
          <a:ext cx="3822785" cy="282946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90F12FF1-EFF3-5BB9-C02F-EF33DCFBF332}"/>
              </a:ext>
            </a:extLst>
          </p:cNvPr>
          <p:cNvSpPr txBox="1">
            <a:spLocks/>
          </p:cNvSpPr>
          <p:nvPr/>
        </p:nvSpPr>
        <p:spPr bwMode="auto">
          <a:xfrm>
            <a:off x="4718649" y="388383"/>
            <a:ext cx="403728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1800" dirty="0"/>
              <a:t>Site of LTC for </a:t>
            </a:r>
          </a:p>
          <a:p>
            <a:r>
              <a:rPr lang="en-US" sz="1800" dirty="0"/>
              <a:t>unexpected sickness</a:t>
            </a:r>
          </a:p>
        </p:txBody>
      </p:sp>
      <p:sp>
        <p:nvSpPr>
          <p:cNvPr id="8" name="TextBox 7">
            <a:extLst>
              <a:ext uri="{FF2B5EF4-FFF2-40B4-BE49-F238E27FC236}">
                <a16:creationId xmlns:a16="http://schemas.microsoft.com/office/drawing/2014/main" id="{37E96003-3017-EFE2-CFB2-F374338F0C4E}"/>
              </a:ext>
            </a:extLst>
          </p:cNvPr>
          <p:cNvSpPr txBox="1"/>
          <p:nvPr/>
        </p:nvSpPr>
        <p:spPr>
          <a:xfrm>
            <a:off x="160256" y="4256477"/>
            <a:ext cx="8795208" cy="369332"/>
          </a:xfrm>
          <a:prstGeom prst="rect">
            <a:avLst/>
          </a:prstGeom>
          <a:noFill/>
        </p:spPr>
        <p:txBody>
          <a:bodyPr wrap="square" lIns="182880" rIns="182880">
            <a:spAutoFit/>
          </a:bodyPr>
          <a:lstStyle/>
          <a:p>
            <a:r>
              <a:rPr lang="en-US" sz="900" dirty="0">
                <a:solidFill>
                  <a:srgbClr val="000000"/>
                </a:solidFill>
              </a:rPr>
              <a:t>Q6.4 Who do you expect to take care of you long-term if you get sick unexpectedly? Select all that apply. (n=978)</a:t>
            </a:r>
          </a:p>
          <a:p>
            <a:r>
              <a:rPr lang="en-US" sz="900" dirty="0">
                <a:solidFill>
                  <a:srgbClr val="000000"/>
                </a:solidFill>
              </a:rPr>
              <a:t>Q6.5 Where do you expect to receive long-term care if you get sick unexpectedly? (n=978)</a:t>
            </a:r>
          </a:p>
        </p:txBody>
      </p:sp>
    </p:spTree>
    <p:extLst>
      <p:ext uri="{BB962C8B-B14F-4D97-AF65-F5344CB8AC3E}">
        <p14:creationId xmlns:p14="http://schemas.microsoft.com/office/powerpoint/2010/main" val="22436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25E2-FA69-4D6A-0EC1-D16E5BF3135A}"/>
              </a:ext>
            </a:extLst>
          </p:cNvPr>
          <p:cNvSpPr>
            <a:spLocks noGrp="1"/>
          </p:cNvSpPr>
          <p:nvPr>
            <p:ph type="title"/>
          </p:nvPr>
        </p:nvSpPr>
        <p:spPr/>
        <p:txBody>
          <a:bodyPr/>
          <a:lstStyle/>
          <a:p>
            <a:pPr algn="l"/>
            <a:r>
              <a:rPr lang="en-US" dirty="0"/>
              <a:t>Most consumers would expect personal savings and/or Social Security/Medicare to pay for care</a:t>
            </a:r>
          </a:p>
        </p:txBody>
      </p:sp>
      <p:pic>
        <p:nvPicPr>
          <p:cNvPr id="6" name="Picture Placeholder 5">
            <a:extLst>
              <a:ext uri="{FF2B5EF4-FFF2-40B4-BE49-F238E27FC236}">
                <a16:creationId xmlns:a16="http://schemas.microsoft.com/office/drawing/2014/main" id="{0BA4E9CB-53CB-938C-D31E-9E307D202BC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7C08A5E6-92E5-60CA-EEFE-BC007E646DFC}"/>
              </a:ext>
            </a:extLst>
          </p:cNvPr>
          <p:cNvSpPr>
            <a:spLocks noGrp="1"/>
          </p:cNvSpPr>
          <p:nvPr>
            <p:ph type="body" sz="quarter" idx="11"/>
          </p:nvPr>
        </p:nvSpPr>
        <p:spPr/>
        <p:txBody>
          <a:bodyPr/>
          <a:lstStyle/>
          <a:p>
            <a:r>
              <a:rPr lang="en-US" sz="1400" dirty="0"/>
              <a:t>Only about a quarter (23%) would expect </a:t>
            </a:r>
            <a:br>
              <a:rPr lang="en-US" sz="1400" dirty="0"/>
            </a:br>
            <a:r>
              <a:rPr lang="en-US" sz="1400" dirty="0"/>
              <a:t>LTC insurance to pay for such care in the event of an unexpected sickness. </a:t>
            </a:r>
          </a:p>
          <a:p>
            <a:endParaRPr lang="en-US" dirty="0"/>
          </a:p>
        </p:txBody>
      </p:sp>
    </p:spTree>
    <p:extLst>
      <p:ext uri="{BB962C8B-B14F-4D97-AF65-F5344CB8AC3E}">
        <p14:creationId xmlns:p14="http://schemas.microsoft.com/office/powerpoint/2010/main" val="3527614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DE67-A531-55EA-E992-7CE99F59398B}"/>
              </a:ext>
            </a:extLst>
          </p:cNvPr>
          <p:cNvSpPr>
            <a:spLocks noGrp="1"/>
          </p:cNvSpPr>
          <p:nvPr>
            <p:ph type="title"/>
          </p:nvPr>
        </p:nvSpPr>
        <p:spPr/>
        <p:txBody>
          <a:bodyPr/>
          <a:lstStyle/>
          <a:p>
            <a:r>
              <a:rPr lang="en-US" dirty="0"/>
              <a:t>Expected payment method for unexpected sickness</a:t>
            </a:r>
          </a:p>
        </p:txBody>
      </p:sp>
      <p:graphicFrame>
        <p:nvGraphicFramePr>
          <p:cNvPr id="5" name="Chart 4">
            <a:extLst>
              <a:ext uri="{FF2B5EF4-FFF2-40B4-BE49-F238E27FC236}">
                <a16:creationId xmlns:a16="http://schemas.microsoft.com/office/drawing/2014/main" id="{FDBC23EB-D808-5105-D1D2-237427E73996}"/>
              </a:ext>
            </a:extLst>
          </p:cNvPr>
          <p:cNvGraphicFramePr>
            <a:graphicFrameLocks/>
          </p:cNvGraphicFramePr>
          <p:nvPr>
            <p:extLst>
              <p:ext uri="{D42A27DB-BD31-4B8C-83A1-F6EECF244321}">
                <p14:modId xmlns:p14="http://schemas.microsoft.com/office/powerpoint/2010/main" val="3362048329"/>
              </p:ext>
            </p:extLst>
          </p:nvPr>
        </p:nvGraphicFramePr>
        <p:xfrm>
          <a:off x="457200" y="1074184"/>
          <a:ext cx="7842490" cy="3182294"/>
        </p:xfrm>
        <a:graphic>
          <a:graphicData uri="http://schemas.openxmlformats.org/drawingml/2006/chart">
            <c:chart xmlns:c="http://schemas.openxmlformats.org/drawingml/2006/chart" xmlns:r="http://schemas.openxmlformats.org/officeDocument/2006/relationships" r:id="rId2"/>
          </a:graphicData>
        </a:graphic>
      </p:graphicFrame>
      <p:sp>
        <p:nvSpPr>
          <p:cNvPr id="6" name="Speech Bubble: Rectangle with Corners Rounded 10">
            <a:extLst>
              <a:ext uri="{FF2B5EF4-FFF2-40B4-BE49-F238E27FC236}">
                <a16:creationId xmlns:a16="http://schemas.microsoft.com/office/drawing/2014/main" id="{116BE3FD-50CF-9AB8-CC12-91757A5A2C59}"/>
              </a:ext>
            </a:extLst>
          </p:cNvPr>
          <p:cNvSpPr/>
          <p:nvPr/>
        </p:nvSpPr>
        <p:spPr>
          <a:xfrm>
            <a:off x="6183520" y="1616151"/>
            <a:ext cx="2023082"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Age 40-64 (n=510) [A]: 43%</a:t>
            </a:r>
            <a:r>
              <a:rPr lang="en-US" sz="1000" baseline="30000" dirty="0">
                <a:solidFill>
                  <a:schemeClr val="tx1"/>
                </a:solidFill>
              </a:rPr>
              <a:t>B</a:t>
            </a:r>
            <a:endParaRPr lang="en-US" sz="1000" dirty="0">
              <a:solidFill>
                <a:schemeClr val="tx1"/>
              </a:solidFill>
            </a:endParaRPr>
          </a:p>
          <a:p>
            <a:pPr marL="171450" indent="-171450">
              <a:buFont typeface="Arial" panose="020B0604020202020204" pitchFamily="34" charset="0"/>
              <a:buChar char="•"/>
            </a:pPr>
            <a:r>
              <a:rPr lang="en-US" sz="1000" dirty="0">
                <a:solidFill>
                  <a:schemeClr val="tx1"/>
                </a:solidFill>
              </a:rPr>
              <a:t>Age 65+ (n=468) [B]: 64%</a:t>
            </a:r>
            <a:r>
              <a:rPr lang="en-US" sz="1000" baseline="30000" dirty="0">
                <a:solidFill>
                  <a:schemeClr val="tx1"/>
                </a:solidFill>
              </a:rPr>
              <a:t>A</a:t>
            </a:r>
          </a:p>
        </p:txBody>
      </p:sp>
      <p:sp>
        <p:nvSpPr>
          <p:cNvPr id="7" name="Speech Bubble: Rectangle with Corners Rounded 10">
            <a:extLst>
              <a:ext uri="{FF2B5EF4-FFF2-40B4-BE49-F238E27FC236}">
                <a16:creationId xmlns:a16="http://schemas.microsoft.com/office/drawing/2014/main" id="{023E82B9-DE78-92AF-C5A0-813FBE9769FC}"/>
              </a:ext>
            </a:extLst>
          </p:cNvPr>
          <p:cNvSpPr/>
          <p:nvPr/>
        </p:nvSpPr>
        <p:spPr>
          <a:xfrm>
            <a:off x="4411568" y="2075682"/>
            <a:ext cx="2023082"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Age 40-64 (n=510) [A]: 23%</a:t>
            </a:r>
            <a:r>
              <a:rPr lang="en-US" sz="1000" baseline="30000" dirty="0">
                <a:solidFill>
                  <a:schemeClr val="tx1"/>
                </a:solidFill>
              </a:rPr>
              <a:t>B</a:t>
            </a:r>
            <a:endParaRPr lang="en-US" sz="1000" dirty="0">
              <a:solidFill>
                <a:schemeClr val="tx1"/>
              </a:solidFill>
            </a:endParaRPr>
          </a:p>
          <a:p>
            <a:pPr marL="171450" indent="-171450">
              <a:buFont typeface="Arial" panose="020B0604020202020204" pitchFamily="34" charset="0"/>
              <a:buChar char="•"/>
            </a:pPr>
            <a:r>
              <a:rPr lang="en-US" sz="1000" dirty="0">
                <a:solidFill>
                  <a:schemeClr val="tx1"/>
                </a:solidFill>
              </a:rPr>
              <a:t>Age 65+ (n=468) [B]: 10%</a:t>
            </a:r>
            <a:r>
              <a:rPr lang="en-US" sz="1000" baseline="30000" dirty="0">
                <a:solidFill>
                  <a:schemeClr val="tx1"/>
                </a:solidFill>
              </a:rPr>
              <a:t>A</a:t>
            </a:r>
          </a:p>
        </p:txBody>
      </p:sp>
      <p:sp>
        <p:nvSpPr>
          <p:cNvPr id="8" name="Speech Bubble: Rectangle with Corners Rounded 10">
            <a:extLst>
              <a:ext uri="{FF2B5EF4-FFF2-40B4-BE49-F238E27FC236}">
                <a16:creationId xmlns:a16="http://schemas.microsoft.com/office/drawing/2014/main" id="{DC4B2B90-9335-2F51-24DB-F785FE7C9DEC}"/>
              </a:ext>
            </a:extLst>
          </p:cNvPr>
          <p:cNvSpPr/>
          <p:nvPr/>
        </p:nvSpPr>
        <p:spPr>
          <a:xfrm>
            <a:off x="6745002" y="1182706"/>
            <a:ext cx="2023082"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Age 40-64 (n=510) [A]: 54%</a:t>
            </a:r>
            <a:r>
              <a:rPr lang="en-US" sz="1000" baseline="30000" dirty="0">
                <a:solidFill>
                  <a:schemeClr val="tx1"/>
                </a:solidFill>
              </a:rPr>
              <a:t>B</a:t>
            </a:r>
            <a:endParaRPr lang="en-US" sz="1000" dirty="0">
              <a:solidFill>
                <a:schemeClr val="tx1"/>
              </a:solidFill>
            </a:endParaRPr>
          </a:p>
          <a:p>
            <a:pPr marL="171450" indent="-171450">
              <a:buFont typeface="Arial" panose="020B0604020202020204" pitchFamily="34" charset="0"/>
              <a:buChar char="•"/>
            </a:pPr>
            <a:r>
              <a:rPr lang="en-US" sz="1000" dirty="0">
                <a:solidFill>
                  <a:schemeClr val="tx1"/>
                </a:solidFill>
              </a:rPr>
              <a:t>Age 65+ (n=468) [B]: 72%</a:t>
            </a:r>
            <a:r>
              <a:rPr lang="en-US" sz="1000" baseline="30000" dirty="0">
                <a:solidFill>
                  <a:schemeClr val="tx1"/>
                </a:solidFill>
              </a:rPr>
              <a:t>A</a:t>
            </a:r>
          </a:p>
        </p:txBody>
      </p:sp>
      <p:sp>
        <p:nvSpPr>
          <p:cNvPr id="9" name="TextBox 8">
            <a:extLst>
              <a:ext uri="{FF2B5EF4-FFF2-40B4-BE49-F238E27FC236}">
                <a16:creationId xmlns:a16="http://schemas.microsoft.com/office/drawing/2014/main" id="{C8162D5C-A858-2E4E-156C-754CE0CE5692}"/>
              </a:ext>
            </a:extLst>
          </p:cNvPr>
          <p:cNvSpPr txBox="1"/>
          <p:nvPr/>
        </p:nvSpPr>
        <p:spPr>
          <a:xfrm>
            <a:off x="160256" y="4341709"/>
            <a:ext cx="8795208" cy="230832"/>
          </a:xfrm>
          <a:prstGeom prst="rect">
            <a:avLst/>
          </a:prstGeom>
          <a:noFill/>
        </p:spPr>
        <p:txBody>
          <a:bodyPr wrap="square" lIns="182880" rIns="182880">
            <a:spAutoFit/>
          </a:bodyPr>
          <a:lstStyle/>
          <a:p>
            <a:r>
              <a:rPr lang="en-US" sz="900" dirty="0">
                <a:solidFill>
                  <a:srgbClr val="000000"/>
                </a:solidFill>
              </a:rPr>
              <a:t>Q6.6 How do you expect to pay for long-term care if you get sick unexpectedly? Select all that apply. (n=978) </a:t>
            </a:r>
          </a:p>
        </p:txBody>
      </p:sp>
      <p:cxnSp>
        <p:nvCxnSpPr>
          <p:cNvPr id="10" name="Straight Arrow Connector 9">
            <a:extLst>
              <a:ext uri="{FF2B5EF4-FFF2-40B4-BE49-F238E27FC236}">
                <a16:creationId xmlns:a16="http://schemas.microsoft.com/office/drawing/2014/main" id="{4BE965CA-EDA9-0378-F0A1-DF48A86C717A}"/>
              </a:ext>
            </a:extLst>
          </p:cNvPr>
          <p:cNvCxnSpPr>
            <a:cxnSpLocks/>
          </p:cNvCxnSpPr>
          <p:nvPr/>
        </p:nvCxnSpPr>
        <p:spPr>
          <a:xfrm>
            <a:off x="4067078" y="2259607"/>
            <a:ext cx="296536"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CAB758-2259-790F-D1A9-35402013AFCB}"/>
              </a:ext>
            </a:extLst>
          </p:cNvPr>
          <p:cNvCxnSpPr>
            <a:cxnSpLocks/>
          </p:cNvCxnSpPr>
          <p:nvPr/>
        </p:nvCxnSpPr>
        <p:spPr>
          <a:xfrm>
            <a:off x="5843541" y="1666419"/>
            <a:ext cx="296536"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123A37-E643-3E4C-C124-C9B082BE2C54}"/>
              </a:ext>
            </a:extLst>
          </p:cNvPr>
          <p:cNvCxnSpPr>
            <a:cxnSpLocks/>
          </p:cNvCxnSpPr>
          <p:nvPr/>
        </p:nvCxnSpPr>
        <p:spPr>
          <a:xfrm>
            <a:off x="6371079" y="1349895"/>
            <a:ext cx="296536"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25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385156-B00C-1B56-2A3F-E0F6E80FE3A8}"/>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42115081-5825-7C47-F84F-CADD502F743D}"/>
              </a:ext>
            </a:extLst>
          </p:cNvPr>
          <p:cNvSpPr>
            <a:spLocks noGrp="1"/>
          </p:cNvSpPr>
          <p:nvPr>
            <p:ph type="title"/>
          </p:nvPr>
        </p:nvSpPr>
        <p:spPr/>
        <p:txBody>
          <a:bodyPr/>
          <a:lstStyle/>
          <a:p>
            <a:r>
              <a:rPr lang="en-US" dirty="0"/>
              <a:t>Impact of the COVID-19 Pandemic on LTC Planning</a:t>
            </a:r>
          </a:p>
        </p:txBody>
      </p:sp>
      <p:cxnSp>
        <p:nvCxnSpPr>
          <p:cNvPr id="6" name="Straight Connector 5">
            <a:extLst>
              <a:ext uri="{FF2B5EF4-FFF2-40B4-BE49-F238E27FC236}">
                <a16:creationId xmlns:a16="http://schemas.microsoft.com/office/drawing/2014/main" id="{76F25D9A-1C27-280E-2AF8-85C6EF01F8D6}"/>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439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looking at a book&#10;&#10;Description automatically generated with low confidence">
            <a:extLst>
              <a:ext uri="{FF2B5EF4-FFF2-40B4-BE49-F238E27FC236}">
                <a16:creationId xmlns:a16="http://schemas.microsoft.com/office/drawing/2014/main" id="{118B7B45-3C5F-C031-5E73-6D1286505EA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8307E742-1E89-E3B4-DD13-E124D9CB0FAC}"/>
              </a:ext>
            </a:extLst>
          </p:cNvPr>
          <p:cNvSpPr>
            <a:spLocks noGrp="1"/>
          </p:cNvSpPr>
          <p:nvPr>
            <p:ph type="title"/>
          </p:nvPr>
        </p:nvSpPr>
        <p:spPr/>
        <p:txBody>
          <a:bodyPr/>
          <a:lstStyle/>
          <a:p>
            <a:pPr algn="l"/>
            <a:r>
              <a:rPr lang="en-US" dirty="0"/>
              <a:t>The COVID-19 pandemic has had only a moderate influence on consumers’ LTC-related perceptions</a:t>
            </a:r>
          </a:p>
        </p:txBody>
      </p:sp>
      <p:sp>
        <p:nvSpPr>
          <p:cNvPr id="4" name="Text Placeholder 3">
            <a:extLst>
              <a:ext uri="{FF2B5EF4-FFF2-40B4-BE49-F238E27FC236}">
                <a16:creationId xmlns:a16="http://schemas.microsoft.com/office/drawing/2014/main" id="{F15A2D7B-4222-D375-05D6-CD129A9E14BA}"/>
              </a:ext>
            </a:extLst>
          </p:cNvPr>
          <p:cNvSpPr>
            <a:spLocks noGrp="1"/>
          </p:cNvSpPr>
          <p:nvPr>
            <p:ph type="body" sz="quarter" idx="11"/>
          </p:nvPr>
        </p:nvSpPr>
        <p:spPr/>
        <p:txBody>
          <a:bodyPr/>
          <a:lstStyle/>
          <a:p>
            <a:pPr>
              <a:spcBef>
                <a:spcPts val="0"/>
              </a:spcBef>
            </a:pPr>
            <a:r>
              <a:rPr lang="en-US" sz="1400" dirty="0"/>
              <a:t>Specifically, well under a quarter (15%) say the pandemic has been highly influential on such perceptions.</a:t>
            </a:r>
          </a:p>
          <a:p>
            <a:pPr>
              <a:spcBef>
                <a:spcPts val="0"/>
              </a:spcBef>
            </a:pPr>
            <a:r>
              <a:rPr lang="en-US" sz="1400" dirty="0"/>
              <a:t>Nevertheless, the pandemic has proven </a:t>
            </a:r>
            <a:br>
              <a:rPr lang="en-US" sz="1400" dirty="0"/>
            </a:br>
            <a:r>
              <a:rPr lang="en-US" sz="1400" dirty="0"/>
              <a:t>more influential on broader health-related perceptions. Nearly two-thirds agree that </a:t>
            </a:r>
            <a:br>
              <a:rPr lang="en-US" sz="1400" dirty="0"/>
            </a:br>
            <a:r>
              <a:rPr lang="en-US" sz="1400" dirty="0"/>
              <a:t>the COVID-19 pandemic has made them more aware of their health’s potential impact on their financial security (65%), that they </a:t>
            </a:r>
            <a:br>
              <a:rPr lang="en-US" sz="1400" dirty="0"/>
            </a:br>
            <a:r>
              <a:rPr lang="en-US" sz="1400" dirty="0"/>
              <a:t>are more worried about family members’ health and wellness (64%), and that they </a:t>
            </a:r>
            <a:br>
              <a:rPr lang="en-US" sz="1400" dirty="0"/>
            </a:br>
            <a:r>
              <a:rPr lang="en-US" sz="1400" dirty="0"/>
              <a:t>feel a greater need to prepare for the unexpected (63%). </a:t>
            </a:r>
          </a:p>
          <a:p>
            <a:endParaRPr lang="en-US" dirty="0"/>
          </a:p>
        </p:txBody>
      </p:sp>
    </p:spTree>
    <p:extLst>
      <p:ext uri="{BB962C8B-B14F-4D97-AF65-F5344CB8AC3E}">
        <p14:creationId xmlns:p14="http://schemas.microsoft.com/office/powerpoint/2010/main" val="419319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FB2F-D491-204C-107F-D08D4DFC2209}"/>
              </a:ext>
            </a:extLst>
          </p:cNvPr>
          <p:cNvSpPr>
            <a:spLocks noGrp="1"/>
          </p:cNvSpPr>
          <p:nvPr>
            <p:ph type="title"/>
          </p:nvPr>
        </p:nvSpPr>
        <p:spPr/>
        <p:txBody>
          <a:bodyPr/>
          <a:lstStyle/>
          <a:p>
            <a:r>
              <a:rPr lang="en-US" dirty="0"/>
              <a:t>Influence of pandemic on perceived need for LTC</a:t>
            </a:r>
          </a:p>
        </p:txBody>
      </p:sp>
      <p:graphicFrame>
        <p:nvGraphicFramePr>
          <p:cNvPr id="4" name="Chart 3">
            <a:extLst>
              <a:ext uri="{FF2B5EF4-FFF2-40B4-BE49-F238E27FC236}">
                <a16:creationId xmlns:a16="http://schemas.microsoft.com/office/drawing/2014/main" id="{703EAAE4-9B91-E4D2-9BAA-E2E9CBA57345}"/>
              </a:ext>
            </a:extLst>
          </p:cNvPr>
          <p:cNvGraphicFramePr>
            <a:graphicFrameLocks/>
          </p:cNvGraphicFramePr>
          <p:nvPr>
            <p:extLst>
              <p:ext uri="{D42A27DB-BD31-4B8C-83A1-F6EECF244321}">
                <p14:modId xmlns:p14="http://schemas.microsoft.com/office/powerpoint/2010/main" val="3297003343"/>
              </p:ext>
            </p:extLst>
          </p:nvPr>
        </p:nvGraphicFramePr>
        <p:xfrm>
          <a:off x="457200" y="1374727"/>
          <a:ext cx="8229600" cy="1539241"/>
        </p:xfrm>
        <a:graphic>
          <a:graphicData uri="http://schemas.openxmlformats.org/drawingml/2006/chart">
            <c:chart xmlns:c="http://schemas.openxmlformats.org/drawingml/2006/chart" xmlns:r="http://schemas.openxmlformats.org/officeDocument/2006/relationships" r:id="rId2"/>
          </a:graphicData>
        </a:graphic>
      </p:graphicFrame>
      <p:sp>
        <p:nvSpPr>
          <p:cNvPr id="5" name="Speech Bubble: Rectangle with Corners Rounded 10">
            <a:extLst>
              <a:ext uri="{FF2B5EF4-FFF2-40B4-BE49-F238E27FC236}">
                <a16:creationId xmlns:a16="http://schemas.microsoft.com/office/drawing/2014/main" id="{3E0C7097-3756-371A-5617-9D448C0DB0EB}"/>
              </a:ext>
            </a:extLst>
          </p:cNvPr>
          <p:cNvSpPr/>
          <p:nvPr/>
        </p:nvSpPr>
        <p:spPr>
          <a:xfrm>
            <a:off x="3501146" y="3055201"/>
            <a:ext cx="2141707"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Age 40-64 (n=510) [A]: 19%</a:t>
            </a:r>
            <a:r>
              <a:rPr lang="en-US" sz="1000" baseline="30000" dirty="0">
                <a:solidFill>
                  <a:schemeClr val="tx1"/>
                </a:solidFill>
              </a:rPr>
              <a:t>B</a:t>
            </a:r>
            <a:endParaRPr lang="en-US" sz="1000" dirty="0">
              <a:solidFill>
                <a:schemeClr val="tx1"/>
              </a:solidFill>
            </a:endParaRPr>
          </a:p>
          <a:p>
            <a:pPr marL="171450" indent="-171450">
              <a:buFont typeface="Arial" panose="020B0604020202020204" pitchFamily="34" charset="0"/>
              <a:buChar char="•"/>
            </a:pPr>
            <a:r>
              <a:rPr lang="en-US" sz="1000" dirty="0">
                <a:solidFill>
                  <a:schemeClr val="tx1"/>
                </a:solidFill>
              </a:rPr>
              <a:t>Age 65+ (n=468) [B]: 10%</a:t>
            </a:r>
            <a:r>
              <a:rPr lang="en-US" sz="1000" baseline="30000" dirty="0">
                <a:solidFill>
                  <a:schemeClr val="tx1"/>
                </a:solidFill>
              </a:rPr>
              <a:t>A</a:t>
            </a:r>
          </a:p>
        </p:txBody>
      </p:sp>
      <p:sp>
        <p:nvSpPr>
          <p:cNvPr id="8" name="TextBox 7">
            <a:extLst>
              <a:ext uri="{FF2B5EF4-FFF2-40B4-BE49-F238E27FC236}">
                <a16:creationId xmlns:a16="http://schemas.microsoft.com/office/drawing/2014/main" id="{95500947-4074-6C6E-B6AC-BC87E72F87AF}"/>
              </a:ext>
            </a:extLst>
          </p:cNvPr>
          <p:cNvSpPr txBox="1"/>
          <p:nvPr/>
        </p:nvSpPr>
        <p:spPr>
          <a:xfrm>
            <a:off x="174395" y="4373087"/>
            <a:ext cx="8795208" cy="230832"/>
          </a:xfrm>
          <a:prstGeom prst="rect">
            <a:avLst/>
          </a:prstGeom>
          <a:noFill/>
        </p:spPr>
        <p:txBody>
          <a:bodyPr wrap="square" lIns="182880" rIns="182880">
            <a:spAutoFit/>
          </a:bodyPr>
          <a:lstStyle/>
          <a:p>
            <a:r>
              <a:rPr lang="en-US" sz="900" dirty="0">
                <a:solidFill>
                  <a:srgbClr val="000000"/>
                </a:solidFill>
              </a:rPr>
              <a:t>Q7.1 How influential has the COVID-19 pandemic been on your perceptions of the need for long-term care? (n=978)</a:t>
            </a:r>
          </a:p>
        </p:txBody>
      </p:sp>
      <p:sp>
        <p:nvSpPr>
          <p:cNvPr id="3" name="Rectangle 2">
            <a:extLst>
              <a:ext uri="{FF2B5EF4-FFF2-40B4-BE49-F238E27FC236}">
                <a16:creationId xmlns:a16="http://schemas.microsoft.com/office/drawing/2014/main" id="{5C8A5513-3E26-B64C-5ABD-F21D4556E052}"/>
              </a:ext>
            </a:extLst>
          </p:cNvPr>
          <p:cNvSpPr/>
          <p:nvPr/>
        </p:nvSpPr>
        <p:spPr>
          <a:xfrm>
            <a:off x="8412239" y="2026123"/>
            <a:ext cx="545341" cy="400110"/>
          </a:xfrm>
          <a:prstGeom prst="rect">
            <a:avLst/>
          </a:prstGeom>
        </p:spPr>
        <p:txBody>
          <a:bodyPr wrap="none">
            <a:spAutoFit/>
          </a:bodyPr>
          <a:lstStyle/>
          <a:p>
            <a:pPr algn="ctr" fontAlgn="b"/>
            <a:r>
              <a:rPr lang="en-US" sz="1000" dirty="0">
                <a:solidFill>
                  <a:srgbClr val="000000"/>
                </a:solidFill>
                <a:latin typeface="Arial" panose="020B0604020202020204" pitchFamily="34" charset="0"/>
                <a:cs typeface="Arial" panose="020B0604020202020204" pitchFamily="34" charset="0"/>
              </a:rPr>
              <a:t>Top 2:</a:t>
            </a:r>
          </a:p>
          <a:p>
            <a:pPr algn="ctr" fontAlgn="b"/>
            <a:r>
              <a:rPr lang="en-US" sz="1000" dirty="0">
                <a:solidFill>
                  <a:srgbClr val="000000"/>
                </a:solidFill>
                <a:latin typeface="Arial" panose="020B0604020202020204" pitchFamily="34" charset="0"/>
                <a:cs typeface="Arial" panose="020B0604020202020204" pitchFamily="34" charset="0"/>
              </a:rPr>
              <a:t>15%</a:t>
            </a:r>
          </a:p>
        </p:txBody>
      </p:sp>
      <p:cxnSp>
        <p:nvCxnSpPr>
          <p:cNvPr id="7" name="Elbow Connector 6">
            <a:extLst>
              <a:ext uri="{FF2B5EF4-FFF2-40B4-BE49-F238E27FC236}">
                <a16:creationId xmlns:a16="http://schemas.microsoft.com/office/drawing/2014/main" id="{0377424B-9DA4-9E34-F850-2F78C90033D7}"/>
              </a:ext>
            </a:extLst>
          </p:cNvPr>
          <p:cNvCxnSpPr>
            <a:stCxn id="5" idx="3"/>
            <a:endCxn id="3" idx="2"/>
          </p:cNvCxnSpPr>
          <p:nvPr/>
        </p:nvCxnSpPr>
        <p:spPr>
          <a:xfrm flipV="1">
            <a:off x="5642853" y="2426233"/>
            <a:ext cx="3042057" cy="811941"/>
          </a:xfrm>
          <a:prstGeom prst="bentConnector2">
            <a:avLst/>
          </a:prstGeom>
          <a:ln w="9525">
            <a:solidFill>
              <a:schemeClr val="accent5">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534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DF5-C230-DE71-B35C-143C755085EA}"/>
              </a:ext>
            </a:extLst>
          </p:cNvPr>
          <p:cNvSpPr>
            <a:spLocks noGrp="1"/>
          </p:cNvSpPr>
          <p:nvPr>
            <p:ph type="title"/>
          </p:nvPr>
        </p:nvSpPr>
        <p:spPr/>
        <p:txBody>
          <a:bodyPr/>
          <a:lstStyle/>
          <a:p>
            <a:r>
              <a:rPr lang="en-US" dirty="0"/>
              <a:t>Agreement with COVID-19 pandemic impact statements</a:t>
            </a:r>
          </a:p>
        </p:txBody>
      </p:sp>
      <p:graphicFrame>
        <p:nvGraphicFramePr>
          <p:cNvPr id="4" name="Chart 3">
            <a:extLst>
              <a:ext uri="{FF2B5EF4-FFF2-40B4-BE49-F238E27FC236}">
                <a16:creationId xmlns:a16="http://schemas.microsoft.com/office/drawing/2014/main" id="{4DE0E567-6878-23C0-CB3D-7F674D3F1AA4}"/>
              </a:ext>
            </a:extLst>
          </p:cNvPr>
          <p:cNvGraphicFramePr>
            <a:graphicFrameLocks/>
          </p:cNvGraphicFramePr>
          <p:nvPr>
            <p:extLst>
              <p:ext uri="{D42A27DB-BD31-4B8C-83A1-F6EECF244321}">
                <p14:modId xmlns:p14="http://schemas.microsoft.com/office/powerpoint/2010/main" val="1739675263"/>
              </p:ext>
            </p:extLst>
          </p:nvPr>
        </p:nvGraphicFramePr>
        <p:xfrm>
          <a:off x="-51884" y="964096"/>
          <a:ext cx="8607594" cy="30779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A953C0E-E30E-76A5-072C-4ED44F9CBE7A}"/>
              </a:ext>
            </a:extLst>
          </p:cNvPr>
          <p:cNvSpPr txBox="1"/>
          <p:nvPr/>
        </p:nvSpPr>
        <p:spPr>
          <a:xfrm>
            <a:off x="160256" y="4218018"/>
            <a:ext cx="8795208" cy="369332"/>
          </a:xfrm>
          <a:prstGeom prst="rect">
            <a:avLst/>
          </a:prstGeom>
          <a:noFill/>
        </p:spPr>
        <p:txBody>
          <a:bodyPr wrap="square" lIns="182880" rIns="182880">
            <a:spAutoFit/>
          </a:bodyPr>
          <a:lstStyle/>
          <a:p>
            <a:r>
              <a:rPr lang="en-US" sz="900" dirty="0">
                <a:solidFill>
                  <a:srgbClr val="000000"/>
                </a:solidFill>
              </a:rPr>
              <a:t>Q7.2 When considering the potential impact of the COVID-19 pandemic on your health and financial well-being, to what extent do you agree with the following statements? (n=978)</a:t>
            </a:r>
          </a:p>
        </p:txBody>
      </p:sp>
      <p:sp>
        <p:nvSpPr>
          <p:cNvPr id="3" name="TextBox 2">
            <a:extLst>
              <a:ext uri="{FF2B5EF4-FFF2-40B4-BE49-F238E27FC236}">
                <a16:creationId xmlns:a16="http://schemas.microsoft.com/office/drawing/2014/main" id="{84738AC6-4D31-5253-F771-E0E0B0EC0761}"/>
              </a:ext>
            </a:extLst>
          </p:cNvPr>
          <p:cNvSpPr txBox="1"/>
          <p:nvPr/>
        </p:nvSpPr>
        <p:spPr>
          <a:xfrm>
            <a:off x="839755" y="3299573"/>
            <a:ext cx="3412158" cy="398285"/>
          </a:xfrm>
          <a:prstGeom prst="rect">
            <a:avLst/>
          </a:prstGeom>
          <a:noFill/>
        </p:spPr>
        <p:txBody>
          <a:bodyPr wrap="square" rtlCol="0">
            <a:spAutoFit/>
          </a:bodyPr>
          <a:lstStyle/>
          <a:p>
            <a:pPr algn="r"/>
            <a:r>
              <a:rPr lang="en-US" sz="1000" dirty="0"/>
              <a:t>I am more open to support from financial representatives to help me plan for the future</a:t>
            </a:r>
          </a:p>
        </p:txBody>
      </p:sp>
      <p:sp>
        <p:nvSpPr>
          <p:cNvPr id="5" name="TextBox 4">
            <a:extLst>
              <a:ext uri="{FF2B5EF4-FFF2-40B4-BE49-F238E27FC236}">
                <a16:creationId xmlns:a16="http://schemas.microsoft.com/office/drawing/2014/main" id="{C34E3805-F464-FF13-2F43-110B90DA4589}"/>
              </a:ext>
            </a:extLst>
          </p:cNvPr>
          <p:cNvSpPr txBox="1"/>
          <p:nvPr/>
        </p:nvSpPr>
        <p:spPr>
          <a:xfrm>
            <a:off x="565146" y="3054381"/>
            <a:ext cx="3686767" cy="245098"/>
          </a:xfrm>
          <a:prstGeom prst="rect">
            <a:avLst/>
          </a:prstGeom>
          <a:noFill/>
        </p:spPr>
        <p:txBody>
          <a:bodyPr wrap="square" rtlCol="0">
            <a:spAutoFit/>
          </a:bodyPr>
          <a:lstStyle/>
          <a:p>
            <a:pPr algn="r"/>
            <a:r>
              <a:rPr lang="en-US" sz="1000" dirty="0"/>
              <a:t>I am more worried about my personal financial well-being</a:t>
            </a:r>
          </a:p>
        </p:txBody>
      </p:sp>
      <p:sp>
        <p:nvSpPr>
          <p:cNvPr id="7" name="TextBox 6">
            <a:extLst>
              <a:ext uri="{FF2B5EF4-FFF2-40B4-BE49-F238E27FC236}">
                <a16:creationId xmlns:a16="http://schemas.microsoft.com/office/drawing/2014/main" id="{43BF7475-23A7-ACEC-A7C6-6FC445301820}"/>
              </a:ext>
            </a:extLst>
          </p:cNvPr>
          <p:cNvSpPr txBox="1"/>
          <p:nvPr/>
        </p:nvSpPr>
        <p:spPr>
          <a:xfrm>
            <a:off x="1222309" y="2649986"/>
            <a:ext cx="3029603" cy="400110"/>
          </a:xfrm>
          <a:prstGeom prst="rect">
            <a:avLst/>
          </a:prstGeom>
          <a:noFill/>
        </p:spPr>
        <p:txBody>
          <a:bodyPr wrap="square" rtlCol="0">
            <a:spAutoFit/>
          </a:bodyPr>
          <a:lstStyle/>
          <a:p>
            <a:pPr algn="r"/>
            <a:r>
              <a:rPr lang="en-US" sz="1000" dirty="0"/>
              <a:t>I am more aware of the potential of experiencing a long-term care need</a:t>
            </a:r>
          </a:p>
        </p:txBody>
      </p:sp>
      <p:sp>
        <p:nvSpPr>
          <p:cNvPr id="8" name="TextBox 7">
            <a:extLst>
              <a:ext uri="{FF2B5EF4-FFF2-40B4-BE49-F238E27FC236}">
                <a16:creationId xmlns:a16="http://schemas.microsoft.com/office/drawing/2014/main" id="{D8781D2E-5A96-F1F8-C29F-DDC36E5007F3}"/>
              </a:ext>
            </a:extLst>
          </p:cNvPr>
          <p:cNvSpPr txBox="1"/>
          <p:nvPr/>
        </p:nvSpPr>
        <p:spPr>
          <a:xfrm>
            <a:off x="155504" y="2422689"/>
            <a:ext cx="4096409" cy="245098"/>
          </a:xfrm>
          <a:prstGeom prst="rect">
            <a:avLst/>
          </a:prstGeom>
          <a:noFill/>
        </p:spPr>
        <p:txBody>
          <a:bodyPr wrap="square" rtlCol="0">
            <a:spAutoFit/>
          </a:bodyPr>
          <a:lstStyle/>
          <a:p>
            <a:pPr algn="r"/>
            <a:r>
              <a:rPr lang="en-US" sz="1000" dirty="0"/>
              <a:t>I feel a greater need to prepare for the unexpected</a:t>
            </a:r>
          </a:p>
        </p:txBody>
      </p:sp>
      <p:sp>
        <p:nvSpPr>
          <p:cNvPr id="9" name="TextBox 8">
            <a:extLst>
              <a:ext uri="{FF2B5EF4-FFF2-40B4-BE49-F238E27FC236}">
                <a16:creationId xmlns:a16="http://schemas.microsoft.com/office/drawing/2014/main" id="{34BF3918-5840-9616-4140-93F1B662D41E}"/>
              </a:ext>
            </a:extLst>
          </p:cNvPr>
          <p:cNvSpPr txBox="1"/>
          <p:nvPr/>
        </p:nvSpPr>
        <p:spPr>
          <a:xfrm>
            <a:off x="1296955" y="2036574"/>
            <a:ext cx="2954958" cy="400110"/>
          </a:xfrm>
          <a:prstGeom prst="rect">
            <a:avLst/>
          </a:prstGeom>
          <a:noFill/>
        </p:spPr>
        <p:txBody>
          <a:bodyPr wrap="square" rtlCol="0">
            <a:spAutoFit/>
          </a:bodyPr>
          <a:lstStyle/>
          <a:p>
            <a:pPr algn="r"/>
            <a:r>
              <a:rPr lang="en-US" sz="1000" dirty="0"/>
              <a:t>I am more worried about my family members’ health and wellness</a:t>
            </a:r>
          </a:p>
        </p:txBody>
      </p:sp>
      <p:sp>
        <p:nvSpPr>
          <p:cNvPr id="10" name="TextBox 9">
            <a:extLst>
              <a:ext uri="{FF2B5EF4-FFF2-40B4-BE49-F238E27FC236}">
                <a16:creationId xmlns:a16="http://schemas.microsoft.com/office/drawing/2014/main" id="{23B60AD4-B6BB-9417-B5A6-11CBCC5E29DD}"/>
              </a:ext>
            </a:extLst>
          </p:cNvPr>
          <p:cNvSpPr txBox="1"/>
          <p:nvPr/>
        </p:nvSpPr>
        <p:spPr>
          <a:xfrm>
            <a:off x="1362269" y="1678930"/>
            <a:ext cx="2889644" cy="400110"/>
          </a:xfrm>
          <a:prstGeom prst="rect">
            <a:avLst/>
          </a:prstGeom>
          <a:noFill/>
        </p:spPr>
        <p:txBody>
          <a:bodyPr wrap="square" rtlCol="0">
            <a:spAutoFit/>
          </a:bodyPr>
          <a:lstStyle/>
          <a:p>
            <a:pPr algn="r"/>
            <a:r>
              <a:rPr lang="en-US" sz="1000" dirty="0"/>
              <a:t>I am more aware of the impact my health could have on my financial security</a:t>
            </a:r>
          </a:p>
        </p:txBody>
      </p:sp>
      <p:graphicFrame>
        <p:nvGraphicFramePr>
          <p:cNvPr id="13" name="Table 12">
            <a:extLst>
              <a:ext uri="{FF2B5EF4-FFF2-40B4-BE49-F238E27FC236}">
                <a16:creationId xmlns:a16="http://schemas.microsoft.com/office/drawing/2014/main" id="{02BEEFBE-97AE-2682-9F9B-ED74158D8E03}"/>
              </a:ext>
            </a:extLst>
          </p:cNvPr>
          <p:cNvGraphicFramePr>
            <a:graphicFrameLocks noGrp="1"/>
          </p:cNvGraphicFramePr>
          <p:nvPr>
            <p:extLst>
              <p:ext uri="{D42A27DB-BD31-4B8C-83A1-F6EECF244321}">
                <p14:modId xmlns:p14="http://schemas.microsoft.com/office/powerpoint/2010/main" val="2417491383"/>
              </p:ext>
            </p:extLst>
          </p:nvPr>
        </p:nvGraphicFramePr>
        <p:xfrm>
          <a:off x="8333460" y="1498440"/>
          <a:ext cx="444500" cy="2142666"/>
        </p:xfrm>
        <a:graphic>
          <a:graphicData uri="http://schemas.openxmlformats.org/drawingml/2006/table">
            <a:tbl>
              <a:tblPr/>
              <a:tblGrid>
                <a:gridCol w="444500">
                  <a:extLst>
                    <a:ext uri="{9D8B030D-6E8A-4147-A177-3AD203B41FA5}">
                      <a16:colId xmlns:a16="http://schemas.microsoft.com/office/drawing/2014/main" val="3215617072"/>
                    </a:ext>
                  </a:extLst>
                </a:gridCol>
              </a:tblGrid>
              <a:tr h="238728">
                <a:tc>
                  <a:txBody>
                    <a:bodyPr/>
                    <a:lstStyle/>
                    <a:p>
                      <a:pPr algn="ctr" fontAlgn="b"/>
                      <a:r>
                        <a:rPr lang="en-US" sz="1000" b="0" i="0" u="sng" strike="noStrike" dirty="0">
                          <a:solidFill>
                            <a:srgbClr val="000000"/>
                          </a:solidFill>
                          <a:effectLst/>
                          <a:latin typeface="Arial" panose="020B0604020202020204" pitchFamily="34" charset="0"/>
                          <a:cs typeface="Arial" panose="020B0604020202020204" pitchFamily="34" charset="0"/>
                        </a:rPr>
                        <a:t>Top 2</a:t>
                      </a:r>
                    </a:p>
                  </a:txBody>
                  <a:tcPr marL="0" marR="0" marT="0" marB="0" anchor="ctr">
                    <a:lnL>
                      <a:noFill/>
                    </a:lnL>
                    <a:lnR>
                      <a:noFill/>
                    </a:lnR>
                    <a:lnT>
                      <a:noFill/>
                    </a:lnT>
                    <a:lnB>
                      <a:noFill/>
                    </a:lnB>
                  </a:tcPr>
                </a:tc>
                <a:extLst>
                  <a:ext uri="{0D108BD9-81ED-4DB2-BD59-A6C34878D82A}">
                    <a16:rowId xmlns:a16="http://schemas.microsoft.com/office/drawing/2014/main" val="2885509855"/>
                  </a:ext>
                </a:extLst>
              </a:tr>
              <a:tr h="317323">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65%</a:t>
                      </a:r>
                    </a:p>
                  </a:txBody>
                  <a:tcPr marL="0" marR="0" marT="0" marB="0" anchor="ctr">
                    <a:lnL>
                      <a:noFill/>
                    </a:lnL>
                    <a:lnR>
                      <a:noFill/>
                    </a:lnR>
                    <a:lnT>
                      <a:noFill/>
                    </a:lnT>
                    <a:lnB>
                      <a:noFill/>
                    </a:lnB>
                  </a:tcPr>
                </a:tc>
                <a:extLst>
                  <a:ext uri="{0D108BD9-81ED-4DB2-BD59-A6C34878D82A}">
                    <a16:rowId xmlns:a16="http://schemas.microsoft.com/office/drawing/2014/main" val="3171941082"/>
                  </a:ext>
                </a:extLst>
              </a:tr>
              <a:tr h="317323">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64%</a:t>
                      </a:r>
                    </a:p>
                  </a:txBody>
                  <a:tcPr marL="0" marR="0" marT="0" marB="0" anchor="ctr">
                    <a:lnL>
                      <a:noFill/>
                    </a:lnL>
                    <a:lnR>
                      <a:noFill/>
                    </a:lnR>
                    <a:lnT>
                      <a:noFill/>
                    </a:lnT>
                    <a:lnB>
                      <a:noFill/>
                    </a:lnB>
                  </a:tcPr>
                </a:tc>
                <a:extLst>
                  <a:ext uri="{0D108BD9-81ED-4DB2-BD59-A6C34878D82A}">
                    <a16:rowId xmlns:a16="http://schemas.microsoft.com/office/drawing/2014/main" val="3934633772"/>
                  </a:ext>
                </a:extLst>
              </a:tr>
              <a:tr h="317323">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63%</a:t>
                      </a:r>
                    </a:p>
                  </a:txBody>
                  <a:tcPr marL="0" marR="0" marT="0" marB="0" anchor="ctr">
                    <a:lnL>
                      <a:noFill/>
                    </a:lnL>
                    <a:lnR>
                      <a:noFill/>
                    </a:lnR>
                    <a:lnT>
                      <a:noFill/>
                    </a:lnT>
                    <a:lnB>
                      <a:noFill/>
                    </a:lnB>
                  </a:tcPr>
                </a:tc>
                <a:extLst>
                  <a:ext uri="{0D108BD9-81ED-4DB2-BD59-A6C34878D82A}">
                    <a16:rowId xmlns:a16="http://schemas.microsoft.com/office/drawing/2014/main" val="4256710652"/>
                  </a:ext>
                </a:extLst>
              </a:tr>
              <a:tr h="317323">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52%</a:t>
                      </a:r>
                    </a:p>
                  </a:txBody>
                  <a:tcPr marL="0" marR="0" marT="0" marB="0" anchor="ctr">
                    <a:lnL>
                      <a:noFill/>
                    </a:lnL>
                    <a:lnR>
                      <a:noFill/>
                    </a:lnR>
                    <a:lnT>
                      <a:noFill/>
                    </a:lnT>
                    <a:lnB>
                      <a:noFill/>
                    </a:lnB>
                  </a:tcPr>
                </a:tc>
                <a:extLst>
                  <a:ext uri="{0D108BD9-81ED-4DB2-BD59-A6C34878D82A}">
                    <a16:rowId xmlns:a16="http://schemas.microsoft.com/office/drawing/2014/main" val="573904118"/>
                  </a:ext>
                </a:extLst>
              </a:tr>
              <a:tr h="317323">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52%</a:t>
                      </a:r>
                    </a:p>
                  </a:txBody>
                  <a:tcPr marL="0" marR="0" marT="0" marB="0" anchor="ctr">
                    <a:lnL>
                      <a:noFill/>
                    </a:lnL>
                    <a:lnR>
                      <a:noFill/>
                    </a:lnR>
                    <a:lnT>
                      <a:noFill/>
                    </a:lnT>
                    <a:lnB>
                      <a:noFill/>
                    </a:lnB>
                  </a:tcPr>
                </a:tc>
                <a:extLst>
                  <a:ext uri="{0D108BD9-81ED-4DB2-BD59-A6C34878D82A}">
                    <a16:rowId xmlns:a16="http://schemas.microsoft.com/office/drawing/2014/main" val="1554894072"/>
                  </a:ext>
                </a:extLst>
              </a:tr>
              <a:tr h="317323">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46%</a:t>
                      </a:r>
                    </a:p>
                  </a:txBody>
                  <a:tcPr marL="0" marR="0" marT="0" marB="0" anchor="ctr">
                    <a:lnL>
                      <a:noFill/>
                    </a:lnL>
                    <a:lnR>
                      <a:noFill/>
                    </a:lnR>
                    <a:lnT>
                      <a:noFill/>
                    </a:lnT>
                    <a:lnB>
                      <a:noFill/>
                    </a:lnB>
                  </a:tcPr>
                </a:tc>
                <a:extLst>
                  <a:ext uri="{0D108BD9-81ED-4DB2-BD59-A6C34878D82A}">
                    <a16:rowId xmlns:a16="http://schemas.microsoft.com/office/drawing/2014/main" val="1140186000"/>
                  </a:ext>
                </a:extLst>
              </a:tr>
            </a:tbl>
          </a:graphicData>
        </a:graphic>
      </p:graphicFrame>
    </p:spTree>
    <p:extLst>
      <p:ext uri="{BB962C8B-B14F-4D97-AF65-F5344CB8AC3E}">
        <p14:creationId xmlns:p14="http://schemas.microsoft.com/office/powerpoint/2010/main" val="2883917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82B1-0970-74A3-D7C8-3A06F22865FC}"/>
              </a:ext>
            </a:extLst>
          </p:cNvPr>
          <p:cNvSpPr>
            <a:spLocks noGrp="1"/>
          </p:cNvSpPr>
          <p:nvPr>
            <p:ph type="title"/>
          </p:nvPr>
        </p:nvSpPr>
        <p:spPr/>
        <p:txBody>
          <a:bodyPr/>
          <a:lstStyle/>
          <a:p>
            <a:pPr algn="l"/>
            <a:r>
              <a:rPr lang="en-US" dirty="0"/>
              <a:t>COVID-19 pandemic’s impact on where consumers plan to receive </a:t>
            </a:r>
            <a:br>
              <a:rPr lang="en-US" dirty="0"/>
            </a:br>
            <a:r>
              <a:rPr lang="en-US" dirty="0"/>
              <a:t>LTC is also relatively minimal</a:t>
            </a:r>
          </a:p>
        </p:txBody>
      </p:sp>
      <p:pic>
        <p:nvPicPr>
          <p:cNvPr id="6" name="Picture Placeholder 5" descr="A picture containing person, wall, indoor, child&#10;&#10;Description automatically generated">
            <a:extLst>
              <a:ext uri="{FF2B5EF4-FFF2-40B4-BE49-F238E27FC236}">
                <a16:creationId xmlns:a16="http://schemas.microsoft.com/office/drawing/2014/main" id="{45A109AE-7017-7B51-70DD-1A262244364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77EC0FCC-F14F-7886-47A3-35C27C923ED1}"/>
              </a:ext>
            </a:extLst>
          </p:cNvPr>
          <p:cNvSpPr>
            <a:spLocks noGrp="1"/>
          </p:cNvSpPr>
          <p:nvPr>
            <p:ph type="body" sz="quarter" idx="11"/>
          </p:nvPr>
        </p:nvSpPr>
        <p:spPr/>
        <p:txBody>
          <a:bodyPr/>
          <a:lstStyle/>
          <a:p>
            <a:pPr>
              <a:spcBef>
                <a:spcPts val="0"/>
              </a:spcBef>
            </a:pPr>
            <a:r>
              <a:rPr lang="en-US" sz="1400" dirty="0"/>
              <a:t>Fewer than one in 10 (9%) say that it has influenced where they plan to receive LTC.</a:t>
            </a:r>
          </a:p>
          <a:p>
            <a:pPr>
              <a:spcBef>
                <a:spcPts val="0"/>
              </a:spcBef>
            </a:pPr>
            <a:r>
              <a:rPr lang="en-US" sz="1400" dirty="0"/>
              <a:t>Among those whose plan has been impacted, however, half (50%) were planning to receive care in a facility but now want to receive such care at home. </a:t>
            </a:r>
          </a:p>
          <a:p>
            <a:endParaRPr lang="en-US" dirty="0"/>
          </a:p>
        </p:txBody>
      </p:sp>
    </p:spTree>
    <p:extLst>
      <p:ext uri="{BB962C8B-B14F-4D97-AF65-F5344CB8AC3E}">
        <p14:creationId xmlns:p14="http://schemas.microsoft.com/office/powerpoint/2010/main" val="2778666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8CFA-9DDD-DF75-0D0E-01DFFFD372AC}"/>
              </a:ext>
            </a:extLst>
          </p:cNvPr>
          <p:cNvSpPr>
            <a:spLocks noGrp="1"/>
          </p:cNvSpPr>
          <p:nvPr>
            <p:ph type="title"/>
          </p:nvPr>
        </p:nvSpPr>
        <p:spPr>
          <a:xfrm>
            <a:off x="311815" y="388383"/>
            <a:ext cx="3958107" cy="685800"/>
          </a:xfrm>
        </p:spPr>
        <p:txBody>
          <a:bodyPr/>
          <a:lstStyle/>
          <a:p>
            <a:r>
              <a:rPr lang="en-US" sz="1800" dirty="0"/>
              <a:t>Did COVID-19 pandemic influenced where they plan to receive LTC?</a:t>
            </a:r>
          </a:p>
        </p:txBody>
      </p:sp>
      <p:graphicFrame>
        <p:nvGraphicFramePr>
          <p:cNvPr id="5" name="Chart 4">
            <a:extLst>
              <a:ext uri="{FF2B5EF4-FFF2-40B4-BE49-F238E27FC236}">
                <a16:creationId xmlns:a16="http://schemas.microsoft.com/office/drawing/2014/main" id="{CC2EF6E7-2E0F-0B50-883A-6D471522A2E9}"/>
              </a:ext>
            </a:extLst>
          </p:cNvPr>
          <p:cNvGraphicFramePr>
            <a:graphicFrameLocks/>
          </p:cNvGraphicFramePr>
          <p:nvPr>
            <p:extLst>
              <p:ext uri="{D42A27DB-BD31-4B8C-83A1-F6EECF244321}">
                <p14:modId xmlns:p14="http://schemas.microsoft.com/office/powerpoint/2010/main" val="452751029"/>
              </p:ext>
            </p:extLst>
          </p:nvPr>
        </p:nvGraphicFramePr>
        <p:xfrm>
          <a:off x="4728694" y="1074183"/>
          <a:ext cx="3894074" cy="30211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3B37E65-5ACB-F3F5-0D65-80E9B44A23FF}"/>
              </a:ext>
            </a:extLst>
          </p:cNvPr>
          <p:cNvGraphicFramePr>
            <a:graphicFrameLocks/>
          </p:cNvGraphicFramePr>
          <p:nvPr>
            <p:extLst>
              <p:ext uri="{D42A27DB-BD31-4B8C-83A1-F6EECF244321}">
                <p14:modId xmlns:p14="http://schemas.microsoft.com/office/powerpoint/2010/main" val="4097089734"/>
              </p:ext>
            </p:extLst>
          </p:nvPr>
        </p:nvGraphicFramePr>
        <p:xfrm>
          <a:off x="120386" y="1126370"/>
          <a:ext cx="4085503" cy="309895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31AF8EE-5EA0-8439-7F6A-7827A720F489}"/>
              </a:ext>
            </a:extLst>
          </p:cNvPr>
          <p:cNvSpPr txBox="1"/>
          <p:nvPr/>
        </p:nvSpPr>
        <p:spPr>
          <a:xfrm>
            <a:off x="174396" y="4221550"/>
            <a:ext cx="8795208" cy="369332"/>
          </a:xfrm>
          <a:prstGeom prst="rect">
            <a:avLst/>
          </a:prstGeom>
          <a:noFill/>
        </p:spPr>
        <p:txBody>
          <a:bodyPr wrap="square" lIns="182880" rIns="182880">
            <a:spAutoFit/>
          </a:bodyPr>
          <a:lstStyle/>
          <a:p>
            <a:r>
              <a:rPr lang="en-US" sz="900" dirty="0">
                <a:solidFill>
                  <a:srgbClr val="000000"/>
                </a:solidFill>
              </a:rPr>
              <a:t>Q7.3 Has the COVID-19 pandemic influenced where you plan to receive long-term care? (n=978)</a:t>
            </a:r>
          </a:p>
          <a:p>
            <a:r>
              <a:rPr lang="en-US" sz="900" dirty="0">
                <a:solidFill>
                  <a:srgbClr val="000000"/>
                </a:solidFill>
              </a:rPr>
              <a:t>Q7.4 How has the COVID-19 pandemic influenced where you plan to receive long-term care? (n=84)</a:t>
            </a:r>
          </a:p>
        </p:txBody>
      </p:sp>
      <p:sp>
        <p:nvSpPr>
          <p:cNvPr id="8" name="Title 1">
            <a:extLst>
              <a:ext uri="{FF2B5EF4-FFF2-40B4-BE49-F238E27FC236}">
                <a16:creationId xmlns:a16="http://schemas.microsoft.com/office/drawing/2014/main" id="{18D953DD-D791-93A5-098F-EEE5A6016DC9}"/>
              </a:ext>
            </a:extLst>
          </p:cNvPr>
          <p:cNvSpPr txBox="1">
            <a:spLocks/>
          </p:cNvSpPr>
          <p:nvPr/>
        </p:nvSpPr>
        <p:spPr bwMode="auto">
          <a:xfrm>
            <a:off x="4874079" y="388383"/>
            <a:ext cx="3748689"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1800" dirty="0"/>
              <a:t>Change in planned site of LTC </a:t>
            </a:r>
          </a:p>
          <a:p>
            <a:r>
              <a:rPr lang="en-US" sz="1800" dirty="0"/>
              <a:t>due to COVID-19 pandemic</a:t>
            </a:r>
          </a:p>
        </p:txBody>
      </p:sp>
      <p:sp>
        <p:nvSpPr>
          <p:cNvPr id="10" name="Right Brace 9">
            <a:extLst>
              <a:ext uri="{FF2B5EF4-FFF2-40B4-BE49-F238E27FC236}">
                <a16:creationId xmlns:a16="http://schemas.microsoft.com/office/drawing/2014/main" id="{BC13A290-A3E8-1748-9D27-2E3BC4F6030B}"/>
              </a:ext>
            </a:extLst>
          </p:cNvPr>
          <p:cNvSpPr/>
          <p:nvPr/>
        </p:nvSpPr>
        <p:spPr>
          <a:xfrm rot="10800000">
            <a:off x="4185913" y="1087244"/>
            <a:ext cx="572372" cy="2437503"/>
          </a:xfrm>
          <a:prstGeom prst="rightBrace">
            <a:avLst>
              <a:gd name="adj1" fmla="val 8333"/>
              <a:gd name="adj2" fmla="val 48457"/>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Elbow Connector 11">
            <a:extLst>
              <a:ext uri="{FF2B5EF4-FFF2-40B4-BE49-F238E27FC236}">
                <a16:creationId xmlns:a16="http://schemas.microsoft.com/office/drawing/2014/main" id="{E8FC398E-61BA-A6DF-B65B-33AD73652C23}"/>
              </a:ext>
            </a:extLst>
          </p:cNvPr>
          <p:cNvCxnSpPr>
            <a:cxnSpLocks/>
          </p:cNvCxnSpPr>
          <p:nvPr/>
        </p:nvCxnSpPr>
        <p:spPr>
          <a:xfrm>
            <a:off x="2472744" y="1807335"/>
            <a:ext cx="1886238" cy="537448"/>
          </a:xfrm>
          <a:prstGeom prst="bentConnector3">
            <a:avLst>
              <a:gd name="adj1" fmla="val 50000"/>
            </a:avLst>
          </a:prstGeom>
          <a:ln w="9525">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50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EE53EB-D5B6-938D-5E66-B2877955D62C}"/>
              </a:ext>
            </a:extLst>
          </p:cNvPr>
          <p:cNvSpPr txBox="1">
            <a:spLocks/>
          </p:cNvSpPr>
          <p:nvPr/>
        </p:nvSpPr>
        <p:spPr bwMode="auto">
          <a:xfrm>
            <a:off x="591043" y="1304814"/>
            <a:ext cx="7961913" cy="253387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defTabSz="342900" rtl="0" eaLnBrk="1" fontAlgn="base" hangingPunct="1">
              <a:spcBef>
                <a:spcPct val="0"/>
              </a:spcBef>
              <a:spcAft>
                <a:spcPct val="0"/>
              </a:spcAft>
              <a:defRPr sz="3300" i="0" kern="1200">
                <a:solidFill>
                  <a:schemeClr val="tx1"/>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pPr algn="just"/>
            <a:r>
              <a:rPr lang="en-US" sz="1600" dirty="0">
                <a:solidFill>
                  <a:schemeClr val="accent4">
                    <a:lumMod val="50000"/>
                  </a:schemeClr>
                </a:solidFill>
                <a:latin typeface="Arial" panose="020B0604020202020204" pitchFamily="34" charset="0"/>
                <a:cs typeface="Arial" panose="020B0604020202020204" pitchFamily="34" charset="0"/>
              </a:rPr>
              <a:t>At some point in their lives, most people will need long-term care support. A national provider of insurance and financial services for more than 140 years, the companies </a:t>
            </a:r>
            <a:br>
              <a:rPr lang="en-US" sz="1600" dirty="0">
                <a:solidFill>
                  <a:schemeClr val="accent4">
                    <a:lumMod val="50000"/>
                  </a:schemeClr>
                </a:solidFill>
                <a:latin typeface="Arial" panose="020B0604020202020204" pitchFamily="34" charset="0"/>
                <a:cs typeface="Arial" panose="020B0604020202020204" pitchFamily="34" charset="0"/>
              </a:rPr>
            </a:br>
            <a:r>
              <a:rPr lang="en-US" sz="1600" dirty="0">
                <a:solidFill>
                  <a:schemeClr val="accent4">
                    <a:lumMod val="50000"/>
                  </a:schemeClr>
                </a:solidFill>
                <a:latin typeface="Arial" panose="020B0604020202020204" pitchFamily="34" charset="0"/>
                <a:cs typeface="Arial" panose="020B0604020202020204" pitchFamily="34" charset="0"/>
              </a:rPr>
              <a:t>of OneAmerica, collaborated with Hanover Research to engage with consumers to better understand their behavior and thoughts regarding regarding long-term care (LTC) planning. For those in the planning or preplanning stages, the survey identifies how LTC fits into their future, along with their level and comprehension of these necessary steps. Additionally, the study also assessed the preparation taken by those with family members receiving LTC support. Hanover Research is not an affiliate of the companies of OneAmerica. </a:t>
            </a:r>
          </a:p>
        </p:txBody>
      </p:sp>
    </p:spTree>
    <p:extLst>
      <p:ext uri="{BB962C8B-B14F-4D97-AF65-F5344CB8AC3E}">
        <p14:creationId xmlns:p14="http://schemas.microsoft.com/office/powerpoint/2010/main" val="1925178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87C06D-4277-3FE0-52B0-7C368AA7A1FD}"/>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D56758B9-DA06-A787-CD3F-6E975753BF32}"/>
              </a:ext>
            </a:extLst>
          </p:cNvPr>
          <p:cNvSpPr>
            <a:spLocks noGrp="1"/>
          </p:cNvSpPr>
          <p:nvPr>
            <p:ph type="title"/>
          </p:nvPr>
        </p:nvSpPr>
        <p:spPr/>
        <p:txBody>
          <a:bodyPr/>
          <a:lstStyle/>
          <a:p>
            <a:r>
              <a:rPr lang="en-US" dirty="0"/>
              <a:t>Experience Insurance </a:t>
            </a:r>
          </a:p>
        </p:txBody>
      </p:sp>
      <p:cxnSp>
        <p:nvCxnSpPr>
          <p:cNvPr id="4" name="Straight Connector 3">
            <a:extLst>
              <a:ext uri="{FF2B5EF4-FFF2-40B4-BE49-F238E27FC236}">
                <a16:creationId xmlns:a16="http://schemas.microsoft.com/office/drawing/2014/main" id="{FF995A55-E5B6-5813-A6AD-8CBC02DAAFB6}"/>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02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in a room&#10;&#10;Description automatically generated with low confidence">
            <a:extLst>
              <a:ext uri="{FF2B5EF4-FFF2-40B4-BE49-F238E27FC236}">
                <a16:creationId xmlns:a16="http://schemas.microsoft.com/office/drawing/2014/main" id="{2B6F917D-F0D0-DA78-02AF-F8D51E62FC04}"/>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200025" y="171451"/>
            <a:ext cx="4400550" cy="4469605"/>
          </a:xfrm>
        </p:spPr>
      </p:pic>
      <p:sp>
        <p:nvSpPr>
          <p:cNvPr id="3" name="Title 2">
            <a:extLst>
              <a:ext uri="{FF2B5EF4-FFF2-40B4-BE49-F238E27FC236}">
                <a16:creationId xmlns:a16="http://schemas.microsoft.com/office/drawing/2014/main" id="{8AEE8F6A-DD69-2655-152D-19603A7DFD17}"/>
              </a:ext>
            </a:extLst>
          </p:cNvPr>
          <p:cNvSpPr>
            <a:spLocks noGrp="1"/>
          </p:cNvSpPr>
          <p:nvPr>
            <p:ph type="title"/>
          </p:nvPr>
        </p:nvSpPr>
        <p:spPr/>
        <p:txBody>
          <a:bodyPr/>
          <a:lstStyle/>
          <a:p>
            <a:pPr algn="l"/>
            <a:r>
              <a:rPr lang="en-US" dirty="0"/>
              <a:t>More than a third of the consumers </a:t>
            </a:r>
            <a:br>
              <a:rPr lang="en-US" dirty="0"/>
            </a:br>
            <a:r>
              <a:rPr lang="en-US" dirty="0"/>
              <a:t>in the study have had close family members receive LTC</a:t>
            </a:r>
          </a:p>
        </p:txBody>
      </p:sp>
      <p:sp>
        <p:nvSpPr>
          <p:cNvPr id="4" name="Text Placeholder 3">
            <a:extLst>
              <a:ext uri="{FF2B5EF4-FFF2-40B4-BE49-F238E27FC236}">
                <a16:creationId xmlns:a16="http://schemas.microsoft.com/office/drawing/2014/main" id="{507F2B10-8910-9244-561A-92C2180A7F36}"/>
              </a:ext>
            </a:extLst>
          </p:cNvPr>
          <p:cNvSpPr>
            <a:spLocks noGrp="1"/>
          </p:cNvSpPr>
          <p:nvPr>
            <p:ph type="body" sz="quarter" idx="11"/>
          </p:nvPr>
        </p:nvSpPr>
        <p:spPr/>
        <p:txBody>
          <a:bodyPr/>
          <a:lstStyle/>
          <a:p>
            <a:pPr>
              <a:spcBef>
                <a:spcPts val="0"/>
              </a:spcBef>
            </a:pPr>
            <a:r>
              <a:rPr lang="en-US" sz="1400" dirty="0"/>
              <a:t>Among them, less than one-third (31%) report that the recipient’s planning and preparation was sufficient to fully cover LTC costs.</a:t>
            </a:r>
          </a:p>
          <a:p>
            <a:pPr>
              <a:spcBef>
                <a:spcPts val="0"/>
              </a:spcBef>
            </a:pPr>
            <a:r>
              <a:rPr lang="en-US" sz="1400" dirty="0"/>
              <a:t>Those who report that planning for LTC only covered most or some of the costs incurred. </a:t>
            </a:r>
            <a:r>
              <a:rPr lang="en-US" dirty="0"/>
              <a:t>T</a:t>
            </a:r>
            <a:r>
              <a:rPr lang="en-US" sz="1400" dirty="0"/>
              <a:t>he most widely reported cause of the incomplete coverage was higher expenses than anticipated (46%).</a:t>
            </a:r>
          </a:p>
          <a:p>
            <a:endParaRPr lang="en-US" dirty="0"/>
          </a:p>
        </p:txBody>
      </p:sp>
    </p:spTree>
    <p:extLst>
      <p:ext uri="{BB962C8B-B14F-4D97-AF65-F5344CB8AC3E}">
        <p14:creationId xmlns:p14="http://schemas.microsoft.com/office/powerpoint/2010/main" val="3280091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D4ED55-7277-92AE-17C5-51F45C7B19D3}"/>
              </a:ext>
            </a:extLst>
          </p:cNvPr>
          <p:cNvSpPr>
            <a:spLocks noGrp="1"/>
          </p:cNvSpPr>
          <p:nvPr>
            <p:ph type="title"/>
          </p:nvPr>
        </p:nvSpPr>
        <p:spPr/>
        <p:txBody>
          <a:bodyPr/>
          <a:lstStyle/>
          <a:p>
            <a:r>
              <a:rPr lang="en-US" dirty="0"/>
              <a:t>Close family members received LTC</a:t>
            </a:r>
          </a:p>
        </p:txBody>
      </p:sp>
      <p:sp>
        <p:nvSpPr>
          <p:cNvPr id="7" name="Title 1">
            <a:extLst>
              <a:ext uri="{FF2B5EF4-FFF2-40B4-BE49-F238E27FC236}">
                <a16:creationId xmlns:a16="http://schemas.microsoft.com/office/drawing/2014/main" id="{8BEF3EC8-9106-E169-1F95-C40BC97B2C49}"/>
              </a:ext>
            </a:extLst>
          </p:cNvPr>
          <p:cNvSpPr txBox="1">
            <a:spLocks/>
          </p:cNvSpPr>
          <p:nvPr/>
        </p:nvSpPr>
        <p:spPr bwMode="auto">
          <a:xfrm>
            <a:off x="457200" y="1376709"/>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endParaRPr lang="en-US" sz="1800" dirty="0"/>
          </a:p>
        </p:txBody>
      </p:sp>
      <p:graphicFrame>
        <p:nvGraphicFramePr>
          <p:cNvPr id="8" name="Chart 7">
            <a:extLst>
              <a:ext uri="{FF2B5EF4-FFF2-40B4-BE49-F238E27FC236}">
                <a16:creationId xmlns:a16="http://schemas.microsoft.com/office/drawing/2014/main" id="{01CD7FDF-95FC-FEBE-90B7-7914DCCEC5BD}"/>
              </a:ext>
            </a:extLst>
          </p:cNvPr>
          <p:cNvGraphicFramePr>
            <a:graphicFrameLocks/>
          </p:cNvGraphicFramePr>
          <p:nvPr>
            <p:extLst>
              <p:ext uri="{D42A27DB-BD31-4B8C-83A1-F6EECF244321}">
                <p14:modId xmlns:p14="http://schemas.microsoft.com/office/powerpoint/2010/main" val="2862496233"/>
              </p:ext>
            </p:extLst>
          </p:nvPr>
        </p:nvGraphicFramePr>
        <p:xfrm>
          <a:off x="460139" y="1207009"/>
          <a:ext cx="8229600" cy="17373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C5B57F80-A7CC-55B2-2792-DE126F3DCFDF}"/>
              </a:ext>
            </a:extLst>
          </p:cNvPr>
          <p:cNvSpPr txBox="1"/>
          <p:nvPr/>
        </p:nvSpPr>
        <p:spPr>
          <a:xfrm>
            <a:off x="174396" y="4288287"/>
            <a:ext cx="8795208" cy="230832"/>
          </a:xfrm>
          <a:prstGeom prst="rect">
            <a:avLst/>
          </a:prstGeom>
          <a:noFill/>
        </p:spPr>
        <p:txBody>
          <a:bodyPr wrap="square" lIns="182880" rIns="182880">
            <a:spAutoFit/>
          </a:bodyPr>
          <a:lstStyle/>
          <a:p>
            <a:r>
              <a:rPr lang="en-US" sz="900" dirty="0">
                <a:solidFill>
                  <a:srgbClr val="000000"/>
                </a:solidFill>
              </a:rPr>
              <a:t>Q10.1 Do you or have you had any close family members receive long-term care? (n=978)</a:t>
            </a:r>
          </a:p>
        </p:txBody>
      </p:sp>
    </p:spTree>
    <p:extLst>
      <p:ext uri="{BB962C8B-B14F-4D97-AF65-F5344CB8AC3E}">
        <p14:creationId xmlns:p14="http://schemas.microsoft.com/office/powerpoint/2010/main" val="2926188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C019-395D-26E8-4951-715EDC8B18F2}"/>
              </a:ext>
            </a:extLst>
          </p:cNvPr>
          <p:cNvSpPr>
            <a:spLocks noGrp="1"/>
          </p:cNvSpPr>
          <p:nvPr>
            <p:ph type="title"/>
          </p:nvPr>
        </p:nvSpPr>
        <p:spPr>
          <a:xfrm>
            <a:off x="457199" y="387554"/>
            <a:ext cx="4566919" cy="685800"/>
          </a:xfrm>
        </p:spPr>
        <p:txBody>
          <a:bodyPr/>
          <a:lstStyle/>
          <a:p>
            <a:r>
              <a:rPr lang="en-US" sz="1800" dirty="0"/>
              <a:t>Degree of coverage for </a:t>
            </a:r>
            <a:br>
              <a:rPr lang="en-US" sz="1800" dirty="0"/>
            </a:br>
            <a:r>
              <a:rPr lang="en-US" sz="1800" dirty="0"/>
              <a:t>family member that received LTC</a:t>
            </a:r>
          </a:p>
        </p:txBody>
      </p:sp>
      <p:graphicFrame>
        <p:nvGraphicFramePr>
          <p:cNvPr id="4" name="Chart 3">
            <a:extLst>
              <a:ext uri="{FF2B5EF4-FFF2-40B4-BE49-F238E27FC236}">
                <a16:creationId xmlns:a16="http://schemas.microsoft.com/office/drawing/2014/main" id="{79DE9213-90E7-7068-1F05-A97EBE075425}"/>
              </a:ext>
            </a:extLst>
          </p:cNvPr>
          <p:cNvGraphicFramePr>
            <a:graphicFrameLocks/>
          </p:cNvGraphicFramePr>
          <p:nvPr>
            <p:extLst>
              <p:ext uri="{D42A27DB-BD31-4B8C-83A1-F6EECF244321}">
                <p14:modId xmlns:p14="http://schemas.microsoft.com/office/powerpoint/2010/main" val="1700642634"/>
              </p:ext>
            </p:extLst>
          </p:nvPr>
        </p:nvGraphicFramePr>
        <p:xfrm>
          <a:off x="443059" y="1364886"/>
          <a:ext cx="4566920" cy="26284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3F630431-EAEF-583E-8DA0-3DB5638A089D}"/>
              </a:ext>
            </a:extLst>
          </p:cNvPr>
          <p:cNvGraphicFramePr>
            <a:graphicFrameLocks noGrp="1"/>
          </p:cNvGraphicFramePr>
          <p:nvPr>
            <p:extLst>
              <p:ext uri="{D42A27DB-BD31-4B8C-83A1-F6EECF244321}">
                <p14:modId xmlns:p14="http://schemas.microsoft.com/office/powerpoint/2010/main" val="1923045177"/>
              </p:ext>
            </p:extLst>
          </p:nvPr>
        </p:nvGraphicFramePr>
        <p:xfrm>
          <a:off x="5514680" y="1555175"/>
          <a:ext cx="2689507" cy="2350827"/>
        </p:xfrm>
        <a:graphic>
          <a:graphicData uri="http://schemas.openxmlformats.org/drawingml/2006/table">
            <a:tbl>
              <a:tblPr/>
              <a:tblGrid>
                <a:gridCol w="1517716">
                  <a:extLst>
                    <a:ext uri="{9D8B030D-6E8A-4147-A177-3AD203B41FA5}">
                      <a16:colId xmlns:a16="http://schemas.microsoft.com/office/drawing/2014/main" val="896679710"/>
                    </a:ext>
                  </a:extLst>
                </a:gridCol>
                <a:gridCol w="1171791">
                  <a:extLst>
                    <a:ext uri="{9D8B030D-6E8A-4147-A177-3AD203B41FA5}">
                      <a16:colId xmlns:a16="http://schemas.microsoft.com/office/drawing/2014/main" val="2665647982"/>
                    </a:ext>
                  </a:extLst>
                </a:gridCol>
              </a:tblGrid>
              <a:tr h="446751">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More expensive than expected</a:t>
                      </a:r>
                    </a:p>
                  </a:txBody>
                  <a:tcPr marL="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1" i="0" u="none" strike="noStrike" dirty="0">
                          <a:solidFill>
                            <a:schemeClr val="accent6"/>
                          </a:solidFill>
                          <a:effectLst/>
                          <a:latin typeface="Arial" panose="020B0604020202020204" pitchFamily="34" charset="0"/>
                          <a:cs typeface="Arial" panose="020B0604020202020204" pitchFamily="34" charset="0"/>
                        </a:rPr>
                        <a:t>46%</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58127"/>
                    </a:solidFill>
                  </a:tcPr>
                </a:tc>
                <a:extLst>
                  <a:ext uri="{0D108BD9-81ED-4DB2-BD59-A6C34878D82A}">
                    <a16:rowId xmlns:a16="http://schemas.microsoft.com/office/drawing/2014/main" val="3077811233"/>
                  </a:ext>
                </a:extLst>
              </a:tr>
              <a:tr h="476019">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Needed care longer than expected</a:t>
                      </a:r>
                    </a:p>
                  </a:txBody>
                  <a:tcPr marL="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1" i="0" u="none" strike="noStrike" dirty="0">
                          <a:solidFill>
                            <a:srgbClr val="000000"/>
                          </a:solidFill>
                          <a:effectLst/>
                          <a:latin typeface="Arial" panose="020B0604020202020204" pitchFamily="34" charset="0"/>
                          <a:cs typeface="Arial" panose="020B0604020202020204" pitchFamily="34" charset="0"/>
                        </a:rPr>
                        <a:t>33%</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B531"/>
                    </a:solidFill>
                  </a:tcPr>
                </a:tc>
                <a:extLst>
                  <a:ext uri="{0D108BD9-81ED-4DB2-BD59-A6C34878D82A}">
                    <a16:rowId xmlns:a16="http://schemas.microsoft.com/office/drawing/2014/main" val="1348823261"/>
                  </a:ext>
                </a:extLst>
              </a:tr>
              <a:tr h="476019">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LTC insurance covered less than expected</a:t>
                      </a:r>
                    </a:p>
                  </a:txBody>
                  <a:tcPr marL="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1" i="0" u="none" strike="noStrike" dirty="0">
                          <a:solidFill>
                            <a:srgbClr val="000000"/>
                          </a:solidFill>
                          <a:effectLst/>
                          <a:latin typeface="Arial" panose="020B0604020202020204" pitchFamily="34" charset="0"/>
                          <a:cs typeface="Arial" panose="020B0604020202020204" pitchFamily="34" charset="0"/>
                        </a:rPr>
                        <a:t>20%</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40000"/>
                        <a:lumOff val="60000"/>
                      </a:schemeClr>
                    </a:solidFill>
                  </a:tcPr>
                </a:tc>
                <a:extLst>
                  <a:ext uri="{0D108BD9-81ED-4DB2-BD59-A6C34878D82A}">
                    <a16:rowId xmlns:a16="http://schemas.microsoft.com/office/drawing/2014/main" val="2409484303"/>
                  </a:ext>
                </a:extLst>
              </a:tr>
              <a:tr h="476019">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Only planned to cover some costs</a:t>
                      </a:r>
                    </a:p>
                  </a:txBody>
                  <a:tcPr marL="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1" i="0" u="none" strike="noStrike" dirty="0">
                          <a:solidFill>
                            <a:srgbClr val="000000"/>
                          </a:solidFill>
                          <a:effectLst/>
                          <a:latin typeface="Arial" panose="020B0604020202020204" pitchFamily="34" charset="0"/>
                          <a:cs typeface="Arial" panose="020B0604020202020204" pitchFamily="34" charset="0"/>
                        </a:rPr>
                        <a:t>20%</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40000"/>
                        <a:lumOff val="60000"/>
                      </a:schemeClr>
                    </a:solidFill>
                  </a:tcPr>
                </a:tc>
                <a:extLst>
                  <a:ext uri="{0D108BD9-81ED-4DB2-BD59-A6C34878D82A}">
                    <a16:rowId xmlns:a16="http://schemas.microsoft.com/office/drawing/2014/main" val="1560475005"/>
                  </a:ext>
                </a:extLst>
              </a:tr>
              <a:tr h="476019">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Other</a:t>
                      </a:r>
                    </a:p>
                  </a:txBody>
                  <a:tcPr marL="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1" i="0" u="none" strike="noStrike" dirty="0">
                          <a:solidFill>
                            <a:schemeClr val="accent6"/>
                          </a:solidFill>
                          <a:effectLst/>
                          <a:latin typeface="Arial" panose="020B0604020202020204" pitchFamily="34" charset="0"/>
                          <a:cs typeface="Arial" panose="020B0604020202020204" pitchFamily="34" charset="0"/>
                        </a:rPr>
                        <a:t>8%</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3384524508"/>
                  </a:ext>
                </a:extLst>
              </a:tr>
            </a:tbl>
          </a:graphicData>
        </a:graphic>
      </p:graphicFrame>
      <p:sp>
        <p:nvSpPr>
          <p:cNvPr id="6" name="Title 1">
            <a:extLst>
              <a:ext uri="{FF2B5EF4-FFF2-40B4-BE49-F238E27FC236}">
                <a16:creationId xmlns:a16="http://schemas.microsoft.com/office/drawing/2014/main" id="{296DD051-7E1C-AB5F-6A89-47A70116ED47}"/>
              </a:ext>
            </a:extLst>
          </p:cNvPr>
          <p:cNvSpPr txBox="1">
            <a:spLocks/>
          </p:cNvSpPr>
          <p:nvPr/>
        </p:nvSpPr>
        <p:spPr bwMode="auto">
          <a:xfrm>
            <a:off x="4699263" y="387554"/>
            <a:ext cx="4114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1800" dirty="0"/>
              <a:t>Reason for incomplete </a:t>
            </a:r>
          </a:p>
          <a:p>
            <a:r>
              <a:rPr lang="en-US" sz="1800" dirty="0"/>
              <a:t>coverage of LTC costs</a:t>
            </a:r>
          </a:p>
        </p:txBody>
      </p:sp>
      <p:sp>
        <p:nvSpPr>
          <p:cNvPr id="8" name="TextBox 7">
            <a:extLst>
              <a:ext uri="{FF2B5EF4-FFF2-40B4-BE49-F238E27FC236}">
                <a16:creationId xmlns:a16="http://schemas.microsoft.com/office/drawing/2014/main" id="{43470164-4EE3-6F4C-3CA1-37411DDC51DA}"/>
              </a:ext>
            </a:extLst>
          </p:cNvPr>
          <p:cNvSpPr txBox="1"/>
          <p:nvPr/>
        </p:nvSpPr>
        <p:spPr>
          <a:xfrm>
            <a:off x="174396" y="4096297"/>
            <a:ext cx="8795208" cy="507831"/>
          </a:xfrm>
          <a:prstGeom prst="rect">
            <a:avLst/>
          </a:prstGeom>
          <a:noFill/>
        </p:spPr>
        <p:txBody>
          <a:bodyPr wrap="square" lIns="182880" rIns="182880">
            <a:spAutoFit/>
          </a:bodyPr>
          <a:lstStyle/>
          <a:p>
            <a:r>
              <a:rPr lang="en-US" sz="900" dirty="0">
                <a:solidFill>
                  <a:srgbClr val="000000"/>
                </a:solidFill>
              </a:rPr>
              <a:t>Q10.2 To what extent is/was your family member’s planning and preparation enough to cover the costs of receiving long-term care? If you have had multiple close family members receive long-term care, please consider the person whose long-term care you are most familiar with. (n=394); </a:t>
            </a:r>
          </a:p>
          <a:p>
            <a:r>
              <a:rPr lang="en-US" sz="900" dirty="0">
                <a:solidFill>
                  <a:srgbClr val="000000"/>
                </a:solidFill>
              </a:rPr>
              <a:t>Q10.3 Why is/was your family member’s planning and preparation not enough to fully cover the costs of long-term care? Select all that apply. (n=240)</a:t>
            </a:r>
          </a:p>
        </p:txBody>
      </p:sp>
      <p:sp>
        <p:nvSpPr>
          <p:cNvPr id="9" name="Right Brace 8">
            <a:extLst>
              <a:ext uri="{FF2B5EF4-FFF2-40B4-BE49-F238E27FC236}">
                <a16:creationId xmlns:a16="http://schemas.microsoft.com/office/drawing/2014/main" id="{F925E4C2-7183-4491-7E16-70DCC928C3BD}"/>
              </a:ext>
            </a:extLst>
          </p:cNvPr>
          <p:cNvSpPr/>
          <p:nvPr/>
        </p:nvSpPr>
        <p:spPr>
          <a:xfrm rot="16200000">
            <a:off x="2434063" y="1267453"/>
            <a:ext cx="145174" cy="2363217"/>
          </a:xfrm>
          <a:prstGeom prst="rightBrac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peech Bubble: Rectangle with Corners Rounded 10">
            <a:extLst>
              <a:ext uri="{FF2B5EF4-FFF2-40B4-BE49-F238E27FC236}">
                <a16:creationId xmlns:a16="http://schemas.microsoft.com/office/drawing/2014/main" id="{DB024A34-BC19-4423-2413-772818EE3479}"/>
              </a:ext>
            </a:extLst>
          </p:cNvPr>
          <p:cNvSpPr/>
          <p:nvPr/>
        </p:nvSpPr>
        <p:spPr>
          <a:xfrm>
            <a:off x="1495109" y="1964069"/>
            <a:ext cx="2023082"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
            <a:r>
              <a:rPr lang="en-US" sz="1000" b="1" dirty="0">
                <a:solidFill>
                  <a:srgbClr val="000000"/>
                </a:solidFill>
                <a:latin typeface="Arial" panose="020B0604020202020204" pitchFamily="34" charset="0"/>
                <a:cs typeface="Arial" panose="020B0604020202020204" pitchFamily="34" charset="0"/>
              </a:rPr>
              <a:t>Less than complete coverage: 69%</a:t>
            </a:r>
          </a:p>
        </p:txBody>
      </p:sp>
    </p:spTree>
    <p:extLst>
      <p:ext uri="{BB962C8B-B14F-4D97-AF65-F5344CB8AC3E}">
        <p14:creationId xmlns:p14="http://schemas.microsoft.com/office/powerpoint/2010/main" val="141048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57C6-87B4-0255-4FF4-08A85ADE54A3}"/>
              </a:ext>
            </a:extLst>
          </p:cNvPr>
          <p:cNvSpPr>
            <a:spLocks noGrp="1"/>
          </p:cNvSpPr>
          <p:nvPr>
            <p:ph type="title"/>
          </p:nvPr>
        </p:nvSpPr>
        <p:spPr/>
        <p:txBody>
          <a:bodyPr/>
          <a:lstStyle/>
          <a:p>
            <a:pPr algn="l"/>
            <a:r>
              <a:rPr lang="en-US" dirty="0"/>
              <a:t>About half of consumers with </a:t>
            </a:r>
            <a:br>
              <a:rPr lang="en-US" dirty="0"/>
            </a:br>
            <a:r>
              <a:rPr lang="en-US" dirty="0"/>
              <a:t>firsthand experience report that </a:t>
            </a:r>
            <a:br>
              <a:rPr lang="en-US" dirty="0"/>
            </a:br>
            <a:r>
              <a:rPr lang="en-US" dirty="0"/>
              <a:t>LTC made their family member’s</a:t>
            </a:r>
            <a:br>
              <a:rPr lang="en-US" dirty="0"/>
            </a:br>
            <a:r>
              <a:rPr lang="en-US" dirty="0"/>
              <a:t>life better</a:t>
            </a:r>
          </a:p>
        </p:txBody>
      </p:sp>
      <p:pic>
        <p:nvPicPr>
          <p:cNvPr id="6" name="Picture Placeholder 5" descr="A picture containing tree, outdoor, person, person&#10;&#10;Description automatically generated">
            <a:extLst>
              <a:ext uri="{FF2B5EF4-FFF2-40B4-BE49-F238E27FC236}">
                <a16:creationId xmlns:a16="http://schemas.microsoft.com/office/drawing/2014/main" id="{F6F4DC2D-7777-1798-FA5F-AA1DF5F4658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D52908DD-8A3A-194A-7772-5BEAF65E4A87}"/>
              </a:ext>
            </a:extLst>
          </p:cNvPr>
          <p:cNvSpPr>
            <a:spLocks noGrp="1"/>
          </p:cNvSpPr>
          <p:nvPr>
            <p:ph type="body" sz="quarter" idx="11"/>
          </p:nvPr>
        </p:nvSpPr>
        <p:spPr/>
        <p:txBody>
          <a:bodyPr/>
          <a:lstStyle/>
          <a:p>
            <a:pPr>
              <a:spcBef>
                <a:spcPts val="0"/>
              </a:spcBef>
            </a:pPr>
            <a:r>
              <a:rPr lang="en-US" sz="1400" dirty="0"/>
              <a:t>Few report that their family member had </a:t>
            </a:r>
            <a:br>
              <a:rPr lang="en-US" sz="1400" dirty="0"/>
            </a:br>
            <a:r>
              <a:rPr lang="en-US" sz="1400" dirty="0"/>
              <a:t>to change facilities or care options due </a:t>
            </a:r>
            <a:br>
              <a:rPr lang="en-US" sz="1400" dirty="0"/>
            </a:br>
            <a:r>
              <a:rPr lang="en-US" sz="1400" dirty="0"/>
              <a:t>to cost (15%).</a:t>
            </a:r>
          </a:p>
          <a:p>
            <a:pPr>
              <a:spcBef>
                <a:spcPts val="0"/>
              </a:spcBef>
            </a:pPr>
            <a:r>
              <a:rPr lang="en-US" sz="1400" dirty="0"/>
              <a:t>Among those who did see such a change, most (68%) report that the cost of care changed due to an increase in the level </a:t>
            </a:r>
            <a:br>
              <a:rPr lang="en-US" sz="1400" dirty="0"/>
            </a:br>
            <a:r>
              <a:rPr lang="en-US" sz="1400" dirty="0"/>
              <a:t>of care needed.</a:t>
            </a:r>
          </a:p>
          <a:p>
            <a:endParaRPr lang="en-US" dirty="0"/>
          </a:p>
        </p:txBody>
      </p:sp>
    </p:spTree>
    <p:extLst>
      <p:ext uri="{BB962C8B-B14F-4D97-AF65-F5344CB8AC3E}">
        <p14:creationId xmlns:p14="http://schemas.microsoft.com/office/powerpoint/2010/main" val="3808743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64E8-4239-A9E5-FEBD-4DE2E4A28795}"/>
              </a:ext>
            </a:extLst>
          </p:cNvPr>
          <p:cNvSpPr>
            <a:spLocks noGrp="1"/>
          </p:cNvSpPr>
          <p:nvPr>
            <p:ph type="title"/>
          </p:nvPr>
        </p:nvSpPr>
        <p:spPr/>
        <p:txBody>
          <a:bodyPr/>
          <a:lstStyle/>
          <a:p>
            <a:r>
              <a:rPr lang="en-US" dirty="0"/>
              <a:t>LTC impact on recipient family member's quality of life</a:t>
            </a:r>
          </a:p>
        </p:txBody>
      </p:sp>
      <p:graphicFrame>
        <p:nvGraphicFramePr>
          <p:cNvPr id="4" name="Chart 3">
            <a:extLst>
              <a:ext uri="{FF2B5EF4-FFF2-40B4-BE49-F238E27FC236}">
                <a16:creationId xmlns:a16="http://schemas.microsoft.com/office/drawing/2014/main" id="{3F21C9E9-0641-E74C-BCC8-DDCFF88F1C56}"/>
              </a:ext>
            </a:extLst>
          </p:cNvPr>
          <p:cNvGraphicFramePr>
            <a:graphicFrameLocks/>
          </p:cNvGraphicFramePr>
          <p:nvPr>
            <p:extLst>
              <p:ext uri="{D42A27DB-BD31-4B8C-83A1-F6EECF244321}">
                <p14:modId xmlns:p14="http://schemas.microsoft.com/office/powerpoint/2010/main" val="1729736348"/>
              </p:ext>
            </p:extLst>
          </p:nvPr>
        </p:nvGraphicFramePr>
        <p:xfrm>
          <a:off x="757305" y="1377664"/>
          <a:ext cx="7789333" cy="182261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3E6CB55-DB94-14F9-29A0-4B08BBF26BFC}"/>
              </a:ext>
            </a:extLst>
          </p:cNvPr>
          <p:cNvSpPr txBox="1"/>
          <p:nvPr/>
        </p:nvSpPr>
        <p:spPr>
          <a:xfrm>
            <a:off x="174396" y="4337791"/>
            <a:ext cx="8795208" cy="230832"/>
          </a:xfrm>
          <a:prstGeom prst="rect">
            <a:avLst/>
          </a:prstGeom>
          <a:noFill/>
        </p:spPr>
        <p:txBody>
          <a:bodyPr wrap="square" lIns="182880" rIns="182880">
            <a:spAutoFit/>
          </a:bodyPr>
          <a:lstStyle/>
          <a:p>
            <a:r>
              <a:rPr lang="en-US" sz="900" dirty="0">
                <a:solidFill>
                  <a:srgbClr val="000000"/>
                </a:solidFill>
              </a:rPr>
              <a:t>Q10.4 How has/did long-term care impacted/impact your family member’s quality of life? (n=394)</a:t>
            </a:r>
          </a:p>
        </p:txBody>
      </p:sp>
      <p:sp>
        <p:nvSpPr>
          <p:cNvPr id="3" name="Rectangle 2">
            <a:extLst>
              <a:ext uri="{FF2B5EF4-FFF2-40B4-BE49-F238E27FC236}">
                <a16:creationId xmlns:a16="http://schemas.microsoft.com/office/drawing/2014/main" id="{F4E7A758-7B17-ECCD-03ED-AE4631967B1E}"/>
              </a:ext>
            </a:extLst>
          </p:cNvPr>
          <p:cNvSpPr/>
          <p:nvPr/>
        </p:nvSpPr>
        <p:spPr>
          <a:xfrm>
            <a:off x="8270701" y="2138397"/>
            <a:ext cx="545341" cy="400110"/>
          </a:xfrm>
          <a:prstGeom prst="rect">
            <a:avLst/>
          </a:prstGeom>
        </p:spPr>
        <p:txBody>
          <a:bodyPr wrap="none">
            <a:spAutoFit/>
          </a:bodyPr>
          <a:lstStyle/>
          <a:p>
            <a:pPr algn="ctr" fontAlgn="b"/>
            <a:r>
              <a:rPr lang="en-US" sz="1000" dirty="0">
                <a:solidFill>
                  <a:srgbClr val="000000"/>
                </a:solidFill>
                <a:latin typeface="+mn-lt"/>
              </a:rPr>
              <a:t>Top 2:</a:t>
            </a:r>
          </a:p>
          <a:p>
            <a:pPr algn="ctr" fontAlgn="b"/>
            <a:r>
              <a:rPr lang="en-US" sz="1000" dirty="0">
                <a:solidFill>
                  <a:srgbClr val="000000"/>
                </a:solidFill>
                <a:latin typeface="+mn-lt"/>
              </a:rPr>
              <a:t>49%</a:t>
            </a:r>
          </a:p>
        </p:txBody>
      </p:sp>
      <p:sp>
        <p:nvSpPr>
          <p:cNvPr id="5" name="Rectangle 4">
            <a:extLst>
              <a:ext uri="{FF2B5EF4-FFF2-40B4-BE49-F238E27FC236}">
                <a16:creationId xmlns:a16="http://schemas.microsoft.com/office/drawing/2014/main" id="{74919300-3945-BC9C-8422-B243E5528575}"/>
              </a:ext>
            </a:extLst>
          </p:cNvPr>
          <p:cNvSpPr/>
          <p:nvPr/>
        </p:nvSpPr>
        <p:spPr>
          <a:xfrm>
            <a:off x="233665" y="2144488"/>
            <a:ext cx="729687" cy="400110"/>
          </a:xfrm>
          <a:prstGeom prst="rect">
            <a:avLst/>
          </a:prstGeom>
        </p:spPr>
        <p:txBody>
          <a:bodyPr wrap="none">
            <a:spAutoFit/>
          </a:bodyPr>
          <a:lstStyle/>
          <a:p>
            <a:pPr algn="ctr" fontAlgn="b"/>
            <a:r>
              <a:rPr lang="en-US" sz="1000" dirty="0">
                <a:solidFill>
                  <a:schemeClr val="accent1"/>
                </a:solidFill>
                <a:latin typeface="+mn-lt"/>
              </a:rPr>
              <a:t>Bottom 2:</a:t>
            </a:r>
          </a:p>
          <a:p>
            <a:pPr algn="ctr" fontAlgn="b"/>
            <a:r>
              <a:rPr lang="en-US" sz="1000" dirty="0">
                <a:solidFill>
                  <a:schemeClr val="accent1"/>
                </a:solidFill>
                <a:latin typeface="+mn-lt"/>
              </a:rPr>
              <a:t>22%</a:t>
            </a:r>
          </a:p>
        </p:txBody>
      </p:sp>
    </p:spTree>
    <p:extLst>
      <p:ext uri="{BB962C8B-B14F-4D97-AF65-F5344CB8AC3E}">
        <p14:creationId xmlns:p14="http://schemas.microsoft.com/office/powerpoint/2010/main" val="166189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6017-B3E8-6A7A-B02A-F677321936C4}"/>
              </a:ext>
            </a:extLst>
          </p:cNvPr>
          <p:cNvSpPr>
            <a:spLocks noGrp="1"/>
          </p:cNvSpPr>
          <p:nvPr>
            <p:ph type="title"/>
          </p:nvPr>
        </p:nvSpPr>
        <p:spPr>
          <a:xfrm>
            <a:off x="457200" y="388383"/>
            <a:ext cx="4114800" cy="685800"/>
          </a:xfrm>
        </p:spPr>
        <p:txBody>
          <a:bodyPr/>
          <a:lstStyle/>
          <a:p>
            <a:r>
              <a:rPr lang="en-US" sz="1800" dirty="0"/>
              <a:t>Change in facilities/</a:t>
            </a:r>
            <a:br>
              <a:rPr lang="en-US" sz="1800" dirty="0"/>
            </a:br>
            <a:r>
              <a:rPr lang="en-US" sz="1800" dirty="0"/>
              <a:t>care options due to cost?</a:t>
            </a:r>
          </a:p>
        </p:txBody>
      </p:sp>
      <p:grpSp>
        <p:nvGrpSpPr>
          <p:cNvPr id="5" name="Group 4">
            <a:extLst>
              <a:ext uri="{FF2B5EF4-FFF2-40B4-BE49-F238E27FC236}">
                <a16:creationId xmlns:a16="http://schemas.microsoft.com/office/drawing/2014/main" id="{162B0DF1-BDF7-8EBF-6986-F4EF76EAC935}"/>
              </a:ext>
            </a:extLst>
          </p:cNvPr>
          <p:cNvGrpSpPr/>
          <p:nvPr/>
        </p:nvGrpSpPr>
        <p:grpSpPr>
          <a:xfrm>
            <a:off x="514348" y="853346"/>
            <a:ext cx="3765421" cy="3311765"/>
            <a:chOff x="514348" y="3355859"/>
            <a:chExt cx="3296653" cy="2417933"/>
          </a:xfrm>
        </p:grpSpPr>
        <p:grpSp>
          <p:nvGrpSpPr>
            <p:cNvPr id="8" name="Group 7">
              <a:extLst>
                <a:ext uri="{FF2B5EF4-FFF2-40B4-BE49-F238E27FC236}">
                  <a16:creationId xmlns:a16="http://schemas.microsoft.com/office/drawing/2014/main" id="{F29DAB8A-5EB0-25A3-2F17-08982DB7C360}"/>
                </a:ext>
              </a:extLst>
            </p:cNvPr>
            <p:cNvGrpSpPr/>
            <p:nvPr/>
          </p:nvGrpSpPr>
          <p:grpSpPr>
            <a:xfrm>
              <a:off x="1019674" y="3487793"/>
              <a:ext cx="2286000" cy="2285999"/>
              <a:chOff x="384048" y="1981549"/>
              <a:chExt cx="2286000" cy="2285999"/>
            </a:xfrm>
          </p:grpSpPr>
          <p:graphicFrame>
            <p:nvGraphicFramePr>
              <p:cNvPr id="10" name="Chart 9">
                <a:extLst>
                  <a:ext uri="{FF2B5EF4-FFF2-40B4-BE49-F238E27FC236}">
                    <a16:creationId xmlns:a16="http://schemas.microsoft.com/office/drawing/2014/main" id="{319C7858-7EF3-B14C-EA93-7F5A9C011ECF}"/>
                  </a:ext>
                </a:extLst>
              </p:cNvPr>
              <p:cNvGraphicFramePr/>
              <p:nvPr>
                <p:extLst>
                  <p:ext uri="{D42A27DB-BD31-4B8C-83A1-F6EECF244321}">
                    <p14:modId xmlns:p14="http://schemas.microsoft.com/office/powerpoint/2010/main" val="99663106"/>
                  </p:ext>
                </p:extLst>
              </p:nvPr>
            </p:nvGraphicFramePr>
            <p:xfrm>
              <a:off x="384048" y="1981549"/>
              <a:ext cx="2286000" cy="2285999"/>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FAFBDA29-3168-64AB-769E-768C9F02BDFD}"/>
                  </a:ext>
                </a:extLst>
              </p:cNvPr>
              <p:cNvSpPr txBox="1"/>
              <p:nvPr/>
            </p:nvSpPr>
            <p:spPr>
              <a:xfrm>
                <a:off x="1023953" y="2808651"/>
                <a:ext cx="985496" cy="831423"/>
              </a:xfrm>
              <a:prstGeom prst="rect">
                <a:avLst/>
              </a:prstGeom>
              <a:noFill/>
            </p:spPr>
            <p:txBody>
              <a:bodyPr wrap="none" rtlCol="0">
                <a:spAutoFit/>
              </a:bodyPr>
              <a:lstStyle/>
              <a:p>
                <a:pPr lvl="0" algn="ctr"/>
                <a:r>
                  <a:rPr lang="en-US" sz="2400" b="1" kern="0" dirty="0">
                    <a:solidFill>
                      <a:schemeClr val="accent2"/>
                    </a:solidFill>
                    <a:latin typeface="Arial" panose="020B0604020202020204" pitchFamily="34" charset="0"/>
                    <a:cs typeface="Arial" panose="020B0604020202020204" pitchFamily="34" charset="0"/>
                  </a:rPr>
                  <a:t>15%</a:t>
                </a:r>
              </a:p>
              <a:p>
                <a:pPr lvl="0" algn="ctr"/>
                <a:r>
                  <a:rPr lang="en-US" sz="1100" kern="0" dirty="0">
                    <a:solidFill>
                      <a:srgbClr val="000000"/>
                    </a:solidFill>
                    <a:latin typeface="Lato" panose="020F0502020204030203" pitchFamily="34" charset="77"/>
                  </a:rPr>
                  <a:t>Had to change </a:t>
                </a:r>
              </a:p>
              <a:p>
                <a:pPr lvl="0" algn="ctr"/>
                <a:r>
                  <a:rPr lang="en-US" sz="1100" kern="0" dirty="0">
                    <a:solidFill>
                      <a:srgbClr val="000000"/>
                    </a:solidFill>
                    <a:latin typeface="Lato" panose="020F0502020204030203" pitchFamily="34" charset="77"/>
                  </a:rPr>
                  <a:t>facilities/care </a:t>
                </a:r>
              </a:p>
              <a:p>
                <a:pPr lvl="0" algn="ctr"/>
                <a:r>
                  <a:rPr lang="en-US" sz="1100" kern="0" dirty="0">
                    <a:solidFill>
                      <a:srgbClr val="000000"/>
                    </a:solidFill>
                    <a:latin typeface="Lato" panose="020F0502020204030203" pitchFamily="34" charset="77"/>
                  </a:rPr>
                  <a:t>options due </a:t>
                </a:r>
                <a:br>
                  <a:rPr lang="en-US" sz="1100" kern="0" dirty="0">
                    <a:solidFill>
                      <a:srgbClr val="000000"/>
                    </a:solidFill>
                    <a:latin typeface="Lato" panose="020F0502020204030203" pitchFamily="34" charset="77"/>
                  </a:rPr>
                </a:br>
                <a:r>
                  <a:rPr lang="en-US" sz="1100" kern="0" dirty="0">
                    <a:solidFill>
                      <a:srgbClr val="000000"/>
                    </a:solidFill>
                    <a:latin typeface="Lato" panose="020F0502020204030203" pitchFamily="34" charset="77"/>
                  </a:rPr>
                  <a:t>to cost</a:t>
                </a:r>
              </a:p>
            </p:txBody>
          </p:sp>
        </p:grpSp>
        <p:sp>
          <p:nvSpPr>
            <p:cNvPr id="9" name="Rectangle 8">
              <a:extLst>
                <a:ext uri="{FF2B5EF4-FFF2-40B4-BE49-F238E27FC236}">
                  <a16:creationId xmlns:a16="http://schemas.microsoft.com/office/drawing/2014/main" id="{3273D4F7-B0B2-35C5-35C5-0DF563BACA13}"/>
                </a:ext>
              </a:extLst>
            </p:cNvPr>
            <p:cNvSpPr/>
            <p:nvPr/>
          </p:nvSpPr>
          <p:spPr>
            <a:xfrm>
              <a:off x="514348" y="3355859"/>
              <a:ext cx="3296653" cy="232649"/>
            </a:xfrm>
            <a:prstGeom prst="rect">
              <a:avLst/>
            </a:prstGeom>
          </p:spPr>
          <p:txBody>
            <a:bodyPr wrap="square">
              <a:spAutoFit/>
            </a:bodyPr>
            <a:lstStyle/>
            <a:p>
              <a:pPr algn="ctr">
                <a:defRPr sz="1400" b="1" i="0" u="none" strike="noStrike" kern="1200" cap="all" spc="0" baseline="0">
                  <a:solidFill>
                    <a:srgbClr val="1F2021"/>
                  </a:solidFill>
                  <a:latin typeface="Lato" panose="020B0502040204020203" pitchFamily="34" charset="0"/>
                  <a:ea typeface="+mn-ea"/>
                  <a:cs typeface="+mn-cs"/>
                </a:defRPr>
              </a:pPr>
              <a:endParaRPr lang="en-US" dirty="0"/>
            </a:p>
          </p:txBody>
        </p:sp>
      </p:grpSp>
      <p:grpSp>
        <p:nvGrpSpPr>
          <p:cNvPr id="13" name="Group 12">
            <a:extLst>
              <a:ext uri="{FF2B5EF4-FFF2-40B4-BE49-F238E27FC236}">
                <a16:creationId xmlns:a16="http://schemas.microsoft.com/office/drawing/2014/main" id="{21CDC430-541C-58B8-3463-2BEBB98CC481}"/>
              </a:ext>
            </a:extLst>
          </p:cNvPr>
          <p:cNvGrpSpPr/>
          <p:nvPr/>
        </p:nvGrpSpPr>
        <p:grpSpPr>
          <a:xfrm>
            <a:off x="4586141" y="75410"/>
            <a:ext cx="4296556" cy="4089701"/>
            <a:chOff x="183480" y="3355859"/>
            <a:chExt cx="3627521" cy="2583211"/>
          </a:xfrm>
        </p:grpSpPr>
        <p:grpSp>
          <p:nvGrpSpPr>
            <p:cNvPr id="16" name="Group 15">
              <a:extLst>
                <a:ext uri="{FF2B5EF4-FFF2-40B4-BE49-F238E27FC236}">
                  <a16:creationId xmlns:a16="http://schemas.microsoft.com/office/drawing/2014/main" id="{9CB47295-9F8A-49C7-0B49-CB705565D4F9}"/>
                </a:ext>
              </a:extLst>
            </p:cNvPr>
            <p:cNvGrpSpPr/>
            <p:nvPr/>
          </p:nvGrpSpPr>
          <p:grpSpPr>
            <a:xfrm>
              <a:off x="860550" y="3961374"/>
              <a:ext cx="2204479" cy="1977696"/>
              <a:chOff x="224924" y="2455130"/>
              <a:chExt cx="2204479" cy="1977696"/>
            </a:xfrm>
          </p:grpSpPr>
          <p:graphicFrame>
            <p:nvGraphicFramePr>
              <p:cNvPr id="18" name="Chart 17">
                <a:extLst>
                  <a:ext uri="{FF2B5EF4-FFF2-40B4-BE49-F238E27FC236}">
                    <a16:creationId xmlns:a16="http://schemas.microsoft.com/office/drawing/2014/main" id="{84BF2CDD-FB58-3484-84A2-8E84130DB7B5}"/>
                  </a:ext>
                </a:extLst>
              </p:cNvPr>
              <p:cNvGraphicFramePr/>
              <p:nvPr>
                <p:extLst>
                  <p:ext uri="{D42A27DB-BD31-4B8C-83A1-F6EECF244321}">
                    <p14:modId xmlns:p14="http://schemas.microsoft.com/office/powerpoint/2010/main" val="1792126497"/>
                  </p:ext>
                </p:extLst>
              </p:nvPr>
            </p:nvGraphicFramePr>
            <p:xfrm>
              <a:off x="224924" y="2455130"/>
              <a:ext cx="2204479" cy="1977696"/>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7CC95291-56C0-EDFE-AFC2-FF45C0CDBE8A}"/>
                  </a:ext>
                </a:extLst>
              </p:cNvPr>
              <p:cNvSpPr txBox="1"/>
              <p:nvPr/>
            </p:nvSpPr>
            <p:spPr>
              <a:xfrm>
                <a:off x="749806" y="3170684"/>
                <a:ext cx="1154714" cy="719292"/>
              </a:xfrm>
              <a:prstGeom prst="rect">
                <a:avLst/>
              </a:prstGeom>
              <a:noFill/>
            </p:spPr>
            <p:txBody>
              <a:bodyPr wrap="none" rtlCol="0">
                <a:spAutoFit/>
              </a:bodyPr>
              <a:lstStyle/>
              <a:p>
                <a:pPr lvl="0" algn="ctr"/>
                <a:r>
                  <a:rPr lang="en-US" sz="2400" b="1" kern="0" dirty="0">
                    <a:solidFill>
                      <a:schemeClr val="accent2"/>
                    </a:solidFill>
                    <a:latin typeface="+mn-lt"/>
                  </a:rPr>
                  <a:t>68%</a:t>
                </a:r>
              </a:p>
              <a:p>
                <a:pPr lvl="0" algn="ctr"/>
                <a:r>
                  <a:rPr lang="en-US" sz="1100" kern="0" dirty="0">
                    <a:solidFill>
                      <a:srgbClr val="000000"/>
                    </a:solidFill>
                    <a:latin typeface="+mn-lt"/>
                  </a:rPr>
                  <a:t>Saw cost increase </a:t>
                </a:r>
              </a:p>
              <a:p>
                <a:pPr lvl="0" algn="ctr"/>
                <a:r>
                  <a:rPr lang="en-US" sz="1100" kern="0" dirty="0">
                    <a:solidFill>
                      <a:srgbClr val="000000"/>
                    </a:solidFill>
                    <a:latin typeface="+mn-lt"/>
                  </a:rPr>
                  <a:t>due to needing </a:t>
                </a:r>
              </a:p>
              <a:p>
                <a:pPr lvl="0" algn="ctr"/>
                <a:r>
                  <a:rPr lang="en-US" sz="1100" kern="0" dirty="0">
                    <a:solidFill>
                      <a:srgbClr val="000000"/>
                    </a:solidFill>
                    <a:latin typeface="+mn-lt"/>
                  </a:rPr>
                  <a:t>higher level </a:t>
                </a:r>
              </a:p>
              <a:p>
                <a:pPr lvl="0" algn="ctr"/>
                <a:r>
                  <a:rPr lang="en-US" sz="1100" kern="0" dirty="0">
                    <a:solidFill>
                      <a:srgbClr val="000000"/>
                    </a:solidFill>
                    <a:latin typeface="+mn-lt"/>
                  </a:rPr>
                  <a:t>of care</a:t>
                </a:r>
              </a:p>
            </p:txBody>
          </p:sp>
        </p:grpSp>
        <p:sp>
          <p:nvSpPr>
            <p:cNvPr id="17" name="Rectangle 16">
              <a:extLst>
                <a:ext uri="{FF2B5EF4-FFF2-40B4-BE49-F238E27FC236}">
                  <a16:creationId xmlns:a16="http://schemas.microsoft.com/office/drawing/2014/main" id="{B31F032F-DD64-DD9A-A672-8AA3CCCA4E44}"/>
                </a:ext>
              </a:extLst>
            </p:cNvPr>
            <p:cNvSpPr/>
            <p:nvPr/>
          </p:nvSpPr>
          <p:spPr>
            <a:xfrm>
              <a:off x="183480" y="3355859"/>
              <a:ext cx="3627521" cy="232649"/>
            </a:xfrm>
            <a:prstGeom prst="rect">
              <a:avLst/>
            </a:prstGeom>
          </p:spPr>
          <p:txBody>
            <a:bodyPr wrap="square">
              <a:spAutoFit/>
            </a:bodyPr>
            <a:lstStyle/>
            <a:p>
              <a:pPr algn="ctr">
                <a:defRPr sz="1400" b="1" i="0" u="none" strike="noStrike" kern="1200" cap="all" spc="0" baseline="0">
                  <a:solidFill>
                    <a:srgbClr val="1F2021"/>
                  </a:solidFill>
                  <a:latin typeface="Lato" panose="020B0502040204020203" pitchFamily="34" charset="0"/>
                  <a:ea typeface="+mn-ea"/>
                  <a:cs typeface="+mn-cs"/>
                </a:defRPr>
              </a:pPr>
              <a:endParaRPr lang="en-US" dirty="0"/>
            </a:p>
          </p:txBody>
        </p:sp>
      </p:grpSp>
      <p:sp>
        <p:nvSpPr>
          <p:cNvPr id="20" name="Title 1">
            <a:extLst>
              <a:ext uri="{FF2B5EF4-FFF2-40B4-BE49-F238E27FC236}">
                <a16:creationId xmlns:a16="http://schemas.microsoft.com/office/drawing/2014/main" id="{7166307E-92F0-6F12-E4B3-0BBC7A18E8C8}"/>
              </a:ext>
            </a:extLst>
          </p:cNvPr>
          <p:cNvSpPr txBox="1">
            <a:spLocks/>
          </p:cNvSpPr>
          <p:nvPr/>
        </p:nvSpPr>
        <p:spPr bwMode="auto">
          <a:xfrm>
            <a:off x="4586141" y="388383"/>
            <a:ext cx="4114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1800" dirty="0"/>
              <a:t>Experienced change in cost due to increase in level of care needed?</a:t>
            </a:r>
          </a:p>
        </p:txBody>
      </p:sp>
      <p:sp>
        <p:nvSpPr>
          <p:cNvPr id="23" name="TextBox 22">
            <a:extLst>
              <a:ext uri="{FF2B5EF4-FFF2-40B4-BE49-F238E27FC236}">
                <a16:creationId xmlns:a16="http://schemas.microsoft.com/office/drawing/2014/main" id="{60B0E820-4A0C-48E1-7411-C101CF97DDE5}"/>
              </a:ext>
            </a:extLst>
          </p:cNvPr>
          <p:cNvSpPr txBox="1"/>
          <p:nvPr/>
        </p:nvSpPr>
        <p:spPr>
          <a:xfrm>
            <a:off x="174396" y="4220052"/>
            <a:ext cx="8795208" cy="369332"/>
          </a:xfrm>
          <a:prstGeom prst="rect">
            <a:avLst/>
          </a:prstGeom>
          <a:noFill/>
        </p:spPr>
        <p:txBody>
          <a:bodyPr wrap="square" lIns="182880" rIns="182880">
            <a:spAutoFit/>
          </a:bodyPr>
          <a:lstStyle/>
          <a:p>
            <a:r>
              <a:rPr lang="en-US" sz="900" dirty="0">
                <a:solidFill>
                  <a:srgbClr val="000000"/>
                </a:solidFill>
              </a:rPr>
              <a:t>Q10.5 Did the family member have to change facilities or care options due to cost? (n=394)</a:t>
            </a:r>
          </a:p>
          <a:p>
            <a:r>
              <a:rPr lang="en-US" sz="900" dirty="0">
                <a:solidFill>
                  <a:srgbClr val="000000"/>
                </a:solidFill>
              </a:rPr>
              <a:t>Q10.6 Did the cost of care change due to an increase in level of care needed? (n=60)</a:t>
            </a:r>
          </a:p>
        </p:txBody>
      </p:sp>
      <p:cxnSp>
        <p:nvCxnSpPr>
          <p:cNvPr id="24" name="Straight Connector 23">
            <a:extLst>
              <a:ext uri="{FF2B5EF4-FFF2-40B4-BE49-F238E27FC236}">
                <a16:creationId xmlns:a16="http://schemas.microsoft.com/office/drawing/2014/main" id="{902F1804-5C0F-8252-E73F-4209F47244F4}"/>
              </a:ext>
            </a:extLst>
          </p:cNvPr>
          <p:cNvCxnSpPr/>
          <p:nvPr/>
        </p:nvCxnSpPr>
        <p:spPr>
          <a:xfrm flipH="1">
            <a:off x="2611307" y="2111966"/>
            <a:ext cx="38853" cy="109879"/>
          </a:xfrm>
          <a:prstGeom prst="line">
            <a:avLst/>
          </a:prstGeom>
          <a:ln w="9525">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02F1804-5C0F-8252-E73F-4209F47244F4}"/>
              </a:ext>
            </a:extLst>
          </p:cNvPr>
          <p:cNvCxnSpPr/>
          <p:nvPr/>
        </p:nvCxnSpPr>
        <p:spPr>
          <a:xfrm flipH="1">
            <a:off x="6929632" y="2082897"/>
            <a:ext cx="38853" cy="109879"/>
          </a:xfrm>
          <a:prstGeom prst="line">
            <a:avLst/>
          </a:prstGeom>
          <a:ln w="9525">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242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1A6BEF-E47F-9189-F1B5-0C6027C28BD2}"/>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E652861F-5AF9-848A-DB92-FD58DF875439}"/>
              </a:ext>
            </a:extLst>
          </p:cNvPr>
          <p:cNvSpPr>
            <a:spLocks noGrp="1"/>
          </p:cNvSpPr>
          <p:nvPr>
            <p:ph type="title"/>
          </p:nvPr>
        </p:nvSpPr>
        <p:spPr/>
        <p:txBody>
          <a:bodyPr/>
          <a:lstStyle/>
          <a:p>
            <a:r>
              <a:rPr lang="en-US" dirty="0"/>
              <a:t>LTC Insurance</a:t>
            </a:r>
          </a:p>
        </p:txBody>
      </p:sp>
      <p:cxnSp>
        <p:nvCxnSpPr>
          <p:cNvPr id="5" name="Straight Connector 4">
            <a:extLst>
              <a:ext uri="{FF2B5EF4-FFF2-40B4-BE49-F238E27FC236}">
                <a16:creationId xmlns:a16="http://schemas.microsoft.com/office/drawing/2014/main" id="{2D7C28A3-6744-0573-D772-1A74BC1DF459}"/>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133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F6DF-3A4E-76BA-3847-74B9E3AFABCF}"/>
              </a:ext>
            </a:extLst>
          </p:cNvPr>
          <p:cNvSpPr>
            <a:spLocks noGrp="1"/>
          </p:cNvSpPr>
          <p:nvPr>
            <p:ph type="title"/>
          </p:nvPr>
        </p:nvSpPr>
        <p:spPr/>
        <p:txBody>
          <a:bodyPr/>
          <a:lstStyle/>
          <a:p>
            <a:r>
              <a:rPr lang="en-US" dirty="0"/>
              <a:t>Traditional LTC insurance</a:t>
            </a:r>
            <a:br>
              <a:rPr lang="en-US" dirty="0"/>
            </a:br>
            <a:r>
              <a:rPr lang="en-US" sz="1800" i="1" dirty="0">
                <a:solidFill>
                  <a:schemeClr val="bg2">
                    <a:lumMod val="60000"/>
                    <a:lumOff val="40000"/>
                  </a:schemeClr>
                </a:solidFill>
              </a:rPr>
              <a:t>Definition shared with consumers in survey</a:t>
            </a:r>
          </a:p>
        </p:txBody>
      </p:sp>
      <p:sp>
        <p:nvSpPr>
          <p:cNvPr id="3" name="Content Placeholder 2">
            <a:extLst>
              <a:ext uri="{FF2B5EF4-FFF2-40B4-BE49-F238E27FC236}">
                <a16:creationId xmlns:a16="http://schemas.microsoft.com/office/drawing/2014/main" id="{D0F0C351-1257-2E7B-0502-617E03EA19DE}"/>
              </a:ext>
            </a:extLst>
          </p:cNvPr>
          <p:cNvSpPr>
            <a:spLocks noGrp="1"/>
          </p:cNvSpPr>
          <p:nvPr>
            <p:ph idx="1"/>
          </p:nvPr>
        </p:nvSpPr>
        <p:spPr>
          <a:xfrm>
            <a:off x="457200" y="1543051"/>
            <a:ext cx="8229600" cy="1867258"/>
          </a:xfrm>
        </p:spPr>
        <p:txBody>
          <a:bodyPr spcCol="457200"/>
          <a:lstStyle/>
          <a:p>
            <a:pPr marL="0" indent="0">
              <a:buNone/>
            </a:pPr>
            <a:r>
              <a:rPr lang="en-US" sz="1400" dirty="0"/>
              <a:t>With traditional long-term care insurance, you pay a premium for as long as the policy is in effect and make a claim if/when you need services covered. If you stop paying the premium, you typically lose coverage. A traditional long-term care plan will usually offer the lowest initial annual cost. Premiums can increase and benefits can change. </a:t>
            </a:r>
          </a:p>
          <a:p>
            <a:pPr marL="0" indent="0">
              <a:buNone/>
            </a:pPr>
            <a:r>
              <a:rPr lang="en-US" sz="1400" dirty="0"/>
              <a:t>If you never need the coverage, however, no money is returned to you/your family. Since premiums are paid for the life of the policy, ongoing premiums requirements need to be factored into your retirement income strategy.</a:t>
            </a:r>
          </a:p>
        </p:txBody>
      </p:sp>
    </p:spTree>
    <p:extLst>
      <p:ext uri="{BB962C8B-B14F-4D97-AF65-F5344CB8AC3E}">
        <p14:creationId xmlns:p14="http://schemas.microsoft.com/office/powerpoint/2010/main" val="2660731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7926-E128-1D85-677B-A82682AB8A69}"/>
              </a:ext>
            </a:extLst>
          </p:cNvPr>
          <p:cNvSpPr>
            <a:spLocks noGrp="1"/>
          </p:cNvSpPr>
          <p:nvPr>
            <p:ph type="title"/>
          </p:nvPr>
        </p:nvSpPr>
        <p:spPr/>
        <p:txBody>
          <a:bodyPr/>
          <a:lstStyle/>
          <a:p>
            <a:r>
              <a:rPr lang="en-US" dirty="0"/>
              <a:t>Asset-based LTC insurance</a:t>
            </a:r>
            <a:br>
              <a:rPr lang="en-US" dirty="0"/>
            </a:br>
            <a:r>
              <a:rPr lang="en-US" sz="1800" i="1" dirty="0">
                <a:solidFill>
                  <a:schemeClr val="bg2">
                    <a:lumMod val="60000"/>
                    <a:lumOff val="40000"/>
                  </a:schemeClr>
                </a:solidFill>
              </a:rPr>
              <a:t>Definition shared with consumers in survey</a:t>
            </a:r>
            <a:endParaRPr lang="en-US" sz="1800" dirty="0"/>
          </a:p>
        </p:txBody>
      </p:sp>
      <p:sp>
        <p:nvSpPr>
          <p:cNvPr id="3" name="Content Placeholder 2">
            <a:extLst>
              <a:ext uri="{FF2B5EF4-FFF2-40B4-BE49-F238E27FC236}">
                <a16:creationId xmlns:a16="http://schemas.microsoft.com/office/drawing/2014/main" id="{698D7CDA-30B0-8114-A3CE-E1D0363B3699}"/>
              </a:ext>
            </a:extLst>
          </p:cNvPr>
          <p:cNvSpPr>
            <a:spLocks noGrp="1"/>
          </p:cNvSpPr>
          <p:nvPr>
            <p:ph idx="1"/>
          </p:nvPr>
        </p:nvSpPr>
        <p:spPr>
          <a:xfrm>
            <a:off x="457200" y="1543051"/>
            <a:ext cx="8229600" cy="2160557"/>
          </a:xfrm>
        </p:spPr>
        <p:txBody>
          <a:bodyPr spcCol="457200"/>
          <a:lstStyle/>
          <a:p>
            <a:pPr marL="0" indent="0">
              <a:buNone/>
            </a:pPr>
            <a:r>
              <a:rPr lang="en-US" sz="1400" dirty="0"/>
              <a:t>Asset-based long-term care insurance is designed to pay a benefit if you need long-term care services or not. This could take the form of life insurance combined with long-term care benefits, which would pay the face amount for care services or if care is not needed, will be passed to heirs upon death. Asset-based plans are generally funded in a single payment by repositioning an existing asset. </a:t>
            </a:r>
          </a:p>
          <a:p>
            <a:pPr marL="0" indent="0">
              <a:buNone/>
            </a:pPr>
            <a:r>
              <a:rPr lang="en-US" sz="1400" dirty="0"/>
              <a:t>Additionally, asset-based long-term care insurance typically allows you to pay a one-time premium or a recurring premium that is guaranteed to not increase and benefits will </a:t>
            </a:r>
            <a:br>
              <a:rPr lang="en-US" sz="1400" dirty="0"/>
            </a:br>
            <a:r>
              <a:rPr lang="en-US" sz="1400" dirty="0"/>
              <a:t>not change. With certain tax provisions, most </a:t>
            </a:r>
            <a:br>
              <a:rPr lang="en-US" sz="1400" dirty="0"/>
            </a:br>
            <a:r>
              <a:rPr lang="en-US" sz="1400" dirty="0"/>
              <a:t>asset-based long-term care policies will be considered tax-free.</a:t>
            </a:r>
          </a:p>
          <a:p>
            <a:endParaRPr lang="en-US" sz="1400" dirty="0"/>
          </a:p>
          <a:p>
            <a:endParaRPr lang="en-US" sz="1400" dirty="0"/>
          </a:p>
        </p:txBody>
      </p:sp>
      <p:sp>
        <p:nvSpPr>
          <p:cNvPr id="7" name="TextBox 6">
            <a:extLst>
              <a:ext uri="{FF2B5EF4-FFF2-40B4-BE49-F238E27FC236}">
                <a16:creationId xmlns:a16="http://schemas.microsoft.com/office/drawing/2014/main" id="{68C994E8-0A1A-8288-57E4-2B37BDC101F9}"/>
              </a:ext>
            </a:extLst>
          </p:cNvPr>
          <p:cNvSpPr txBox="1"/>
          <p:nvPr/>
        </p:nvSpPr>
        <p:spPr>
          <a:xfrm>
            <a:off x="266007" y="4337331"/>
            <a:ext cx="8121534" cy="230832"/>
          </a:xfrm>
          <a:prstGeom prst="rect">
            <a:avLst/>
          </a:prstGeom>
          <a:noFill/>
        </p:spPr>
        <p:txBody>
          <a:bodyPr wrap="square" rtlCol="0">
            <a:spAutoFit/>
          </a:bodyPr>
          <a:lstStyle/>
          <a:p>
            <a:r>
              <a:rPr lang="en-US" sz="900" dirty="0">
                <a:solidFill>
                  <a:srgbClr val="000000"/>
                </a:solidFill>
                <a:effectLst/>
                <a:latin typeface="Arial" panose="020B0604020202020204" pitchFamily="34" charset="0"/>
                <a:cs typeface="Arial" panose="020B0604020202020204" pitchFamily="34" charset="0"/>
              </a:rPr>
              <a:t>Provided content is for overview and informational purposes only and is not intended as tax, legal, fiduciary, or investment advice. </a:t>
            </a:r>
          </a:p>
        </p:txBody>
      </p:sp>
    </p:spTree>
    <p:extLst>
      <p:ext uri="{BB962C8B-B14F-4D97-AF65-F5344CB8AC3E}">
        <p14:creationId xmlns:p14="http://schemas.microsoft.com/office/powerpoint/2010/main" val="2706904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EE53EB-D5B6-938D-5E66-B2877955D62C}"/>
              </a:ext>
            </a:extLst>
          </p:cNvPr>
          <p:cNvSpPr txBox="1">
            <a:spLocks/>
          </p:cNvSpPr>
          <p:nvPr/>
        </p:nvSpPr>
        <p:spPr bwMode="auto">
          <a:xfrm>
            <a:off x="591043" y="1466913"/>
            <a:ext cx="7961913" cy="2209674"/>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defTabSz="342900" rtl="0" eaLnBrk="1" fontAlgn="base" hangingPunct="1">
              <a:spcBef>
                <a:spcPct val="0"/>
              </a:spcBef>
              <a:spcAft>
                <a:spcPct val="0"/>
              </a:spcAft>
              <a:defRPr sz="3300" i="0" kern="1200">
                <a:solidFill>
                  <a:schemeClr val="tx1"/>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pPr algn="just"/>
            <a:r>
              <a:rPr lang="en-US" sz="1600" dirty="0">
                <a:solidFill>
                  <a:schemeClr val="accent4">
                    <a:lumMod val="50000"/>
                  </a:schemeClr>
                </a:solidFill>
                <a:latin typeface="Arial" panose="020B0604020202020204" pitchFamily="34" charset="0"/>
                <a:cs typeface="Arial" panose="020B0604020202020204" pitchFamily="34" charset="0"/>
              </a:rPr>
              <a:t>The OneAmerica LTC Consumer Market Survey was administered in association </a:t>
            </a:r>
            <a:br>
              <a:rPr lang="en-US" sz="1600" dirty="0">
                <a:solidFill>
                  <a:schemeClr val="accent4">
                    <a:lumMod val="50000"/>
                  </a:schemeClr>
                </a:solidFill>
                <a:latin typeface="Arial" panose="020B0604020202020204" pitchFamily="34" charset="0"/>
                <a:cs typeface="Arial" panose="020B0604020202020204" pitchFamily="34" charset="0"/>
              </a:rPr>
            </a:br>
            <a:r>
              <a:rPr lang="en-US" sz="1600" dirty="0">
                <a:solidFill>
                  <a:schemeClr val="accent4">
                    <a:lumMod val="50000"/>
                  </a:schemeClr>
                </a:solidFill>
                <a:latin typeface="Arial" panose="020B0604020202020204" pitchFamily="34" charset="0"/>
                <a:cs typeface="Arial" panose="020B0604020202020204" pitchFamily="34" charset="0"/>
              </a:rPr>
              <a:t>with Hanover Research, distributed online to professionals recruited via a third-party panel provider. This analysis includes 978 respondents, following data cleaning and quality control. Respondents were at least 40 years old, currently planning for the “retirement era” of their lives. Individuals, or anyone in their immediate family, did not work in the insurance industry. Hanover Research is not an affiliate of the companies of OneAmerica.</a:t>
            </a:r>
          </a:p>
        </p:txBody>
      </p:sp>
    </p:spTree>
    <p:extLst>
      <p:ext uri="{BB962C8B-B14F-4D97-AF65-F5344CB8AC3E}">
        <p14:creationId xmlns:p14="http://schemas.microsoft.com/office/powerpoint/2010/main" val="2694481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looking at a computer&#10;&#10;Description automatically generated">
            <a:extLst>
              <a:ext uri="{FF2B5EF4-FFF2-40B4-BE49-F238E27FC236}">
                <a16:creationId xmlns:a16="http://schemas.microsoft.com/office/drawing/2014/main" id="{6FEBE3A0-983F-A470-B955-49D29E215F5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00025" y="171451"/>
            <a:ext cx="4400550" cy="4469605"/>
          </a:xfrm>
        </p:spPr>
      </p:pic>
      <p:sp>
        <p:nvSpPr>
          <p:cNvPr id="3" name="Title 2">
            <a:extLst>
              <a:ext uri="{FF2B5EF4-FFF2-40B4-BE49-F238E27FC236}">
                <a16:creationId xmlns:a16="http://schemas.microsoft.com/office/drawing/2014/main" id="{E8F9C612-9E97-92ED-1B2C-FD730D366E64}"/>
              </a:ext>
            </a:extLst>
          </p:cNvPr>
          <p:cNvSpPr>
            <a:spLocks noGrp="1"/>
          </p:cNvSpPr>
          <p:nvPr>
            <p:ph type="title"/>
          </p:nvPr>
        </p:nvSpPr>
        <p:spPr/>
        <p:txBody>
          <a:bodyPr/>
          <a:lstStyle/>
          <a:p>
            <a:pPr algn="l"/>
            <a:r>
              <a:rPr lang="en-US" dirty="0"/>
              <a:t>Nearly three-fourths of </a:t>
            </a:r>
            <a:br>
              <a:rPr lang="en-US" dirty="0"/>
            </a:br>
            <a:r>
              <a:rPr lang="en-US" dirty="0"/>
              <a:t>consumers have not researched </a:t>
            </a:r>
            <a:br>
              <a:rPr lang="en-US" dirty="0"/>
            </a:br>
            <a:r>
              <a:rPr lang="en-US" dirty="0"/>
              <a:t>LTC insurance options</a:t>
            </a:r>
          </a:p>
        </p:txBody>
      </p:sp>
      <p:sp>
        <p:nvSpPr>
          <p:cNvPr id="4" name="Text Placeholder 3">
            <a:extLst>
              <a:ext uri="{FF2B5EF4-FFF2-40B4-BE49-F238E27FC236}">
                <a16:creationId xmlns:a16="http://schemas.microsoft.com/office/drawing/2014/main" id="{E6EA3CFB-EA01-6759-2911-834F6F4757DB}"/>
              </a:ext>
            </a:extLst>
          </p:cNvPr>
          <p:cNvSpPr>
            <a:spLocks noGrp="1"/>
          </p:cNvSpPr>
          <p:nvPr>
            <p:ph type="body" sz="quarter" idx="11"/>
          </p:nvPr>
        </p:nvSpPr>
        <p:spPr/>
        <p:txBody>
          <a:bodyPr/>
          <a:lstStyle/>
          <a:p>
            <a:r>
              <a:rPr lang="en-US" sz="1400" dirty="0"/>
              <a:t>However, of those who do such research, they most commonly look for information on price (84%) as well as the level (79%) and </a:t>
            </a:r>
            <a:br>
              <a:rPr lang="en-US" sz="1400" dirty="0"/>
            </a:br>
            <a:r>
              <a:rPr lang="en-US" sz="1400" dirty="0"/>
              <a:t>length (70%) of care coverage. </a:t>
            </a:r>
          </a:p>
          <a:p>
            <a:endParaRPr lang="en-US" dirty="0"/>
          </a:p>
        </p:txBody>
      </p:sp>
    </p:spTree>
    <p:extLst>
      <p:ext uri="{BB962C8B-B14F-4D97-AF65-F5344CB8AC3E}">
        <p14:creationId xmlns:p14="http://schemas.microsoft.com/office/powerpoint/2010/main" val="410888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2B1-BD3B-FABA-EA70-5CDDDD92FA8C}"/>
              </a:ext>
            </a:extLst>
          </p:cNvPr>
          <p:cNvSpPr>
            <a:spLocks noGrp="1"/>
          </p:cNvSpPr>
          <p:nvPr>
            <p:ph type="title"/>
          </p:nvPr>
        </p:nvSpPr>
        <p:spPr>
          <a:xfrm>
            <a:off x="457200" y="210001"/>
            <a:ext cx="8229600" cy="685800"/>
          </a:xfrm>
        </p:spPr>
        <p:txBody>
          <a:bodyPr/>
          <a:lstStyle/>
          <a:p>
            <a:r>
              <a:rPr lang="en-US" sz="1800" dirty="0"/>
              <a:t>Researched LTC insurance options</a:t>
            </a:r>
          </a:p>
        </p:txBody>
      </p:sp>
      <p:graphicFrame>
        <p:nvGraphicFramePr>
          <p:cNvPr id="4" name="Chart 3">
            <a:extLst>
              <a:ext uri="{FF2B5EF4-FFF2-40B4-BE49-F238E27FC236}">
                <a16:creationId xmlns:a16="http://schemas.microsoft.com/office/drawing/2014/main" id="{3EDF013E-C325-D53E-4D4B-B31EC11FFBAF}"/>
              </a:ext>
            </a:extLst>
          </p:cNvPr>
          <p:cNvGraphicFramePr>
            <a:graphicFrameLocks/>
          </p:cNvGraphicFramePr>
          <p:nvPr>
            <p:extLst>
              <p:ext uri="{D42A27DB-BD31-4B8C-83A1-F6EECF244321}">
                <p14:modId xmlns:p14="http://schemas.microsoft.com/office/powerpoint/2010/main" val="1087588773"/>
              </p:ext>
            </p:extLst>
          </p:nvPr>
        </p:nvGraphicFramePr>
        <p:xfrm>
          <a:off x="457200" y="801609"/>
          <a:ext cx="8229600" cy="93228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75261C86-3587-A105-7565-DA6DD8103E59}"/>
              </a:ext>
            </a:extLst>
          </p:cNvPr>
          <p:cNvSpPr txBox="1">
            <a:spLocks/>
          </p:cNvSpPr>
          <p:nvPr/>
        </p:nvSpPr>
        <p:spPr bwMode="auto">
          <a:xfrm>
            <a:off x="457200" y="1750252"/>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1800" dirty="0"/>
              <a:t>Types of information sought</a:t>
            </a:r>
          </a:p>
        </p:txBody>
      </p:sp>
      <p:sp>
        <p:nvSpPr>
          <p:cNvPr id="8" name="TextBox 7">
            <a:extLst>
              <a:ext uri="{FF2B5EF4-FFF2-40B4-BE49-F238E27FC236}">
                <a16:creationId xmlns:a16="http://schemas.microsoft.com/office/drawing/2014/main" id="{0C17C8FC-E84B-9115-C1E2-4A0F952C49A4}"/>
              </a:ext>
            </a:extLst>
          </p:cNvPr>
          <p:cNvSpPr txBox="1"/>
          <p:nvPr/>
        </p:nvSpPr>
        <p:spPr>
          <a:xfrm>
            <a:off x="174396" y="4247699"/>
            <a:ext cx="8795208" cy="369332"/>
          </a:xfrm>
          <a:prstGeom prst="rect">
            <a:avLst/>
          </a:prstGeom>
          <a:noFill/>
        </p:spPr>
        <p:txBody>
          <a:bodyPr wrap="square" lIns="182880" rIns="182880">
            <a:spAutoFit/>
          </a:bodyPr>
          <a:lstStyle/>
          <a:p>
            <a:r>
              <a:rPr lang="en-US" sz="900" dirty="0">
                <a:solidFill>
                  <a:srgbClr val="000000"/>
                </a:solidFill>
              </a:rPr>
              <a:t>Q5.3 Have you personally researched different long-term care insurance options?  (n=978)</a:t>
            </a:r>
          </a:p>
          <a:p>
            <a:r>
              <a:rPr lang="en-US" sz="900" dirty="0">
                <a:solidFill>
                  <a:srgbClr val="000000"/>
                </a:solidFill>
              </a:rPr>
              <a:t>Q5.5 What kinds of information do you look for when researching long-term care insurance options? Select all that apply. (n=282)</a:t>
            </a:r>
          </a:p>
        </p:txBody>
      </p:sp>
      <p:graphicFrame>
        <p:nvGraphicFramePr>
          <p:cNvPr id="5" name="Chart 4">
            <a:extLst>
              <a:ext uri="{FF2B5EF4-FFF2-40B4-BE49-F238E27FC236}">
                <a16:creationId xmlns:a16="http://schemas.microsoft.com/office/drawing/2014/main" id="{9DED1ADA-99FC-6919-46B5-BFF1DE29B509}"/>
              </a:ext>
            </a:extLst>
          </p:cNvPr>
          <p:cNvGraphicFramePr>
            <a:graphicFrameLocks/>
          </p:cNvGraphicFramePr>
          <p:nvPr>
            <p:extLst>
              <p:ext uri="{D42A27DB-BD31-4B8C-83A1-F6EECF244321}">
                <p14:modId xmlns:p14="http://schemas.microsoft.com/office/powerpoint/2010/main" val="346163537"/>
              </p:ext>
            </p:extLst>
          </p:nvPr>
        </p:nvGraphicFramePr>
        <p:xfrm>
          <a:off x="2631232" y="2320600"/>
          <a:ext cx="5884117" cy="192709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B1B33FFF-EB3A-9763-594B-953592E369FD}"/>
              </a:ext>
            </a:extLst>
          </p:cNvPr>
          <p:cNvSpPr txBox="1"/>
          <p:nvPr/>
        </p:nvSpPr>
        <p:spPr>
          <a:xfrm>
            <a:off x="419906" y="2459027"/>
            <a:ext cx="2366476" cy="246221"/>
          </a:xfrm>
          <a:prstGeom prst="rect">
            <a:avLst/>
          </a:prstGeom>
          <a:noFill/>
        </p:spPr>
        <p:txBody>
          <a:bodyPr wrap="square" rtlCol="0">
            <a:spAutoFit/>
          </a:bodyPr>
          <a:lstStyle/>
          <a:p>
            <a:pPr algn="r"/>
            <a:r>
              <a:rPr lang="en-US" sz="1000" dirty="0"/>
              <a:t>Price</a:t>
            </a:r>
          </a:p>
        </p:txBody>
      </p:sp>
      <p:sp>
        <p:nvSpPr>
          <p:cNvPr id="7" name="TextBox 6">
            <a:extLst>
              <a:ext uri="{FF2B5EF4-FFF2-40B4-BE49-F238E27FC236}">
                <a16:creationId xmlns:a16="http://schemas.microsoft.com/office/drawing/2014/main" id="{A7DF3E4D-ED03-3FEC-173D-666CF16601BE}"/>
              </a:ext>
            </a:extLst>
          </p:cNvPr>
          <p:cNvSpPr txBox="1"/>
          <p:nvPr/>
        </p:nvSpPr>
        <p:spPr>
          <a:xfrm>
            <a:off x="419906" y="2649953"/>
            <a:ext cx="2366476" cy="246221"/>
          </a:xfrm>
          <a:prstGeom prst="rect">
            <a:avLst/>
          </a:prstGeom>
          <a:noFill/>
        </p:spPr>
        <p:txBody>
          <a:bodyPr wrap="square" rtlCol="0">
            <a:spAutoFit/>
          </a:bodyPr>
          <a:lstStyle/>
          <a:p>
            <a:pPr algn="r"/>
            <a:r>
              <a:rPr lang="en-US" sz="1000" dirty="0"/>
              <a:t>Level of care covered by insurance</a:t>
            </a:r>
          </a:p>
        </p:txBody>
      </p:sp>
      <p:sp>
        <p:nvSpPr>
          <p:cNvPr id="9" name="TextBox 8">
            <a:extLst>
              <a:ext uri="{FF2B5EF4-FFF2-40B4-BE49-F238E27FC236}">
                <a16:creationId xmlns:a16="http://schemas.microsoft.com/office/drawing/2014/main" id="{6C923A45-ECC1-D5CD-626A-2537D9180426}"/>
              </a:ext>
            </a:extLst>
          </p:cNvPr>
          <p:cNvSpPr txBox="1"/>
          <p:nvPr/>
        </p:nvSpPr>
        <p:spPr>
          <a:xfrm>
            <a:off x="419906" y="2865077"/>
            <a:ext cx="2366476" cy="246221"/>
          </a:xfrm>
          <a:prstGeom prst="rect">
            <a:avLst/>
          </a:prstGeom>
          <a:noFill/>
        </p:spPr>
        <p:txBody>
          <a:bodyPr wrap="square" rtlCol="0">
            <a:spAutoFit/>
          </a:bodyPr>
          <a:lstStyle/>
          <a:p>
            <a:pPr algn="r"/>
            <a:r>
              <a:rPr lang="en-US" sz="1000" dirty="0"/>
              <a:t>Length of care covered by insurance</a:t>
            </a:r>
          </a:p>
        </p:txBody>
      </p:sp>
      <p:sp>
        <p:nvSpPr>
          <p:cNvPr id="10" name="TextBox 9">
            <a:extLst>
              <a:ext uri="{FF2B5EF4-FFF2-40B4-BE49-F238E27FC236}">
                <a16:creationId xmlns:a16="http://schemas.microsoft.com/office/drawing/2014/main" id="{52DB7BB7-1898-7DE0-0629-BA0AC0F97B77}"/>
              </a:ext>
            </a:extLst>
          </p:cNvPr>
          <p:cNvSpPr txBox="1"/>
          <p:nvPr/>
        </p:nvSpPr>
        <p:spPr>
          <a:xfrm>
            <a:off x="419906" y="3716074"/>
            <a:ext cx="2366476" cy="246221"/>
          </a:xfrm>
          <a:prstGeom prst="rect">
            <a:avLst/>
          </a:prstGeom>
          <a:noFill/>
        </p:spPr>
        <p:txBody>
          <a:bodyPr wrap="square" rtlCol="0">
            <a:spAutoFit/>
          </a:bodyPr>
          <a:lstStyle/>
          <a:p>
            <a:pPr algn="r"/>
            <a:r>
              <a:rPr lang="en-US" sz="1000" dirty="0"/>
              <a:t>Other</a:t>
            </a:r>
          </a:p>
        </p:txBody>
      </p:sp>
      <p:sp>
        <p:nvSpPr>
          <p:cNvPr id="11" name="TextBox 10">
            <a:extLst>
              <a:ext uri="{FF2B5EF4-FFF2-40B4-BE49-F238E27FC236}">
                <a16:creationId xmlns:a16="http://schemas.microsoft.com/office/drawing/2014/main" id="{5D451CDC-6F7D-D756-2B1B-B733FDF75079}"/>
              </a:ext>
            </a:extLst>
          </p:cNvPr>
          <p:cNvSpPr txBox="1"/>
          <p:nvPr/>
        </p:nvSpPr>
        <p:spPr>
          <a:xfrm>
            <a:off x="419906" y="3072487"/>
            <a:ext cx="2366476" cy="246221"/>
          </a:xfrm>
          <a:prstGeom prst="rect">
            <a:avLst/>
          </a:prstGeom>
          <a:noFill/>
        </p:spPr>
        <p:txBody>
          <a:bodyPr wrap="square" rtlCol="0">
            <a:spAutoFit/>
          </a:bodyPr>
          <a:lstStyle/>
          <a:p>
            <a:pPr algn="r"/>
            <a:r>
              <a:rPr lang="en-US" sz="1000" dirty="0"/>
              <a:t>Flexibility of types of care covered</a:t>
            </a:r>
          </a:p>
        </p:txBody>
      </p:sp>
      <p:sp>
        <p:nvSpPr>
          <p:cNvPr id="12" name="TextBox 11">
            <a:extLst>
              <a:ext uri="{FF2B5EF4-FFF2-40B4-BE49-F238E27FC236}">
                <a16:creationId xmlns:a16="http://schemas.microsoft.com/office/drawing/2014/main" id="{48DAD58E-61C7-7AC7-00AE-58C69D3201C6}"/>
              </a:ext>
            </a:extLst>
          </p:cNvPr>
          <p:cNvSpPr txBox="1"/>
          <p:nvPr/>
        </p:nvSpPr>
        <p:spPr>
          <a:xfrm>
            <a:off x="419906" y="3284927"/>
            <a:ext cx="2366476" cy="246221"/>
          </a:xfrm>
          <a:prstGeom prst="rect">
            <a:avLst/>
          </a:prstGeom>
          <a:noFill/>
        </p:spPr>
        <p:txBody>
          <a:bodyPr wrap="square" rtlCol="0">
            <a:spAutoFit/>
          </a:bodyPr>
          <a:lstStyle/>
          <a:p>
            <a:pPr algn="r"/>
            <a:r>
              <a:rPr lang="en-US" sz="1000" dirty="0"/>
              <a:t>Locations of care facilities covered</a:t>
            </a:r>
          </a:p>
        </p:txBody>
      </p:sp>
      <p:sp>
        <p:nvSpPr>
          <p:cNvPr id="13" name="TextBox 12">
            <a:extLst>
              <a:ext uri="{FF2B5EF4-FFF2-40B4-BE49-F238E27FC236}">
                <a16:creationId xmlns:a16="http://schemas.microsoft.com/office/drawing/2014/main" id="{6795F26F-0DF4-51AA-0B01-2AA95EB143AA}"/>
              </a:ext>
            </a:extLst>
          </p:cNvPr>
          <p:cNvSpPr txBox="1"/>
          <p:nvPr/>
        </p:nvSpPr>
        <p:spPr>
          <a:xfrm>
            <a:off x="419906" y="3499531"/>
            <a:ext cx="2366476" cy="246221"/>
          </a:xfrm>
          <a:prstGeom prst="rect">
            <a:avLst/>
          </a:prstGeom>
          <a:noFill/>
        </p:spPr>
        <p:txBody>
          <a:bodyPr wrap="square" rtlCol="0">
            <a:spAutoFit/>
          </a:bodyPr>
          <a:lstStyle/>
          <a:p>
            <a:pPr algn="r"/>
            <a:r>
              <a:rPr lang="en-US" sz="1000" dirty="0"/>
              <a:t>Reviews, ratings, testimonials</a:t>
            </a:r>
          </a:p>
        </p:txBody>
      </p:sp>
    </p:spTree>
    <p:extLst>
      <p:ext uri="{BB962C8B-B14F-4D97-AF65-F5344CB8AC3E}">
        <p14:creationId xmlns:p14="http://schemas.microsoft.com/office/powerpoint/2010/main" val="3546736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8F77-3E3F-5149-2BE6-C7DCB0440F93}"/>
              </a:ext>
            </a:extLst>
          </p:cNvPr>
          <p:cNvSpPr>
            <a:spLocks noGrp="1"/>
          </p:cNvSpPr>
          <p:nvPr>
            <p:ph type="title"/>
          </p:nvPr>
        </p:nvSpPr>
        <p:spPr/>
        <p:txBody>
          <a:bodyPr/>
          <a:lstStyle/>
          <a:p>
            <a:pPr algn="l"/>
            <a:r>
              <a:rPr lang="en-US" dirty="0"/>
              <a:t>Consumers tend to research LTC insurance options online</a:t>
            </a:r>
          </a:p>
        </p:txBody>
      </p:sp>
      <p:pic>
        <p:nvPicPr>
          <p:cNvPr id="6" name="Picture Placeholder 5">
            <a:extLst>
              <a:ext uri="{FF2B5EF4-FFF2-40B4-BE49-F238E27FC236}">
                <a16:creationId xmlns:a16="http://schemas.microsoft.com/office/drawing/2014/main" id="{2183779F-D6C9-B5F1-B35C-D65488495B9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C881B609-B02D-52EB-C783-255B50EDCAAA}"/>
              </a:ext>
            </a:extLst>
          </p:cNvPr>
          <p:cNvSpPr>
            <a:spLocks noGrp="1"/>
          </p:cNvSpPr>
          <p:nvPr>
            <p:ph type="body" sz="quarter" idx="11"/>
          </p:nvPr>
        </p:nvSpPr>
        <p:spPr/>
        <p:txBody>
          <a:bodyPr/>
          <a:lstStyle/>
          <a:p>
            <a:pPr>
              <a:spcBef>
                <a:spcPts val="0"/>
              </a:spcBef>
            </a:pPr>
            <a:r>
              <a:rPr lang="en-US" sz="1400" dirty="0"/>
              <a:t>More specifically, general web searches (38%), health care websites (29%), and insurance provider websites (26%) are the most consulted online sources during research. These results provide insight into the most ideal places to reach consumers </a:t>
            </a:r>
            <a:br>
              <a:rPr lang="en-US" sz="1400" dirty="0"/>
            </a:br>
            <a:r>
              <a:rPr lang="en-US" sz="1400" dirty="0"/>
              <a:t>as they attempt to educate themselves and plan for the future. </a:t>
            </a:r>
          </a:p>
          <a:p>
            <a:pPr>
              <a:spcBef>
                <a:spcPts val="0"/>
              </a:spcBef>
            </a:pPr>
            <a:r>
              <a:rPr lang="en-US" sz="1400" dirty="0"/>
              <a:t>Advice from family/friends (35%) and financial advisors (30%) are also prominent resources.</a:t>
            </a:r>
          </a:p>
          <a:p>
            <a:endParaRPr lang="en-US" dirty="0"/>
          </a:p>
        </p:txBody>
      </p:sp>
    </p:spTree>
    <p:extLst>
      <p:ext uri="{BB962C8B-B14F-4D97-AF65-F5344CB8AC3E}">
        <p14:creationId xmlns:p14="http://schemas.microsoft.com/office/powerpoint/2010/main" val="3268574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028B-40E6-00B1-A5F1-DEEB2C7AD827}"/>
              </a:ext>
            </a:extLst>
          </p:cNvPr>
          <p:cNvSpPr>
            <a:spLocks noGrp="1"/>
          </p:cNvSpPr>
          <p:nvPr>
            <p:ph type="title"/>
          </p:nvPr>
        </p:nvSpPr>
        <p:spPr/>
        <p:txBody>
          <a:bodyPr/>
          <a:lstStyle/>
          <a:p>
            <a:r>
              <a:rPr lang="en-US" dirty="0"/>
              <a:t>Sources used in LTC insurance research</a:t>
            </a:r>
          </a:p>
        </p:txBody>
      </p:sp>
      <p:graphicFrame>
        <p:nvGraphicFramePr>
          <p:cNvPr id="4" name="Chart 3">
            <a:extLst>
              <a:ext uri="{FF2B5EF4-FFF2-40B4-BE49-F238E27FC236}">
                <a16:creationId xmlns:a16="http://schemas.microsoft.com/office/drawing/2014/main" id="{31E63372-5E54-0BA6-B673-39EB036B2D50}"/>
              </a:ext>
            </a:extLst>
          </p:cNvPr>
          <p:cNvGraphicFramePr>
            <a:graphicFrameLocks/>
          </p:cNvGraphicFramePr>
          <p:nvPr>
            <p:extLst>
              <p:ext uri="{D42A27DB-BD31-4B8C-83A1-F6EECF244321}">
                <p14:modId xmlns:p14="http://schemas.microsoft.com/office/powerpoint/2010/main" val="2045363967"/>
              </p:ext>
            </p:extLst>
          </p:nvPr>
        </p:nvGraphicFramePr>
        <p:xfrm>
          <a:off x="3489649" y="942681"/>
          <a:ext cx="5427830" cy="340871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71AE38B-ED6E-9891-6A8F-5037FA8E6507}"/>
              </a:ext>
            </a:extLst>
          </p:cNvPr>
          <p:cNvSpPr txBox="1"/>
          <p:nvPr/>
        </p:nvSpPr>
        <p:spPr>
          <a:xfrm>
            <a:off x="174396" y="4351394"/>
            <a:ext cx="8795208" cy="230832"/>
          </a:xfrm>
          <a:prstGeom prst="rect">
            <a:avLst/>
          </a:prstGeom>
          <a:noFill/>
        </p:spPr>
        <p:txBody>
          <a:bodyPr wrap="square" lIns="182880" rIns="182880">
            <a:spAutoFit/>
          </a:bodyPr>
          <a:lstStyle/>
          <a:p>
            <a:r>
              <a:rPr lang="en-US" sz="900" dirty="0">
                <a:solidFill>
                  <a:srgbClr val="000000"/>
                </a:solidFill>
              </a:rPr>
              <a:t>Q5.4 What sources of information have you used to research long-term care insurance options? Select all that apply. (n=282)</a:t>
            </a:r>
          </a:p>
        </p:txBody>
      </p:sp>
      <p:sp>
        <p:nvSpPr>
          <p:cNvPr id="6" name="Speech Bubble: Rectangle with Corners Rounded 10">
            <a:extLst>
              <a:ext uri="{FF2B5EF4-FFF2-40B4-BE49-F238E27FC236}">
                <a16:creationId xmlns:a16="http://schemas.microsoft.com/office/drawing/2014/main" id="{6011DD6E-39D0-7355-5163-E90116D111E4}"/>
              </a:ext>
            </a:extLst>
          </p:cNvPr>
          <p:cNvSpPr/>
          <p:nvPr/>
        </p:nvSpPr>
        <p:spPr>
          <a:xfrm>
            <a:off x="5728008" y="1445508"/>
            <a:ext cx="2064388"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Age 40-64 (n=141) [A]: 38%</a:t>
            </a:r>
            <a:r>
              <a:rPr lang="en-US" sz="1000" baseline="30000" dirty="0">
                <a:solidFill>
                  <a:schemeClr val="tx1"/>
                </a:solidFill>
              </a:rPr>
              <a:t>B</a:t>
            </a:r>
            <a:endParaRPr lang="en-US" sz="1000" dirty="0">
              <a:solidFill>
                <a:schemeClr val="tx1"/>
              </a:solidFill>
            </a:endParaRPr>
          </a:p>
          <a:p>
            <a:pPr marL="171450" indent="-171450">
              <a:buFont typeface="Arial" panose="020B0604020202020204" pitchFamily="34" charset="0"/>
              <a:buChar char="•"/>
            </a:pPr>
            <a:r>
              <a:rPr lang="en-US" sz="1000" dirty="0">
                <a:solidFill>
                  <a:schemeClr val="tx1"/>
                </a:solidFill>
              </a:rPr>
              <a:t>Age 65+ (n=141) [B]: 21%</a:t>
            </a:r>
            <a:r>
              <a:rPr lang="en-US" sz="1000" baseline="30000" dirty="0">
                <a:solidFill>
                  <a:schemeClr val="tx1"/>
                </a:solidFill>
              </a:rPr>
              <a:t>A</a:t>
            </a:r>
          </a:p>
        </p:txBody>
      </p:sp>
      <p:cxnSp>
        <p:nvCxnSpPr>
          <p:cNvPr id="7" name="Straight Arrow Connector 6">
            <a:extLst>
              <a:ext uri="{FF2B5EF4-FFF2-40B4-BE49-F238E27FC236}">
                <a16:creationId xmlns:a16="http://schemas.microsoft.com/office/drawing/2014/main" id="{EB70A395-5F85-05B4-F90B-2D7597290AD1}"/>
              </a:ext>
            </a:extLst>
          </p:cNvPr>
          <p:cNvCxnSpPr>
            <a:cxnSpLocks/>
          </p:cNvCxnSpPr>
          <p:nvPr/>
        </p:nvCxnSpPr>
        <p:spPr>
          <a:xfrm>
            <a:off x="5528814" y="1628481"/>
            <a:ext cx="182880"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2">
            <a:extLst>
              <a:ext uri="{FF2B5EF4-FFF2-40B4-BE49-F238E27FC236}">
                <a16:creationId xmlns:a16="http://schemas.microsoft.com/office/drawing/2014/main" id="{6FA98B2C-BBDD-FF57-2B29-0F3CA6C7600C}"/>
              </a:ext>
            </a:extLst>
          </p:cNvPr>
          <p:cNvSpPr txBox="1"/>
          <p:nvPr/>
        </p:nvSpPr>
        <p:spPr>
          <a:xfrm>
            <a:off x="325131" y="1037153"/>
            <a:ext cx="3389898" cy="315118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lnSpc>
                <a:spcPct val="102000"/>
              </a:lnSpc>
            </a:pPr>
            <a:r>
              <a:rPr lang="en-US" sz="1000" dirty="0"/>
              <a:t>General web search</a:t>
            </a:r>
          </a:p>
          <a:p>
            <a:pPr algn="r">
              <a:lnSpc>
                <a:spcPct val="102000"/>
              </a:lnSpc>
            </a:pPr>
            <a:r>
              <a:rPr lang="en-US" sz="1000" dirty="0"/>
              <a:t>Recommendations from family/friend(s)</a:t>
            </a:r>
          </a:p>
          <a:p>
            <a:pPr algn="r">
              <a:lnSpc>
                <a:spcPct val="102000"/>
              </a:lnSpc>
            </a:pPr>
            <a:r>
              <a:rPr lang="en-US" sz="1000" dirty="0"/>
              <a:t>Recommendations from financial advisor</a:t>
            </a:r>
          </a:p>
          <a:p>
            <a:pPr algn="r">
              <a:lnSpc>
                <a:spcPct val="102000"/>
              </a:lnSpc>
            </a:pPr>
            <a:r>
              <a:rPr lang="en-US" sz="1000" dirty="0"/>
              <a:t>Health care website</a:t>
            </a:r>
          </a:p>
          <a:p>
            <a:pPr algn="r">
              <a:lnSpc>
                <a:spcPct val="102000"/>
              </a:lnSpc>
            </a:pPr>
            <a:r>
              <a:rPr lang="en-US" sz="1000" dirty="0"/>
              <a:t>Insurance provider website</a:t>
            </a:r>
          </a:p>
          <a:p>
            <a:pPr algn="r">
              <a:lnSpc>
                <a:spcPct val="102000"/>
              </a:lnSpc>
            </a:pPr>
            <a:r>
              <a:rPr lang="en-US" sz="1000" dirty="0"/>
              <a:t>Care facility (e.g., assisted living, nursing home) website</a:t>
            </a:r>
          </a:p>
          <a:p>
            <a:pPr algn="r">
              <a:lnSpc>
                <a:spcPct val="102000"/>
              </a:lnSpc>
            </a:pPr>
            <a:r>
              <a:rPr lang="en-US" sz="1000" dirty="0"/>
              <a:t>Recommendations from insurance agent</a:t>
            </a:r>
          </a:p>
          <a:p>
            <a:pPr algn="r">
              <a:lnSpc>
                <a:spcPct val="102000"/>
              </a:lnSpc>
            </a:pPr>
            <a:r>
              <a:rPr lang="en-US" sz="1000" dirty="0"/>
              <a:t>Financial services/advising website</a:t>
            </a:r>
          </a:p>
          <a:p>
            <a:pPr algn="r">
              <a:lnSpc>
                <a:spcPct val="102000"/>
              </a:lnSpc>
            </a:pPr>
            <a:r>
              <a:rPr lang="en-US" sz="1000" dirty="0"/>
              <a:t>Social/Senior services website</a:t>
            </a:r>
          </a:p>
          <a:p>
            <a:pPr algn="r">
              <a:lnSpc>
                <a:spcPct val="102000"/>
              </a:lnSpc>
            </a:pPr>
            <a:r>
              <a:rPr lang="en-US" sz="1000" dirty="0"/>
              <a:t>Social Security website</a:t>
            </a:r>
          </a:p>
          <a:p>
            <a:pPr algn="r">
              <a:lnSpc>
                <a:spcPct val="102000"/>
              </a:lnSpc>
            </a:pPr>
            <a:r>
              <a:rPr lang="en-US" sz="1000" dirty="0"/>
              <a:t>Catalogs/Magazines (e.g., AARP)</a:t>
            </a:r>
          </a:p>
          <a:p>
            <a:pPr algn="r">
              <a:lnSpc>
                <a:spcPct val="102000"/>
              </a:lnSpc>
            </a:pPr>
            <a:r>
              <a:rPr lang="en-US" sz="1000" dirty="0"/>
              <a:t>Recommendations from doctor</a:t>
            </a:r>
          </a:p>
          <a:p>
            <a:pPr algn="r">
              <a:lnSpc>
                <a:spcPct val="102000"/>
              </a:lnSpc>
            </a:pPr>
            <a:r>
              <a:rPr lang="en-US" sz="1000" dirty="0"/>
              <a:t>Newspaper articles</a:t>
            </a:r>
          </a:p>
          <a:p>
            <a:pPr algn="r">
              <a:lnSpc>
                <a:spcPct val="102000"/>
              </a:lnSpc>
            </a:pPr>
            <a:r>
              <a:rPr lang="en-US" sz="1000" dirty="0"/>
              <a:t>Medicaid website</a:t>
            </a:r>
          </a:p>
          <a:p>
            <a:pPr algn="r">
              <a:lnSpc>
                <a:spcPct val="102000"/>
              </a:lnSpc>
            </a:pPr>
            <a:r>
              <a:rPr lang="en-US" sz="1000" dirty="0"/>
              <a:t>Television advertisements/programs</a:t>
            </a:r>
          </a:p>
          <a:p>
            <a:pPr algn="r">
              <a:lnSpc>
                <a:spcPct val="102000"/>
              </a:lnSpc>
            </a:pPr>
            <a:r>
              <a:rPr lang="en-US" sz="1000" dirty="0"/>
              <a:t>Blogs</a:t>
            </a:r>
          </a:p>
          <a:p>
            <a:pPr algn="r">
              <a:lnSpc>
                <a:spcPct val="102000"/>
              </a:lnSpc>
            </a:pPr>
            <a:r>
              <a:rPr lang="en-US" sz="1000" dirty="0"/>
              <a:t>Social media</a:t>
            </a:r>
          </a:p>
          <a:p>
            <a:pPr algn="r">
              <a:lnSpc>
                <a:spcPct val="102000"/>
              </a:lnSpc>
            </a:pPr>
            <a:r>
              <a:rPr lang="en-US" sz="1000" dirty="0"/>
              <a:t>Podcasts</a:t>
            </a:r>
          </a:p>
          <a:p>
            <a:pPr algn="r">
              <a:lnSpc>
                <a:spcPct val="102000"/>
              </a:lnSpc>
            </a:pPr>
            <a:r>
              <a:rPr lang="en-US" sz="1000" dirty="0"/>
              <a:t>Other</a:t>
            </a:r>
          </a:p>
        </p:txBody>
      </p:sp>
    </p:spTree>
    <p:extLst>
      <p:ext uri="{BB962C8B-B14F-4D97-AF65-F5344CB8AC3E}">
        <p14:creationId xmlns:p14="http://schemas.microsoft.com/office/powerpoint/2010/main" val="3578634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6341-C976-42B4-223E-92726660A0AF}"/>
              </a:ext>
            </a:extLst>
          </p:cNvPr>
          <p:cNvSpPr>
            <a:spLocks noGrp="1"/>
          </p:cNvSpPr>
          <p:nvPr>
            <p:ph type="title"/>
          </p:nvPr>
        </p:nvSpPr>
        <p:spPr/>
        <p:txBody>
          <a:bodyPr/>
          <a:lstStyle/>
          <a:p>
            <a:pPr algn="l"/>
            <a:r>
              <a:rPr lang="en-US" dirty="0"/>
              <a:t>More consumers have a negative impression of traditional LTC insurance than a positive one</a:t>
            </a:r>
            <a:endParaRPr lang="en-US" dirty="0">
              <a:solidFill>
                <a:schemeClr val="accent6"/>
              </a:solidFill>
            </a:endParaRPr>
          </a:p>
        </p:txBody>
      </p:sp>
      <p:pic>
        <p:nvPicPr>
          <p:cNvPr id="12" name="Picture Placeholder 11" descr="A person using a computer&#10;&#10;Description automatically generated with medium confidence">
            <a:extLst>
              <a:ext uri="{FF2B5EF4-FFF2-40B4-BE49-F238E27FC236}">
                <a16:creationId xmlns:a16="http://schemas.microsoft.com/office/drawing/2014/main" id="{67A797DF-0CC7-D405-210D-E8195CFDB03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475E371A-0C7E-5704-986E-F89B1C8B716C}"/>
              </a:ext>
            </a:extLst>
          </p:cNvPr>
          <p:cNvSpPr>
            <a:spLocks noGrp="1"/>
          </p:cNvSpPr>
          <p:nvPr>
            <p:ph type="body" sz="quarter" idx="11"/>
          </p:nvPr>
        </p:nvSpPr>
        <p:spPr/>
        <p:txBody>
          <a:bodyPr/>
          <a:lstStyle/>
          <a:p>
            <a:r>
              <a:rPr lang="en-US" sz="1400" dirty="0"/>
              <a:t>Interestingly, more than a third (36%) </a:t>
            </a:r>
            <a:br>
              <a:rPr lang="en-US" sz="1400" dirty="0"/>
            </a:br>
            <a:r>
              <a:rPr lang="en-US" sz="1400" dirty="0"/>
              <a:t>tend to have a neutral perception. </a:t>
            </a:r>
          </a:p>
        </p:txBody>
      </p:sp>
    </p:spTree>
    <p:extLst>
      <p:ext uri="{BB962C8B-B14F-4D97-AF65-F5344CB8AC3E}">
        <p14:creationId xmlns:p14="http://schemas.microsoft.com/office/powerpoint/2010/main" val="1396979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DDBA-9419-3228-99B3-5E925D5EB628}"/>
              </a:ext>
            </a:extLst>
          </p:cNvPr>
          <p:cNvSpPr>
            <a:spLocks noGrp="1"/>
          </p:cNvSpPr>
          <p:nvPr>
            <p:ph type="title"/>
          </p:nvPr>
        </p:nvSpPr>
        <p:spPr/>
        <p:txBody>
          <a:bodyPr/>
          <a:lstStyle/>
          <a:p>
            <a:r>
              <a:rPr lang="en-US" dirty="0"/>
              <a:t>Impression of traditional LTC insurance</a:t>
            </a:r>
          </a:p>
        </p:txBody>
      </p:sp>
      <p:graphicFrame>
        <p:nvGraphicFramePr>
          <p:cNvPr id="4" name="Chart 3">
            <a:extLst>
              <a:ext uri="{FF2B5EF4-FFF2-40B4-BE49-F238E27FC236}">
                <a16:creationId xmlns:a16="http://schemas.microsoft.com/office/drawing/2014/main" id="{A050B250-E983-C402-DD5A-35012E2F4F78}"/>
              </a:ext>
            </a:extLst>
          </p:cNvPr>
          <p:cNvGraphicFramePr>
            <a:graphicFrameLocks/>
          </p:cNvGraphicFramePr>
          <p:nvPr>
            <p:extLst>
              <p:ext uri="{D42A27DB-BD31-4B8C-83A1-F6EECF244321}">
                <p14:modId xmlns:p14="http://schemas.microsoft.com/office/powerpoint/2010/main" val="1476024000"/>
              </p:ext>
            </p:extLst>
          </p:nvPr>
        </p:nvGraphicFramePr>
        <p:xfrm>
          <a:off x="1043189" y="1390154"/>
          <a:ext cx="7418924" cy="237131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8AD79F85-46B7-125C-AF78-E2995D4E045E}"/>
              </a:ext>
            </a:extLst>
          </p:cNvPr>
          <p:cNvSpPr/>
          <p:nvPr/>
        </p:nvSpPr>
        <p:spPr>
          <a:xfrm>
            <a:off x="8244885" y="2340917"/>
            <a:ext cx="603627" cy="461665"/>
          </a:xfrm>
          <a:prstGeom prst="rect">
            <a:avLst/>
          </a:prstGeom>
        </p:spPr>
        <p:txBody>
          <a:bodyPr wrap="none">
            <a:spAutoFit/>
          </a:bodyPr>
          <a:lstStyle/>
          <a:p>
            <a:pPr algn="ctr" fontAlgn="b"/>
            <a:r>
              <a:rPr lang="en-US" sz="1200" dirty="0">
                <a:solidFill>
                  <a:srgbClr val="000000"/>
                </a:solidFill>
                <a:latin typeface="Arial" panose="020B0604020202020204" pitchFamily="34" charset="0"/>
                <a:cs typeface="Arial" panose="020B0604020202020204" pitchFamily="34" charset="0"/>
              </a:rPr>
              <a:t>Top 2:</a:t>
            </a:r>
          </a:p>
          <a:p>
            <a:pPr algn="ctr" fontAlgn="b"/>
            <a:r>
              <a:rPr lang="en-US" sz="1200" dirty="0">
                <a:solidFill>
                  <a:srgbClr val="000000"/>
                </a:solidFill>
                <a:latin typeface="Arial" panose="020B0604020202020204" pitchFamily="34" charset="0"/>
                <a:cs typeface="Arial" panose="020B0604020202020204" pitchFamily="34" charset="0"/>
              </a:rPr>
              <a:t>25%</a:t>
            </a:r>
          </a:p>
        </p:txBody>
      </p:sp>
      <p:sp>
        <p:nvSpPr>
          <p:cNvPr id="6" name="Rectangle 5">
            <a:extLst>
              <a:ext uri="{FF2B5EF4-FFF2-40B4-BE49-F238E27FC236}">
                <a16:creationId xmlns:a16="http://schemas.microsoft.com/office/drawing/2014/main" id="{201E3C57-F5CF-5CD2-2812-489B6EF0184A}"/>
              </a:ext>
            </a:extLst>
          </p:cNvPr>
          <p:cNvSpPr/>
          <p:nvPr/>
        </p:nvSpPr>
        <p:spPr>
          <a:xfrm>
            <a:off x="369865" y="2340916"/>
            <a:ext cx="843500" cy="461665"/>
          </a:xfrm>
          <a:prstGeom prst="rect">
            <a:avLst/>
          </a:prstGeom>
        </p:spPr>
        <p:txBody>
          <a:bodyPr wrap="none">
            <a:spAutoFit/>
          </a:bodyPr>
          <a:lstStyle/>
          <a:p>
            <a:pPr algn="ctr" fontAlgn="b"/>
            <a:r>
              <a:rPr lang="en-US" sz="1200" dirty="0">
                <a:solidFill>
                  <a:srgbClr val="000000"/>
                </a:solidFill>
                <a:latin typeface="Arial" panose="020B0604020202020204" pitchFamily="34" charset="0"/>
                <a:cs typeface="Arial" panose="020B0604020202020204" pitchFamily="34" charset="0"/>
              </a:rPr>
              <a:t>Bottom 2:</a:t>
            </a:r>
          </a:p>
          <a:p>
            <a:pPr algn="ctr" fontAlgn="b"/>
            <a:r>
              <a:rPr lang="en-US" sz="1200" dirty="0">
                <a:solidFill>
                  <a:srgbClr val="000000"/>
                </a:solidFill>
                <a:latin typeface="Arial" panose="020B0604020202020204" pitchFamily="34" charset="0"/>
                <a:cs typeface="Arial" panose="020B0604020202020204" pitchFamily="34" charset="0"/>
              </a:rPr>
              <a:t>39%</a:t>
            </a:r>
          </a:p>
        </p:txBody>
      </p:sp>
      <p:sp>
        <p:nvSpPr>
          <p:cNvPr id="7" name="TextBox 6">
            <a:extLst>
              <a:ext uri="{FF2B5EF4-FFF2-40B4-BE49-F238E27FC236}">
                <a16:creationId xmlns:a16="http://schemas.microsoft.com/office/drawing/2014/main" id="{650D927A-EB02-2987-1A1B-95F78E98EF47}"/>
              </a:ext>
            </a:extLst>
          </p:cNvPr>
          <p:cNvSpPr txBox="1"/>
          <p:nvPr/>
        </p:nvSpPr>
        <p:spPr>
          <a:xfrm>
            <a:off x="174396" y="4351394"/>
            <a:ext cx="8795208" cy="230832"/>
          </a:xfrm>
          <a:prstGeom prst="rect">
            <a:avLst/>
          </a:prstGeom>
          <a:noFill/>
        </p:spPr>
        <p:txBody>
          <a:bodyPr wrap="square" lIns="182880" rIns="182880">
            <a:spAutoFit/>
          </a:bodyPr>
          <a:lstStyle/>
          <a:p>
            <a:r>
              <a:rPr lang="en-US" sz="900" dirty="0">
                <a:solidFill>
                  <a:srgbClr val="000000"/>
                </a:solidFill>
              </a:rPr>
              <a:t>Q8.2 What is your impression of traditional long-term care insurance? (n=978) </a:t>
            </a:r>
          </a:p>
        </p:txBody>
      </p:sp>
    </p:spTree>
    <p:extLst>
      <p:ext uri="{BB962C8B-B14F-4D97-AF65-F5344CB8AC3E}">
        <p14:creationId xmlns:p14="http://schemas.microsoft.com/office/powerpoint/2010/main" val="2117026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B814ADF-3829-DB96-0985-A5FF6E8C0A2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C9AD0E68-C233-77ED-E2F9-B857EFD96BE0}"/>
              </a:ext>
            </a:extLst>
          </p:cNvPr>
          <p:cNvSpPr>
            <a:spLocks noGrp="1"/>
          </p:cNvSpPr>
          <p:nvPr>
            <p:ph type="title"/>
          </p:nvPr>
        </p:nvSpPr>
        <p:spPr/>
        <p:txBody>
          <a:bodyPr/>
          <a:lstStyle/>
          <a:p>
            <a:pPr algn="l"/>
            <a:r>
              <a:rPr lang="en-US" dirty="0"/>
              <a:t>Consumers consider plan cost </a:t>
            </a:r>
            <a:br>
              <a:rPr lang="en-US" dirty="0"/>
            </a:br>
            <a:r>
              <a:rPr lang="en-US" dirty="0"/>
              <a:t>most important when considering LTC insurance</a:t>
            </a:r>
          </a:p>
        </p:txBody>
      </p:sp>
      <p:sp>
        <p:nvSpPr>
          <p:cNvPr id="4" name="Text Placeholder 3">
            <a:extLst>
              <a:ext uri="{FF2B5EF4-FFF2-40B4-BE49-F238E27FC236}">
                <a16:creationId xmlns:a16="http://schemas.microsoft.com/office/drawing/2014/main" id="{D7A6EF68-FC5B-730A-552E-935E9C03D845}"/>
              </a:ext>
            </a:extLst>
          </p:cNvPr>
          <p:cNvSpPr>
            <a:spLocks noGrp="1"/>
          </p:cNvSpPr>
          <p:nvPr>
            <p:ph type="body" sz="quarter" idx="11"/>
          </p:nvPr>
        </p:nvSpPr>
        <p:spPr/>
        <p:txBody>
          <a:bodyPr/>
          <a:lstStyle/>
          <a:p>
            <a:pPr>
              <a:spcBef>
                <a:spcPts val="0"/>
              </a:spcBef>
            </a:pPr>
            <a:r>
              <a:rPr lang="en-US" sz="1400" dirty="0"/>
              <a:t>This reinforces the importance of finances when planning for LTC. </a:t>
            </a:r>
          </a:p>
          <a:p>
            <a:pPr>
              <a:spcBef>
                <a:spcPts val="0"/>
              </a:spcBef>
            </a:pPr>
            <a:r>
              <a:rPr lang="en-US" sz="1400" dirty="0"/>
              <a:t>Length of coverage (84%) follows, echoing the most researched types of information. </a:t>
            </a:r>
          </a:p>
          <a:p>
            <a:endParaRPr lang="en-US" dirty="0"/>
          </a:p>
        </p:txBody>
      </p:sp>
    </p:spTree>
    <p:extLst>
      <p:ext uri="{BB962C8B-B14F-4D97-AF65-F5344CB8AC3E}">
        <p14:creationId xmlns:p14="http://schemas.microsoft.com/office/powerpoint/2010/main" val="80464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8C3F-5FFA-7EAA-D050-6EAC593D7897}"/>
              </a:ext>
            </a:extLst>
          </p:cNvPr>
          <p:cNvSpPr>
            <a:spLocks noGrp="1"/>
          </p:cNvSpPr>
          <p:nvPr>
            <p:ph type="title"/>
          </p:nvPr>
        </p:nvSpPr>
        <p:spPr/>
        <p:txBody>
          <a:bodyPr/>
          <a:lstStyle/>
          <a:p>
            <a:r>
              <a:rPr lang="en-US" sz="2400" dirty="0"/>
              <a:t>Attribute importance when considering LTC insurance</a:t>
            </a:r>
            <a:endParaRPr lang="en-US" dirty="0"/>
          </a:p>
        </p:txBody>
      </p:sp>
      <p:graphicFrame>
        <p:nvGraphicFramePr>
          <p:cNvPr id="4" name="Chart 3">
            <a:extLst>
              <a:ext uri="{FF2B5EF4-FFF2-40B4-BE49-F238E27FC236}">
                <a16:creationId xmlns:a16="http://schemas.microsoft.com/office/drawing/2014/main" id="{E3816CCA-AD58-0C66-E6D3-74BF400A1B31}"/>
              </a:ext>
            </a:extLst>
          </p:cNvPr>
          <p:cNvGraphicFramePr>
            <a:graphicFrameLocks/>
          </p:cNvGraphicFramePr>
          <p:nvPr>
            <p:extLst>
              <p:ext uri="{D42A27DB-BD31-4B8C-83A1-F6EECF244321}">
                <p14:modId xmlns:p14="http://schemas.microsoft.com/office/powerpoint/2010/main" val="381658036"/>
              </p:ext>
            </p:extLst>
          </p:nvPr>
        </p:nvGraphicFramePr>
        <p:xfrm>
          <a:off x="3834883" y="1074183"/>
          <a:ext cx="4098384" cy="29826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C742A5B-689B-B6B8-88AE-95B4B3E6250C}"/>
              </a:ext>
            </a:extLst>
          </p:cNvPr>
          <p:cNvSpPr txBox="1"/>
          <p:nvPr/>
        </p:nvSpPr>
        <p:spPr>
          <a:xfrm>
            <a:off x="174396" y="4337331"/>
            <a:ext cx="8795208" cy="230832"/>
          </a:xfrm>
          <a:prstGeom prst="rect">
            <a:avLst/>
          </a:prstGeom>
          <a:noFill/>
        </p:spPr>
        <p:txBody>
          <a:bodyPr wrap="square" lIns="182880" rIns="182880">
            <a:spAutoFit/>
          </a:bodyPr>
          <a:lstStyle/>
          <a:p>
            <a:r>
              <a:rPr lang="en-US" sz="900" dirty="0">
                <a:solidFill>
                  <a:srgbClr val="000000"/>
                </a:solidFill>
              </a:rPr>
              <a:t>Q8.4 How would you rate the importance of each of the following attributes when considering long-term care insurance? (n=978)</a:t>
            </a:r>
          </a:p>
        </p:txBody>
      </p:sp>
      <p:graphicFrame>
        <p:nvGraphicFramePr>
          <p:cNvPr id="3" name="Table 2">
            <a:extLst>
              <a:ext uri="{FF2B5EF4-FFF2-40B4-BE49-F238E27FC236}">
                <a16:creationId xmlns:a16="http://schemas.microsoft.com/office/drawing/2014/main" id="{1044CF4A-DC5C-308D-11EE-44C103E49B74}"/>
              </a:ext>
            </a:extLst>
          </p:cNvPr>
          <p:cNvGraphicFramePr>
            <a:graphicFrameLocks noGrp="1"/>
          </p:cNvGraphicFramePr>
          <p:nvPr>
            <p:extLst>
              <p:ext uri="{D42A27DB-BD31-4B8C-83A1-F6EECF244321}">
                <p14:modId xmlns:p14="http://schemas.microsoft.com/office/powerpoint/2010/main" val="4149762621"/>
              </p:ext>
            </p:extLst>
          </p:nvPr>
        </p:nvGraphicFramePr>
        <p:xfrm>
          <a:off x="7636933" y="1354669"/>
          <a:ext cx="673100" cy="2362200"/>
        </p:xfrm>
        <a:graphic>
          <a:graphicData uri="http://schemas.openxmlformats.org/drawingml/2006/table">
            <a:tbl>
              <a:tblPr/>
              <a:tblGrid>
                <a:gridCol w="673100">
                  <a:extLst>
                    <a:ext uri="{9D8B030D-6E8A-4147-A177-3AD203B41FA5}">
                      <a16:colId xmlns:a16="http://schemas.microsoft.com/office/drawing/2014/main" val="4071227755"/>
                    </a:ext>
                  </a:extLst>
                </a:gridCol>
              </a:tblGrid>
              <a:tr h="186000">
                <a:tc>
                  <a:txBody>
                    <a:bodyPr/>
                    <a:lstStyle/>
                    <a:p>
                      <a:pPr algn="ctr" fontAlgn="b"/>
                      <a:r>
                        <a:rPr lang="en-US" sz="1000" b="0" i="0" u="sng" strike="noStrike" dirty="0">
                          <a:solidFill>
                            <a:srgbClr val="000000"/>
                          </a:solidFill>
                          <a:effectLst/>
                          <a:latin typeface="+mn-lt"/>
                        </a:rPr>
                        <a:t>Top 2</a:t>
                      </a:r>
                    </a:p>
                  </a:txBody>
                  <a:tcPr marL="0" marR="0" marT="0" marB="0" anchor="ctr">
                    <a:lnL>
                      <a:noFill/>
                    </a:lnL>
                    <a:lnR>
                      <a:noFill/>
                    </a:lnR>
                    <a:lnT>
                      <a:noFill/>
                    </a:lnT>
                    <a:lnB>
                      <a:noFill/>
                    </a:lnB>
                  </a:tcPr>
                </a:tc>
                <a:extLst>
                  <a:ext uri="{0D108BD9-81ED-4DB2-BD59-A6C34878D82A}">
                    <a16:rowId xmlns:a16="http://schemas.microsoft.com/office/drawing/2014/main" val="393623948"/>
                  </a:ext>
                </a:extLst>
              </a:tr>
              <a:tr h="362700">
                <a:tc>
                  <a:txBody>
                    <a:bodyPr/>
                    <a:lstStyle/>
                    <a:p>
                      <a:pPr algn="ctr" fontAlgn="b"/>
                      <a:r>
                        <a:rPr lang="en-US" sz="1000" b="0" i="0" u="none" strike="noStrike" dirty="0">
                          <a:solidFill>
                            <a:srgbClr val="000000"/>
                          </a:solidFill>
                          <a:effectLst/>
                          <a:latin typeface="+mn-lt"/>
                        </a:rPr>
                        <a:t>91%</a:t>
                      </a:r>
                    </a:p>
                  </a:txBody>
                  <a:tcPr marL="0" marR="0" marT="0" marB="0" anchor="ctr">
                    <a:lnL>
                      <a:noFill/>
                    </a:lnL>
                    <a:lnR>
                      <a:noFill/>
                    </a:lnR>
                    <a:lnT>
                      <a:noFill/>
                    </a:lnT>
                    <a:lnB>
                      <a:noFill/>
                    </a:lnB>
                  </a:tcPr>
                </a:tc>
                <a:extLst>
                  <a:ext uri="{0D108BD9-81ED-4DB2-BD59-A6C34878D82A}">
                    <a16:rowId xmlns:a16="http://schemas.microsoft.com/office/drawing/2014/main" val="2726685012"/>
                  </a:ext>
                </a:extLst>
              </a:tr>
              <a:tr h="362700">
                <a:tc>
                  <a:txBody>
                    <a:bodyPr/>
                    <a:lstStyle/>
                    <a:p>
                      <a:pPr algn="ctr" fontAlgn="b"/>
                      <a:r>
                        <a:rPr lang="en-US" sz="1000" b="0" i="0" u="none" strike="noStrike">
                          <a:solidFill>
                            <a:srgbClr val="000000"/>
                          </a:solidFill>
                          <a:effectLst/>
                          <a:latin typeface="+mn-lt"/>
                        </a:rPr>
                        <a:t>84%</a:t>
                      </a:r>
                    </a:p>
                  </a:txBody>
                  <a:tcPr marL="0" marR="0" marT="0" marB="0" anchor="ctr">
                    <a:lnL>
                      <a:noFill/>
                    </a:lnL>
                    <a:lnR>
                      <a:noFill/>
                    </a:lnR>
                    <a:lnT>
                      <a:noFill/>
                    </a:lnT>
                    <a:lnB>
                      <a:noFill/>
                    </a:lnB>
                  </a:tcPr>
                </a:tc>
                <a:extLst>
                  <a:ext uri="{0D108BD9-81ED-4DB2-BD59-A6C34878D82A}">
                    <a16:rowId xmlns:a16="http://schemas.microsoft.com/office/drawing/2014/main" val="2095371186"/>
                  </a:ext>
                </a:extLst>
              </a:tr>
              <a:tr h="362700">
                <a:tc>
                  <a:txBody>
                    <a:bodyPr/>
                    <a:lstStyle/>
                    <a:p>
                      <a:pPr algn="ctr" fontAlgn="b"/>
                      <a:r>
                        <a:rPr lang="en-US" sz="1000" b="0" i="0" u="none" strike="noStrike">
                          <a:solidFill>
                            <a:srgbClr val="000000"/>
                          </a:solidFill>
                          <a:effectLst/>
                          <a:latin typeface="+mn-lt"/>
                        </a:rPr>
                        <a:t>80%</a:t>
                      </a:r>
                    </a:p>
                  </a:txBody>
                  <a:tcPr marL="0" marR="0" marT="0" marB="0" anchor="ctr">
                    <a:lnL>
                      <a:noFill/>
                    </a:lnL>
                    <a:lnR>
                      <a:noFill/>
                    </a:lnR>
                    <a:lnT>
                      <a:noFill/>
                    </a:lnT>
                    <a:lnB>
                      <a:noFill/>
                    </a:lnB>
                  </a:tcPr>
                </a:tc>
                <a:extLst>
                  <a:ext uri="{0D108BD9-81ED-4DB2-BD59-A6C34878D82A}">
                    <a16:rowId xmlns:a16="http://schemas.microsoft.com/office/drawing/2014/main" val="1763306596"/>
                  </a:ext>
                </a:extLst>
              </a:tr>
              <a:tr h="362700">
                <a:tc>
                  <a:txBody>
                    <a:bodyPr/>
                    <a:lstStyle/>
                    <a:p>
                      <a:pPr algn="ctr" fontAlgn="b"/>
                      <a:r>
                        <a:rPr lang="en-US" sz="1000" b="0" i="0" u="none" strike="noStrike" dirty="0">
                          <a:solidFill>
                            <a:srgbClr val="000000"/>
                          </a:solidFill>
                          <a:effectLst/>
                          <a:latin typeface="+mn-lt"/>
                        </a:rPr>
                        <a:t>76%</a:t>
                      </a:r>
                    </a:p>
                  </a:txBody>
                  <a:tcPr marL="0" marR="0" marT="0" marB="0" anchor="ctr">
                    <a:lnL>
                      <a:noFill/>
                    </a:lnL>
                    <a:lnR>
                      <a:noFill/>
                    </a:lnR>
                    <a:lnT>
                      <a:noFill/>
                    </a:lnT>
                    <a:lnB>
                      <a:noFill/>
                    </a:lnB>
                  </a:tcPr>
                </a:tc>
                <a:extLst>
                  <a:ext uri="{0D108BD9-81ED-4DB2-BD59-A6C34878D82A}">
                    <a16:rowId xmlns:a16="http://schemas.microsoft.com/office/drawing/2014/main" val="1117660104"/>
                  </a:ext>
                </a:extLst>
              </a:tr>
              <a:tr h="362700">
                <a:tc>
                  <a:txBody>
                    <a:bodyPr/>
                    <a:lstStyle/>
                    <a:p>
                      <a:pPr algn="ctr" fontAlgn="b"/>
                      <a:r>
                        <a:rPr lang="en-US" sz="1000" b="0" i="0" u="none" strike="noStrike" dirty="0">
                          <a:solidFill>
                            <a:srgbClr val="000000"/>
                          </a:solidFill>
                          <a:effectLst/>
                          <a:latin typeface="+mn-lt"/>
                        </a:rPr>
                        <a:t>63%</a:t>
                      </a:r>
                    </a:p>
                  </a:txBody>
                  <a:tcPr marL="0" marR="0" marT="0" marB="0" anchor="ctr">
                    <a:lnL>
                      <a:noFill/>
                    </a:lnL>
                    <a:lnR>
                      <a:noFill/>
                    </a:lnR>
                    <a:lnT>
                      <a:noFill/>
                    </a:lnT>
                    <a:lnB>
                      <a:noFill/>
                    </a:lnB>
                  </a:tcPr>
                </a:tc>
                <a:extLst>
                  <a:ext uri="{0D108BD9-81ED-4DB2-BD59-A6C34878D82A}">
                    <a16:rowId xmlns:a16="http://schemas.microsoft.com/office/drawing/2014/main" val="2517652129"/>
                  </a:ext>
                </a:extLst>
              </a:tr>
              <a:tr h="362700">
                <a:tc>
                  <a:txBody>
                    <a:bodyPr/>
                    <a:lstStyle/>
                    <a:p>
                      <a:pPr algn="ctr" fontAlgn="b"/>
                      <a:r>
                        <a:rPr lang="en-US" sz="1000" b="0" i="0" u="none" strike="noStrike" dirty="0">
                          <a:solidFill>
                            <a:srgbClr val="000000"/>
                          </a:solidFill>
                          <a:effectLst/>
                          <a:latin typeface="+mn-lt"/>
                        </a:rPr>
                        <a:t>49%</a:t>
                      </a:r>
                    </a:p>
                  </a:txBody>
                  <a:tcPr marL="0" marR="0" marT="0" marB="0" anchor="ctr">
                    <a:lnL>
                      <a:noFill/>
                    </a:lnL>
                    <a:lnR>
                      <a:noFill/>
                    </a:lnR>
                    <a:lnT>
                      <a:noFill/>
                    </a:lnT>
                    <a:lnB>
                      <a:noFill/>
                    </a:lnB>
                  </a:tcPr>
                </a:tc>
                <a:extLst>
                  <a:ext uri="{0D108BD9-81ED-4DB2-BD59-A6C34878D82A}">
                    <a16:rowId xmlns:a16="http://schemas.microsoft.com/office/drawing/2014/main" val="2348771533"/>
                  </a:ext>
                </a:extLst>
              </a:tr>
            </a:tbl>
          </a:graphicData>
        </a:graphic>
      </p:graphicFrame>
      <p:sp>
        <p:nvSpPr>
          <p:cNvPr id="8" name="TextBox 7">
            <a:extLst>
              <a:ext uri="{FF2B5EF4-FFF2-40B4-BE49-F238E27FC236}">
                <a16:creationId xmlns:a16="http://schemas.microsoft.com/office/drawing/2014/main" id="{51415C2A-7C9B-D8F1-2DF9-D4411C933934}"/>
              </a:ext>
            </a:extLst>
          </p:cNvPr>
          <p:cNvSpPr txBox="1"/>
          <p:nvPr/>
        </p:nvSpPr>
        <p:spPr>
          <a:xfrm>
            <a:off x="-214776" y="1437116"/>
            <a:ext cx="4271174" cy="1881669"/>
          </a:xfrm>
          <a:prstGeom prst="rect">
            <a:avLst/>
          </a:prstGeom>
          <a:noFill/>
        </p:spPr>
        <p:txBody>
          <a:bodyPr wrap="square" rtlCol="0">
            <a:spAutoFit/>
          </a:bodyPr>
          <a:lstStyle/>
          <a:p>
            <a:pPr algn="r">
              <a:lnSpc>
                <a:spcPct val="200000"/>
              </a:lnSpc>
            </a:pPr>
            <a:r>
              <a:rPr lang="en-US" sz="1200" dirty="0"/>
              <a:t>Cost of plan</a:t>
            </a:r>
          </a:p>
          <a:p>
            <a:pPr algn="r">
              <a:lnSpc>
                <a:spcPct val="200000"/>
              </a:lnSpc>
            </a:pPr>
            <a:r>
              <a:rPr lang="en-US" sz="1200" dirty="0"/>
              <a:t>Length of coverage</a:t>
            </a:r>
          </a:p>
          <a:p>
            <a:pPr algn="r">
              <a:lnSpc>
                <a:spcPct val="200000"/>
              </a:lnSpc>
            </a:pPr>
            <a:r>
              <a:rPr lang="en-US" sz="1200" dirty="0"/>
              <a:t>No change in premiums</a:t>
            </a:r>
          </a:p>
          <a:p>
            <a:pPr algn="r">
              <a:lnSpc>
                <a:spcPct val="200000"/>
              </a:lnSpc>
            </a:pPr>
            <a:r>
              <a:rPr lang="en-US" sz="1200" dirty="0"/>
              <a:t>No change in benefits</a:t>
            </a:r>
          </a:p>
          <a:p>
            <a:pPr algn="r">
              <a:lnSpc>
                <a:spcPct val="200000"/>
              </a:lnSpc>
            </a:pPr>
            <a:r>
              <a:rPr lang="en-US" sz="1200" dirty="0"/>
              <a:t>Level of need before insurance becomes available</a:t>
            </a:r>
          </a:p>
        </p:txBody>
      </p:sp>
      <p:sp>
        <p:nvSpPr>
          <p:cNvPr id="9" name="TextBox 8">
            <a:extLst>
              <a:ext uri="{FF2B5EF4-FFF2-40B4-BE49-F238E27FC236}">
                <a16:creationId xmlns:a16="http://schemas.microsoft.com/office/drawing/2014/main" id="{8D6D01A4-BB47-A01E-36BB-61175011B62A}"/>
              </a:ext>
            </a:extLst>
          </p:cNvPr>
          <p:cNvSpPr txBox="1"/>
          <p:nvPr/>
        </p:nvSpPr>
        <p:spPr>
          <a:xfrm>
            <a:off x="-224107" y="3317494"/>
            <a:ext cx="4271174" cy="461665"/>
          </a:xfrm>
          <a:prstGeom prst="rect">
            <a:avLst/>
          </a:prstGeom>
          <a:noFill/>
        </p:spPr>
        <p:txBody>
          <a:bodyPr wrap="square" rtlCol="0">
            <a:spAutoFit/>
          </a:bodyPr>
          <a:lstStyle/>
          <a:p>
            <a:pPr algn="r"/>
            <a:r>
              <a:rPr lang="en-US" sz="1200" dirty="0"/>
              <a:t>Combination of options (i.e., ability to combine </a:t>
            </a:r>
            <a:br>
              <a:rPr lang="en-US" sz="1200" dirty="0"/>
            </a:br>
            <a:r>
              <a:rPr lang="en-US" sz="1200" dirty="0"/>
              <a:t>with life insurance or annuities)</a:t>
            </a:r>
          </a:p>
        </p:txBody>
      </p:sp>
    </p:spTree>
    <p:extLst>
      <p:ext uri="{BB962C8B-B14F-4D97-AF65-F5344CB8AC3E}">
        <p14:creationId xmlns:p14="http://schemas.microsoft.com/office/powerpoint/2010/main" val="3597076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B5D7-3671-4DC3-B11F-0706CB4ED185}"/>
              </a:ext>
            </a:extLst>
          </p:cNvPr>
          <p:cNvSpPr>
            <a:spLocks noGrp="1"/>
          </p:cNvSpPr>
          <p:nvPr>
            <p:ph type="title"/>
          </p:nvPr>
        </p:nvSpPr>
        <p:spPr/>
        <p:txBody>
          <a:bodyPr/>
          <a:lstStyle/>
          <a:p>
            <a:pPr algn="l"/>
            <a:r>
              <a:rPr lang="en-US" dirty="0"/>
              <a:t>Removing the financial burden </a:t>
            </a:r>
            <a:br>
              <a:rPr lang="en-US" dirty="0"/>
            </a:br>
            <a:r>
              <a:rPr lang="en-US" dirty="0"/>
              <a:t>from family is the most common motivation for purchasing </a:t>
            </a:r>
            <a:br>
              <a:rPr lang="en-US" dirty="0"/>
            </a:br>
            <a:r>
              <a:rPr lang="en-US" dirty="0"/>
              <a:t>LTC insurance</a:t>
            </a:r>
          </a:p>
        </p:txBody>
      </p:sp>
      <p:pic>
        <p:nvPicPr>
          <p:cNvPr id="6" name="Picture Placeholder 5">
            <a:extLst>
              <a:ext uri="{FF2B5EF4-FFF2-40B4-BE49-F238E27FC236}">
                <a16:creationId xmlns:a16="http://schemas.microsoft.com/office/drawing/2014/main" id="{81093C8C-7258-F462-2F4B-3D78D8815C2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6B4583FF-A7E3-CE8A-EBD0-19EF52ABF641}"/>
              </a:ext>
            </a:extLst>
          </p:cNvPr>
          <p:cNvSpPr>
            <a:spLocks noGrp="1"/>
          </p:cNvSpPr>
          <p:nvPr>
            <p:ph type="body" sz="quarter" idx="11"/>
          </p:nvPr>
        </p:nvSpPr>
        <p:spPr/>
        <p:txBody>
          <a:bodyPr/>
          <a:lstStyle/>
          <a:p>
            <a:r>
              <a:rPr lang="en-US" sz="1400" dirty="0"/>
              <a:t>For those who already have either stand-alone LTC insurance or have it through a life insurance plan, their other determinants include ensuring adequate care (53%) and financial security (51%) follow. </a:t>
            </a:r>
          </a:p>
          <a:p>
            <a:endParaRPr lang="en-US" dirty="0"/>
          </a:p>
        </p:txBody>
      </p:sp>
    </p:spTree>
    <p:extLst>
      <p:ext uri="{BB962C8B-B14F-4D97-AF65-F5344CB8AC3E}">
        <p14:creationId xmlns:p14="http://schemas.microsoft.com/office/powerpoint/2010/main" val="1225137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3C43-DF2F-3AD4-103D-65C67FAE07AC}"/>
              </a:ext>
            </a:extLst>
          </p:cNvPr>
          <p:cNvSpPr>
            <a:spLocks noGrp="1"/>
          </p:cNvSpPr>
          <p:nvPr>
            <p:ph type="title"/>
          </p:nvPr>
        </p:nvSpPr>
        <p:spPr/>
        <p:txBody>
          <a:bodyPr/>
          <a:lstStyle/>
          <a:p>
            <a:r>
              <a:rPr lang="en-US" dirty="0"/>
              <a:t>Motivation to purchase LTC insurance</a:t>
            </a:r>
          </a:p>
        </p:txBody>
      </p:sp>
      <p:graphicFrame>
        <p:nvGraphicFramePr>
          <p:cNvPr id="5" name="Chart 4">
            <a:extLst>
              <a:ext uri="{FF2B5EF4-FFF2-40B4-BE49-F238E27FC236}">
                <a16:creationId xmlns:a16="http://schemas.microsoft.com/office/drawing/2014/main" id="{5A54D539-6F13-90F5-D060-EDA3C86EEDC2}"/>
              </a:ext>
            </a:extLst>
          </p:cNvPr>
          <p:cNvGraphicFramePr>
            <a:graphicFrameLocks/>
          </p:cNvGraphicFramePr>
          <p:nvPr>
            <p:extLst>
              <p:ext uri="{D42A27DB-BD31-4B8C-83A1-F6EECF244321}">
                <p14:modId xmlns:p14="http://schemas.microsoft.com/office/powerpoint/2010/main" val="2200147166"/>
              </p:ext>
            </p:extLst>
          </p:nvPr>
        </p:nvGraphicFramePr>
        <p:xfrm>
          <a:off x="3517642" y="1074183"/>
          <a:ext cx="5163934" cy="311145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F00E2AA-EDF7-AC1B-5F11-4FEC6E8138E0}"/>
              </a:ext>
            </a:extLst>
          </p:cNvPr>
          <p:cNvSpPr txBox="1"/>
          <p:nvPr/>
        </p:nvSpPr>
        <p:spPr>
          <a:xfrm>
            <a:off x="174396" y="4336238"/>
            <a:ext cx="8795208" cy="230832"/>
          </a:xfrm>
          <a:prstGeom prst="rect">
            <a:avLst/>
          </a:prstGeom>
          <a:noFill/>
        </p:spPr>
        <p:txBody>
          <a:bodyPr wrap="square" lIns="182880" rIns="182880">
            <a:spAutoFit/>
          </a:bodyPr>
          <a:lstStyle/>
          <a:p>
            <a:r>
              <a:rPr lang="en-US" sz="900" dirty="0">
                <a:solidFill>
                  <a:srgbClr val="000000"/>
                </a:solidFill>
              </a:rPr>
              <a:t>Q8.3 What motivated to you to purchase long-term care insurance? Select all that apply. (n=182)</a:t>
            </a:r>
          </a:p>
        </p:txBody>
      </p:sp>
      <p:sp>
        <p:nvSpPr>
          <p:cNvPr id="4" name="TextBox 3">
            <a:extLst>
              <a:ext uri="{FF2B5EF4-FFF2-40B4-BE49-F238E27FC236}">
                <a16:creationId xmlns:a16="http://schemas.microsoft.com/office/drawing/2014/main" id="{68F51DCF-DFBA-CBA2-229E-B0A54DF1A853}"/>
              </a:ext>
            </a:extLst>
          </p:cNvPr>
          <p:cNvSpPr txBox="1"/>
          <p:nvPr/>
        </p:nvSpPr>
        <p:spPr>
          <a:xfrm>
            <a:off x="541175" y="1102176"/>
            <a:ext cx="3144416" cy="2627258"/>
          </a:xfrm>
          <a:prstGeom prst="rect">
            <a:avLst/>
          </a:prstGeom>
          <a:noFill/>
        </p:spPr>
        <p:txBody>
          <a:bodyPr wrap="square" rtlCol="0">
            <a:spAutoFit/>
          </a:bodyPr>
          <a:lstStyle/>
          <a:p>
            <a:pPr algn="r">
              <a:lnSpc>
                <a:spcPct val="285000"/>
              </a:lnSpc>
            </a:pPr>
            <a:r>
              <a:rPr lang="en-US" sz="1200" dirty="0"/>
              <a:t>To remove the financial burden from family</a:t>
            </a:r>
          </a:p>
          <a:p>
            <a:pPr algn="r">
              <a:lnSpc>
                <a:spcPct val="285000"/>
              </a:lnSpc>
            </a:pPr>
            <a:r>
              <a:rPr lang="en-US" sz="1200" dirty="0"/>
              <a:t>To ensure they receive adequate care</a:t>
            </a:r>
          </a:p>
          <a:p>
            <a:pPr algn="r">
              <a:lnSpc>
                <a:spcPct val="285000"/>
              </a:lnSpc>
            </a:pPr>
            <a:r>
              <a:rPr lang="en-US" sz="1200" dirty="0"/>
              <a:t>For financial security</a:t>
            </a:r>
          </a:p>
          <a:p>
            <a:pPr algn="r">
              <a:lnSpc>
                <a:spcPct val="285000"/>
              </a:lnSpc>
            </a:pPr>
            <a:r>
              <a:rPr lang="en-US" sz="1200" dirty="0"/>
              <a:t>Because of health concerns</a:t>
            </a:r>
          </a:p>
          <a:p>
            <a:pPr algn="r">
              <a:lnSpc>
                <a:spcPct val="285000"/>
              </a:lnSpc>
            </a:pPr>
            <a:r>
              <a:rPr lang="en-US" sz="1200" dirty="0"/>
              <a:t>Other</a:t>
            </a:r>
          </a:p>
        </p:txBody>
      </p:sp>
    </p:spTree>
    <p:extLst>
      <p:ext uri="{BB962C8B-B14F-4D97-AF65-F5344CB8AC3E}">
        <p14:creationId xmlns:p14="http://schemas.microsoft.com/office/powerpoint/2010/main" val="419506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192B49-966C-0106-9C7E-0F97FADD0635}"/>
              </a:ext>
            </a:extLst>
          </p:cNvPr>
          <p:cNvSpPr/>
          <p:nvPr/>
        </p:nvSpPr>
        <p:spPr>
          <a:xfrm>
            <a:off x="4572000" y="171451"/>
            <a:ext cx="4400550" cy="4469605"/>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3B6F5-2A70-6A81-BEEE-96CF0A7C12B5}"/>
              </a:ext>
            </a:extLst>
          </p:cNvPr>
          <p:cNvSpPr>
            <a:spLocks noGrp="1"/>
          </p:cNvSpPr>
          <p:nvPr>
            <p:ph type="title"/>
          </p:nvPr>
        </p:nvSpPr>
        <p:spPr/>
        <p:txBody>
          <a:bodyPr/>
          <a:lstStyle/>
          <a:p>
            <a:pPr algn="l"/>
            <a:r>
              <a:rPr lang="en-US" dirty="0"/>
              <a:t>Key segmentation</a:t>
            </a:r>
          </a:p>
        </p:txBody>
      </p:sp>
      <p:sp>
        <p:nvSpPr>
          <p:cNvPr id="10" name="Text Placeholder 9">
            <a:extLst>
              <a:ext uri="{FF2B5EF4-FFF2-40B4-BE49-F238E27FC236}">
                <a16:creationId xmlns:a16="http://schemas.microsoft.com/office/drawing/2014/main" id="{A65A2F7A-CF14-77B1-F8FA-9AFCE1C403BF}"/>
              </a:ext>
            </a:extLst>
          </p:cNvPr>
          <p:cNvSpPr>
            <a:spLocks noGrp="1"/>
          </p:cNvSpPr>
          <p:nvPr>
            <p:ph type="body" sz="quarter" idx="11"/>
          </p:nvPr>
        </p:nvSpPr>
        <p:spPr>
          <a:xfrm>
            <a:off x="381001" y="1268030"/>
            <a:ext cx="4038600" cy="2914650"/>
          </a:xfrm>
        </p:spPr>
        <p:txBody>
          <a:bodyPr/>
          <a:lstStyle/>
          <a:p>
            <a:pPr marL="0" indent="0">
              <a:spcBef>
                <a:spcPts val="0"/>
              </a:spcBef>
              <a:buNone/>
            </a:pPr>
            <a:r>
              <a:rPr lang="en-US" sz="1400" dirty="0">
                <a:solidFill>
                  <a:srgbClr val="5F5F5F"/>
                </a:solidFill>
              </a:rPr>
              <a:t>This report includes results segmented by age group. Statistically significant differences are calculated at the 95% confidence level, denoted by superscript letters (e.g., A, B, C). Meaningful and relevant differences are presented in call-out boxes, with corresponding letters indicating significant differences between groups. </a:t>
            </a:r>
          </a:p>
          <a:p>
            <a:pPr>
              <a:spcBef>
                <a:spcPts val="0"/>
              </a:spcBef>
            </a:pPr>
            <a:endParaRPr lang="en-US" sz="1400" dirty="0">
              <a:solidFill>
                <a:srgbClr val="5F5F5F"/>
              </a:solidFill>
            </a:endParaRPr>
          </a:p>
          <a:p>
            <a:endParaRPr lang="en-US" dirty="0"/>
          </a:p>
        </p:txBody>
      </p:sp>
      <p:graphicFrame>
        <p:nvGraphicFramePr>
          <p:cNvPr id="5" name="Table 4">
            <a:extLst>
              <a:ext uri="{FF2B5EF4-FFF2-40B4-BE49-F238E27FC236}">
                <a16:creationId xmlns:a16="http://schemas.microsoft.com/office/drawing/2014/main" id="{8E48C091-F2D0-8984-1A20-8A79C08C67AD}"/>
              </a:ext>
            </a:extLst>
          </p:cNvPr>
          <p:cNvGraphicFramePr>
            <a:graphicFrameLocks noGrp="1"/>
          </p:cNvGraphicFramePr>
          <p:nvPr>
            <p:extLst>
              <p:ext uri="{D42A27DB-BD31-4B8C-83A1-F6EECF244321}">
                <p14:modId xmlns:p14="http://schemas.microsoft.com/office/powerpoint/2010/main" val="3356444224"/>
              </p:ext>
            </p:extLst>
          </p:nvPr>
        </p:nvGraphicFramePr>
        <p:xfrm>
          <a:off x="5472648" y="3369909"/>
          <a:ext cx="2599251" cy="712918"/>
        </p:xfrm>
        <a:graphic>
          <a:graphicData uri="http://schemas.openxmlformats.org/drawingml/2006/table">
            <a:tbl>
              <a:tblPr firstRow="1" bandRow="1">
                <a:tableStyleId>{5C22544A-7EE6-4342-B048-85BDC9FD1C3A}</a:tableStyleId>
              </a:tblPr>
              <a:tblGrid>
                <a:gridCol w="1859512">
                  <a:extLst>
                    <a:ext uri="{9D8B030D-6E8A-4147-A177-3AD203B41FA5}">
                      <a16:colId xmlns:a16="http://schemas.microsoft.com/office/drawing/2014/main" val="96523392"/>
                    </a:ext>
                  </a:extLst>
                </a:gridCol>
                <a:gridCol w="739739">
                  <a:extLst>
                    <a:ext uri="{9D8B030D-6E8A-4147-A177-3AD203B41FA5}">
                      <a16:colId xmlns:a16="http://schemas.microsoft.com/office/drawing/2014/main" val="955964717"/>
                    </a:ext>
                  </a:extLst>
                </a:gridCol>
              </a:tblGrid>
              <a:tr h="356459">
                <a:tc>
                  <a:txBody>
                    <a:bodyPr/>
                    <a:lstStyle/>
                    <a:p>
                      <a:pPr marL="0" algn="l" defTabSz="914400" rtl="0" eaLnBrk="1" fontAlgn="b" latinLnBrk="0" hangingPunct="1"/>
                      <a:r>
                        <a:rPr lang="en-US" sz="1400" b="0" i="0" u="none" strike="noStrike" kern="1200" dirty="0">
                          <a:solidFill>
                            <a:srgbClr val="FFFFFF"/>
                          </a:solidFill>
                          <a:effectLst/>
                          <a:latin typeface="+mn-lt"/>
                          <a:ea typeface="+mn-ea"/>
                          <a:cs typeface="+mn-cs"/>
                        </a:rPr>
                        <a:t>Age 40-64 (n=510)</a:t>
                      </a:r>
                    </a:p>
                  </a:txBody>
                  <a:tcPr marL="182880" marT="9144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b="1" i="0" u="none" strike="noStrike" kern="1200" dirty="0">
                          <a:solidFill>
                            <a:srgbClr val="FFFFFF"/>
                          </a:solidFill>
                          <a:effectLst/>
                          <a:latin typeface="+mn-lt"/>
                          <a:ea typeface="+mn-ea"/>
                          <a:cs typeface="+mn-cs"/>
                        </a:rPr>
                        <a:t>52%</a:t>
                      </a:r>
                    </a:p>
                  </a:txBody>
                  <a:tcPr marL="182880" marT="9144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0343311"/>
                  </a:ext>
                </a:extLst>
              </a:tr>
              <a:tr h="356459">
                <a:tc>
                  <a:txBody>
                    <a:bodyPr/>
                    <a:lstStyle/>
                    <a:p>
                      <a:pPr marL="0" algn="l" defTabSz="914400" rtl="0" eaLnBrk="1" fontAlgn="b" latinLnBrk="0" hangingPunct="1"/>
                      <a:r>
                        <a:rPr lang="en-US" sz="1400" b="0" i="0" u="none" strike="noStrike" kern="1200" dirty="0">
                          <a:solidFill>
                            <a:srgbClr val="FFFFFF"/>
                          </a:solidFill>
                          <a:effectLst/>
                          <a:latin typeface="+mn-lt"/>
                          <a:ea typeface="+mn-ea"/>
                          <a:cs typeface="+mn-cs"/>
                        </a:rPr>
                        <a:t>Age 65+ (n=468)</a:t>
                      </a:r>
                    </a:p>
                  </a:txBody>
                  <a:tcPr marL="182880" marT="9144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b="1" i="0" u="none" strike="noStrike" kern="1200" dirty="0">
                          <a:solidFill>
                            <a:srgbClr val="FFFFFF"/>
                          </a:solidFill>
                          <a:effectLst/>
                          <a:latin typeface="+mn-lt"/>
                          <a:ea typeface="+mn-ea"/>
                          <a:cs typeface="+mn-cs"/>
                        </a:rPr>
                        <a:t>48%</a:t>
                      </a:r>
                    </a:p>
                  </a:txBody>
                  <a:tcPr marL="182880" marT="9144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23820"/>
                  </a:ext>
                </a:extLst>
              </a:tr>
            </a:tbl>
          </a:graphicData>
        </a:graphic>
      </p:graphicFrame>
      <p:sp>
        <p:nvSpPr>
          <p:cNvPr id="6" name="TextBox 5">
            <a:extLst>
              <a:ext uri="{FF2B5EF4-FFF2-40B4-BE49-F238E27FC236}">
                <a16:creationId xmlns:a16="http://schemas.microsoft.com/office/drawing/2014/main" id="{9B817C74-BB46-DB1C-D481-E8D38509345F}"/>
              </a:ext>
            </a:extLst>
          </p:cNvPr>
          <p:cNvSpPr txBox="1"/>
          <p:nvPr/>
        </p:nvSpPr>
        <p:spPr>
          <a:xfrm>
            <a:off x="5472648" y="3007080"/>
            <a:ext cx="25992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AGE GROUP</a:t>
            </a:r>
          </a:p>
        </p:txBody>
      </p:sp>
      <p:grpSp>
        <p:nvGrpSpPr>
          <p:cNvPr id="13" name="Group 12">
            <a:extLst>
              <a:ext uri="{FF2B5EF4-FFF2-40B4-BE49-F238E27FC236}">
                <a16:creationId xmlns:a16="http://schemas.microsoft.com/office/drawing/2014/main" id="{A98F2315-D5D1-E475-2F90-64D965FD53EC}"/>
              </a:ext>
            </a:extLst>
          </p:cNvPr>
          <p:cNvGrpSpPr/>
          <p:nvPr/>
        </p:nvGrpSpPr>
        <p:grpSpPr>
          <a:xfrm>
            <a:off x="5883252" y="924699"/>
            <a:ext cx="1800656" cy="1800656"/>
            <a:chOff x="6128800" y="1086440"/>
            <a:chExt cx="1286948" cy="1286948"/>
          </a:xfrm>
        </p:grpSpPr>
        <p:sp>
          <p:nvSpPr>
            <p:cNvPr id="12" name="Oval 11">
              <a:extLst>
                <a:ext uri="{FF2B5EF4-FFF2-40B4-BE49-F238E27FC236}">
                  <a16:creationId xmlns:a16="http://schemas.microsoft.com/office/drawing/2014/main" id="{C4B990A6-DD8A-4609-4BC5-1B51EC27D879}"/>
                </a:ext>
              </a:extLst>
            </p:cNvPr>
            <p:cNvSpPr/>
            <p:nvPr/>
          </p:nvSpPr>
          <p:spPr>
            <a:xfrm>
              <a:off x="6128800" y="1086440"/>
              <a:ext cx="1286948" cy="1286948"/>
            </a:xfrm>
            <a:prstGeom prst="ellipse">
              <a:avLst/>
            </a:prstGeom>
            <a:solidFill>
              <a:srgbClr val="E58127"/>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BDFC5893-9BC1-2D1D-4070-61D0EBAA3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64465" y="1349752"/>
              <a:ext cx="615619" cy="703565"/>
            </a:xfrm>
            <a:prstGeom prst="rect">
              <a:avLst/>
            </a:prstGeom>
          </p:spPr>
        </p:pic>
      </p:grpSp>
    </p:spTree>
    <p:extLst>
      <p:ext uri="{BB962C8B-B14F-4D97-AF65-F5344CB8AC3E}">
        <p14:creationId xmlns:p14="http://schemas.microsoft.com/office/powerpoint/2010/main" val="1702218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160945C-299D-334F-8408-02F24282BDAE}"/>
              </a:ext>
            </a:extLst>
          </p:cNvPr>
          <p:cNvSpPr txBox="1">
            <a:spLocks/>
          </p:cNvSpPr>
          <p:nvPr/>
        </p:nvSpPr>
        <p:spPr>
          <a:xfrm>
            <a:off x="380998" y="3851102"/>
            <a:ext cx="8382002" cy="628650"/>
          </a:xfrm>
          <a:prstGeom prst="rect">
            <a:avLst/>
          </a:prstGeom>
        </p:spPr>
        <p:txBody>
          <a:bodyPr/>
          <a:lstStyle>
            <a:lvl1pPr marL="0" indent="0" algn="ctr" defTabSz="457200" rtl="0" eaLnBrk="1" fontAlgn="base" hangingPunct="1">
              <a:spcBef>
                <a:spcPct val="20000"/>
              </a:spcBef>
              <a:spcAft>
                <a:spcPct val="0"/>
              </a:spcAft>
              <a:buFont typeface="Arial" pitchFamily="-111" charset="0"/>
              <a:buNone/>
              <a:defRPr sz="2400" i="1" kern="1200" baseline="0">
                <a:solidFill>
                  <a:srgbClr val="FFFFFF"/>
                </a:solidFill>
                <a:latin typeface="+mj-lt"/>
                <a:ea typeface="ヒラギノ角ゴ Pro W3" pitchFamily="-65" charset="-128"/>
                <a:cs typeface="ヒラギノ角ゴ Pro W3" pitchFamily="-65" charset="-128"/>
              </a:defRPr>
            </a:lvl1pPr>
            <a:lvl2pPr marL="457200" indent="0" algn="l" defTabSz="457200" rtl="0" eaLnBrk="1" fontAlgn="base" hangingPunct="1">
              <a:spcBef>
                <a:spcPct val="20000"/>
              </a:spcBef>
              <a:spcAft>
                <a:spcPct val="0"/>
              </a:spcAft>
              <a:buFont typeface="Arial" pitchFamily="-111" charset="0"/>
              <a:buNone/>
              <a:defRPr sz="1800" kern="1200">
                <a:solidFill>
                  <a:schemeClr val="tx1">
                    <a:tint val="75000"/>
                  </a:schemeClr>
                </a:solidFill>
                <a:latin typeface="+mn-lt"/>
                <a:ea typeface="ヒラギノ角ゴ Pro W3" pitchFamily="-65" charset="-128"/>
                <a:cs typeface="+mn-cs"/>
              </a:defRPr>
            </a:lvl2pPr>
            <a:lvl3pPr marL="914400" indent="0" algn="l" defTabSz="457200" rtl="0" eaLnBrk="1" fontAlgn="base" hangingPunct="1">
              <a:spcBef>
                <a:spcPct val="20000"/>
              </a:spcBef>
              <a:spcAft>
                <a:spcPct val="0"/>
              </a:spcAft>
              <a:buFont typeface="Arial" pitchFamily="-111" charset="0"/>
              <a:buNone/>
              <a:defRPr sz="1600" kern="1200">
                <a:solidFill>
                  <a:schemeClr val="tx1">
                    <a:tint val="75000"/>
                  </a:schemeClr>
                </a:solidFill>
                <a:latin typeface="+mn-lt"/>
                <a:ea typeface="ヒラギノ角ゴ Pro W3" pitchFamily="-65" charset="-128"/>
                <a:cs typeface="+mn-cs"/>
              </a:defRPr>
            </a:lvl3pPr>
            <a:lvl4pPr marL="13716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4pPr>
            <a:lvl5pPr marL="18288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endParaRPr lang="en-US" sz="1800" dirty="0"/>
          </a:p>
        </p:txBody>
      </p:sp>
      <p:sp>
        <p:nvSpPr>
          <p:cNvPr id="3" name="Text Placeholder 2">
            <a:extLst>
              <a:ext uri="{FF2B5EF4-FFF2-40B4-BE49-F238E27FC236}">
                <a16:creationId xmlns:a16="http://schemas.microsoft.com/office/drawing/2014/main" id="{1255AC8C-91EC-9DE9-30A0-0AF8ECAF3E8C}"/>
              </a:ext>
            </a:extLst>
          </p:cNvPr>
          <p:cNvSpPr>
            <a:spLocks noGrp="1"/>
          </p:cNvSpPr>
          <p:nvPr>
            <p:ph type="body" idx="1"/>
          </p:nvPr>
        </p:nvSpPr>
        <p:spPr/>
        <p:txBody>
          <a:bodyPr/>
          <a:lstStyle/>
          <a:p>
            <a:r>
              <a:rPr lang="en-US" dirty="0"/>
              <a:t>Awareness &amp; Evaluation</a:t>
            </a:r>
          </a:p>
        </p:txBody>
      </p:sp>
      <p:sp>
        <p:nvSpPr>
          <p:cNvPr id="2" name="Title 1">
            <a:extLst>
              <a:ext uri="{FF2B5EF4-FFF2-40B4-BE49-F238E27FC236}">
                <a16:creationId xmlns:a16="http://schemas.microsoft.com/office/drawing/2014/main" id="{C2CCCDB6-2FA0-8BBA-D266-E59AC3860BD6}"/>
              </a:ext>
            </a:extLst>
          </p:cNvPr>
          <p:cNvSpPr>
            <a:spLocks noGrp="1"/>
          </p:cNvSpPr>
          <p:nvPr>
            <p:ph type="title"/>
          </p:nvPr>
        </p:nvSpPr>
        <p:spPr/>
        <p:txBody>
          <a:bodyPr/>
          <a:lstStyle/>
          <a:p>
            <a:r>
              <a:rPr lang="en-US" dirty="0"/>
              <a:t>Asset-Based LTC Protection </a:t>
            </a:r>
          </a:p>
        </p:txBody>
      </p:sp>
      <p:cxnSp>
        <p:nvCxnSpPr>
          <p:cNvPr id="7" name="Straight Connector 6">
            <a:extLst>
              <a:ext uri="{FF2B5EF4-FFF2-40B4-BE49-F238E27FC236}">
                <a16:creationId xmlns:a16="http://schemas.microsoft.com/office/drawing/2014/main" id="{65AFE223-8431-4BC4-10C5-2644F926C922}"/>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1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2BE1EBD-8225-5CDD-DB41-2272D79B13E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C567605C-61CB-BD57-2987-0AE6901086F0}"/>
              </a:ext>
            </a:extLst>
          </p:cNvPr>
          <p:cNvSpPr>
            <a:spLocks noGrp="1"/>
          </p:cNvSpPr>
          <p:nvPr>
            <p:ph type="title"/>
          </p:nvPr>
        </p:nvSpPr>
        <p:spPr/>
        <p:txBody>
          <a:bodyPr/>
          <a:lstStyle/>
          <a:p>
            <a:pPr algn="l"/>
            <a:r>
              <a:rPr lang="en-US" dirty="0"/>
              <a:t>Among consumers aware of </a:t>
            </a:r>
            <a:br>
              <a:rPr lang="en-US" dirty="0"/>
            </a:br>
            <a:r>
              <a:rPr lang="en-US" dirty="0"/>
              <a:t>LTC insurance, only a quarter </a:t>
            </a:r>
            <a:br>
              <a:rPr lang="en-US" dirty="0"/>
            </a:br>
            <a:r>
              <a:rPr lang="en-US" dirty="0"/>
              <a:t>are aware of alternatives to traditional LTC insurance</a:t>
            </a:r>
          </a:p>
        </p:txBody>
      </p:sp>
      <p:sp>
        <p:nvSpPr>
          <p:cNvPr id="4" name="Text Placeholder 3">
            <a:extLst>
              <a:ext uri="{FF2B5EF4-FFF2-40B4-BE49-F238E27FC236}">
                <a16:creationId xmlns:a16="http://schemas.microsoft.com/office/drawing/2014/main" id="{3E2AF11B-C151-90C7-0A10-61100CCCB172}"/>
              </a:ext>
            </a:extLst>
          </p:cNvPr>
          <p:cNvSpPr>
            <a:spLocks noGrp="1"/>
          </p:cNvSpPr>
          <p:nvPr>
            <p:ph type="body" sz="quarter" idx="11"/>
          </p:nvPr>
        </p:nvSpPr>
        <p:spPr/>
        <p:txBody>
          <a:bodyPr/>
          <a:lstStyle/>
          <a:p>
            <a:pPr>
              <a:spcBef>
                <a:spcPts val="0"/>
              </a:spcBef>
            </a:pPr>
            <a:r>
              <a:rPr lang="en-US" sz="1400" dirty="0"/>
              <a:t>Despite relatively low awareness, two-thirds of consumers in the study find asset-based LTC insurance appealing.</a:t>
            </a:r>
          </a:p>
          <a:p>
            <a:pPr>
              <a:spcBef>
                <a:spcPts val="0"/>
              </a:spcBef>
            </a:pPr>
            <a:r>
              <a:rPr lang="en-US" sz="1400" dirty="0"/>
              <a:t>This represents a much higher share than the comparative measure for traditional LTC insurance (25%).</a:t>
            </a:r>
          </a:p>
          <a:p>
            <a:endParaRPr lang="en-US" dirty="0"/>
          </a:p>
        </p:txBody>
      </p:sp>
    </p:spTree>
    <p:extLst>
      <p:ext uri="{BB962C8B-B14F-4D97-AF65-F5344CB8AC3E}">
        <p14:creationId xmlns:p14="http://schemas.microsoft.com/office/powerpoint/2010/main" val="4293168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1A1B-2C22-0199-A031-C828F9CACAFF}"/>
              </a:ext>
            </a:extLst>
          </p:cNvPr>
          <p:cNvSpPr>
            <a:spLocks noGrp="1"/>
          </p:cNvSpPr>
          <p:nvPr>
            <p:ph type="title"/>
          </p:nvPr>
        </p:nvSpPr>
        <p:spPr>
          <a:xfrm>
            <a:off x="173865" y="604016"/>
            <a:ext cx="3565543" cy="685800"/>
          </a:xfrm>
        </p:spPr>
        <p:txBody>
          <a:bodyPr/>
          <a:lstStyle/>
          <a:p>
            <a:r>
              <a:rPr lang="en-US" sz="1800" dirty="0"/>
              <a:t>Awareness of alternatives </a:t>
            </a:r>
            <a:br>
              <a:rPr lang="en-US" sz="1800" dirty="0"/>
            </a:br>
            <a:r>
              <a:rPr lang="en-US" sz="1800" dirty="0"/>
              <a:t>to traditional LTC</a:t>
            </a:r>
          </a:p>
        </p:txBody>
      </p:sp>
      <p:graphicFrame>
        <p:nvGraphicFramePr>
          <p:cNvPr id="4" name="Chart 3">
            <a:extLst>
              <a:ext uri="{FF2B5EF4-FFF2-40B4-BE49-F238E27FC236}">
                <a16:creationId xmlns:a16="http://schemas.microsoft.com/office/drawing/2014/main" id="{49950552-B516-F41F-D3F6-F37CD46575B2}"/>
              </a:ext>
            </a:extLst>
          </p:cNvPr>
          <p:cNvGraphicFramePr>
            <a:graphicFrameLocks/>
          </p:cNvGraphicFramePr>
          <p:nvPr>
            <p:extLst>
              <p:ext uri="{D42A27DB-BD31-4B8C-83A1-F6EECF244321}">
                <p14:modId xmlns:p14="http://schemas.microsoft.com/office/powerpoint/2010/main" val="2768797691"/>
              </p:ext>
            </p:extLst>
          </p:nvPr>
        </p:nvGraphicFramePr>
        <p:xfrm>
          <a:off x="73925" y="1339982"/>
          <a:ext cx="3454886" cy="26429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2C0BB85-4D13-4204-B3B2-C290218A5C60}"/>
              </a:ext>
            </a:extLst>
          </p:cNvPr>
          <p:cNvGraphicFramePr>
            <a:graphicFrameLocks/>
          </p:cNvGraphicFramePr>
          <p:nvPr>
            <p:extLst>
              <p:ext uri="{D42A27DB-BD31-4B8C-83A1-F6EECF244321}">
                <p14:modId xmlns:p14="http://schemas.microsoft.com/office/powerpoint/2010/main" val="1357639110"/>
              </p:ext>
            </p:extLst>
          </p:nvPr>
        </p:nvGraphicFramePr>
        <p:xfrm>
          <a:off x="3936763" y="1661375"/>
          <a:ext cx="4610637" cy="212876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E9F0FA88-49E1-FF98-55C1-BD62CA3593AD}"/>
              </a:ext>
            </a:extLst>
          </p:cNvPr>
          <p:cNvSpPr/>
          <p:nvPr/>
        </p:nvSpPr>
        <p:spPr>
          <a:xfrm>
            <a:off x="8319858" y="2725755"/>
            <a:ext cx="545341" cy="400110"/>
          </a:xfrm>
          <a:prstGeom prst="rect">
            <a:avLst/>
          </a:prstGeom>
        </p:spPr>
        <p:txBody>
          <a:bodyPr wrap="none">
            <a:spAutoFit/>
          </a:bodyPr>
          <a:lstStyle/>
          <a:p>
            <a:pPr algn="ctr" fontAlgn="b"/>
            <a:r>
              <a:rPr lang="en-US" sz="1000" dirty="0">
                <a:solidFill>
                  <a:srgbClr val="000000"/>
                </a:solidFill>
                <a:latin typeface="Arial" panose="020B0604020202020204" pitchFamily="34" charset="0"/>
                <a:cs typeface="Arial" panose="020B0604020202020204" pitchFamily="34" charset="0"/>
              </a:rPr>
              <a:t>Top 2:</a:t>
            </a:r>
          </a:p>
          <a:p>
            <a:pPr algn="ctr" fontAlgn="b"/>
            <a:r>
              <a:rPr lang="en-US" sz="1000" dirty="0">
                <a:solidFill>
                  <a:srgbClr val="000000"/>
                </a:solidFill>
                <a:latin typeface="Arial" panose="020B0604020202020204" pitchFamily="34" charset="0"/>
                <a:cs typeface="Arial" panose="020B0604020202020204" pitchFamily="34" charset="0"/>
              </a:rPr>
              <a:t>69%</a:t>
            </a:r>
          </a:p>
        </p:txBody>
      </p:sp>
      <p:sp>
        <p:nvSpPr>
          <p:cNvPr id="7" name="Rectangle 6">
            <a:extLst>
              <a:ext uri="{FF2B5EF4-FFF2-40B4-BE49-F238E27FC236}">
                <a16:creationId xmlns:a16="http://schemas.microsoft.com/office/drawing/2014/main" id="{B8E91483-FDF8-A1A6-97C3-D421A1858895}"/>
              </a:ext>
            </a:extLst>
          </p:cNvPr>
          <p:cNvSpPr/>
          <p:nvPr/>
        </p:nvSpPr>
        <p:spPr>
          <a:xfrm>
            <a:off x="3370031" y="2755702"/>
            <a:ext cx="729687" cy="400110"/>
          </a:xfrm>
          <a:prstGeom prst="rect">
            <a:avLst/>
          </a:prstGeom>
        </p:spPr>
        <p:txBody>
          <a:bodyPr wrap="none">
            <a:spAutoFit/>
          </a:bodyPr>
          <a:lstStyle/>
          <a:p>
            <a:pPr algn="ctr" fontAlgn="b"/>
            <a:r>
              <a:rPr lang="en-US" sz="1000" dirty="0">
                <a:solidFill>
                  <a:schemeClr val="accent1"/>
                </a:solidFill>
                <a:latin typeface="Arial" panose="020B0604020202020204" pitchFamily="34" charset="0"/>
                <a:cs typeface="Arial" panose="020B0604020202020204" pitchFamily="34" charset="0"/>
              </a:rPr>
              <a:t>Bottom 2:</a:t>
            </a:r>
          </a:p>
          <a:p>
            <a:pPr algn="ctr" fontAlgn="b"/>
            <a:r>
              <a:rPr lang="en-US" sz="1000" dirty="0">
                <a:solidFill>
                  <a:schemeClr val="accent1"/>
                </a:solidFill>
                <a:latin typeface="Arial" panose="020B0604020202020204" pitchFamily="34" charset="0"/>
                <a:cs typeface="Arial" panose="020B0604020202020204" pitchFamily="34" charset="0"/>
              </a:rPr>
              <a:t>8%</a:t>
            </a:r>
          </a:p>
        </p:txBody>
      </p:sp>
      <p:sp>
        <p:nvSpPr>
          <p:cNvPr id="8" name="Title 1">
            <a:extLst>
              <a:ext uri="{FF2B5EF4-FFF2-40B4-BE49-F238E27FC236}">
                <a16:creationId xmlns:a16="http://schemas.microsoft.com/office/drawing/2014/main" id="{AAA803DC-2428-8594-749C-406DC4CAE20A}"/>
              </a:ext>
            </a:extLst>
          </p:cNvPr>
          <p:cNvSpPr txBox="1">
            <a:spLocks/>
          </p:cNvSpPr>
          <p:nvPr/>
        </p:nvSpPr>
        <p:spPr bwMode="auto">
          <a:xfrm>
            <a:off x="3528812" y="604016"/>
            <a:ext cx="542654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1800" dirty="0"/>
              <a:t>Overall appeal of </a:t>
            </a:r>
          </a:p>
          <a:p>
            <a:r>
              <a:rPr lang="en-US" sz="1800" dirty="0"/>
              <a:t>asset-based LTC protection</a:t>
            </a:r>
          </a:p>
        </p:txBody>
      </p:sp>
      <p:sp>
        <p:nvSpPr>
          <p:cNvPr id="9" name="TextBox 8">
            <a:extLst>
              <a:ext uri="{FF2B5EF4-FFF2-40B4-BE49-F238E27FC236}">
                <a16:creationId xmlns:a16="http://schemas.microsoft.com/office/drawing/2014/main" id="{5CA46226-137B-30AB-3CE1-4D509CC81824}"/>
              </a:ext>
            </a:extLst>
          </p:cNvPr>
          <p:cNvSpPr txBox="1"/>
          <p:nvPr/>
        </p:nvSpPr>
        <p:spPr>
          <a:xfrm>
            <a:off x="174396" y="4250139"/>
            <a:ext cx="8795208" cy="369332"/>
          </a:xfrm>
          <a:prstGeom prst="rect">
            <a:avLst/>
          </a:prstGeom>
          <a:noFill/>
        </p:spPr>
        <p:txBody>
          <a:bodyPr wrap="square" lIns="182880" rIns="182880">
            <a:spAutoFit/>
          </a:bodyPr>
          <a:lstStyle/>
          <a:p>
            <a:r>
              <a:rPr lang="en-US" sz="900" dirty="0">
                <a:solidFill>
                  <a:srgbClr val="000000"/>
                </a:solidFill>
              </a:rPr>
              <a:t>Q8.5 Prior to this survey, were you aware there were alternatives to traditional long-term care insurance (e.g., asset-based long-term care insurance)? (n=766); </a:t>
            </a:r>
          </a:p>
          <a:p>
            <a:r>
              <a:rPr lang="en-US" sz="900" dirty="0">
                <a:solidFill>
                  <a:srgbClr val="000000"/>
                </a:solidFill>
              </a:rPr>
              <a:t>Q9.2 Overall, how appealing do you find asset-based long-term care insurance? (n=978)</a:t>
            </a:r>
          </a:p>
        </p:txBody>
      </p:sp>
      <p:sp>
        <p:nvSpPr>
          <p:cNvPr id="12" name="TextBox 1">
            <a:extLst>
              <a:ext uri="{FF2B5EF4-FFF2-40B4-BE49-F238E27FC236}">
                <a16:creationId xmlns:a16="http://schemas.microsoft.com/office/drawing/2014/main" id="{9BCC355A-DD33-1C76-CC90-D264EFAD6EDB}"/>
              </a:ext>
            </a:extLst>
          </p:cNvPr>
          <p:cNvSpPr txBox="1"/>
          <p:nvPr/>
        </p:nvSpPr>
        <p:spPr>
          <a:xfrm>
            <a:off x="965269" y="1728759"/>
            <a:ext cx="1722848" cy="1865392"/>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schemeClr val="bg1">
                    <a:lumMod val="60000"/>
                    <a:lumOff val="40000"/>
                  </a:schemeClr>
                </a:solidFill>
                <a:latin typeface="Arial" panose="020B0604020202020204" pitchFamily="34" charset="0"/>
                <a:cs typeface="Arial" panose="020B0604020202020204" pitchFamily="34" charset="0"/>
              </a:rPr>
              <a:t>26%</a:t>
            </a:r>
          </a:p>
          <a:p>
            <a:pPr algn="ctr"/>
            <a:r>
              <a:rPr lang="en-US" sz="1200" dirty="0">
                <a:solidFill>
                  <a:srgbClr val="000000"/>
                </a:solidFill>
                <a:latin typeface="Arial" panose="020B0604020202020204" pitchFamily="34" charset="0"/>
                <a:cs typeface="Arial" panose="020B0604020202020204" pitchFamily="34" charset="0"/>
              </a:rPr>
              <a:t>are aware of </a:t>
            </a:r>
          </a:p>
          <a:p>
            <a:pPr algn="ctr"/>
            <a:r>
              <a:rPr lang="en-US" sz="1200" dirty="0">
                <a:solidFill>
                  <a:srgbClr val="000000"/>
                </a:solidFill>
                <a:latin typeface="Arial" panose="020B0604020202020204" pitchFamily="34" charset="0"/>
                <a:cs typeface="Arial" panose="020B0604020202020204" pitchFamily="34" charset="0"/>
              </a:rPr>
              <a:t>alternatives</a:t>
            </a:r>
          </a:p>
        </p:txBody>
      </p:sp>
      <p:cxnSp>
        <p:nvCxnSpPr>
          <p:cNvPr id="13" name="Straight Connector 12">
            <a:extLst>
              <a:ext uri="{FF2B5EF4-FFF2-40B4-BE49-F238E27FC236}">
                <a16:creationId xmlns:a16="http://schemas.microsoft.com/office/drawing/2014/main" id="{902F1804-5C0F-8252-E73F-4209F47244F4}"/>
              </a:ext>
            </a:extLst>
          </p:cNvPr>
          <p:cNvCxnSpPr>
            <a:cxnSpLocks/>
          </p:cNvCxnSpPr>
          <p:nvPr/>
        </p:nvCxnSpPr>
        <p:spPr>
          <a:xfrm flipH="1">
            <a:off x="1956636" y="1967819"/>
            <a:ext cx="207627" cy="320288"/>
          </a:xfrm>
          <a:prstGeom prst="line">
            <a:avLst/>
          </a:prstGeom>
          <a:ln w="9525">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9950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3056-F982-638A-3C9E-6E72D49F12FE}"/>
              </a:ext>
            </a:extLst>
          </p:cNvPr>
          <p:cNvSpPr>
            <a:spLocks noGrp="1"/>
          </p:cNvSpPr>
          <p:nvPr>
            <p:ph type="title"/>
          </p:nvPr>
        </p:nvSpPr>
        <p:spPr/>
        <p:txBody>
          <a:bodyPr/>
          <a:lstStyle/>
          <a:p>
            <a:pPr algn="l"/>
            <a:r>
              <a:rPr lang="en-US" dirty="0"/>
              <a:t>Asset-based LTC protection’s most appealing features help address financial concerns </a:t>
            </a:r>
          </a:p>
        </p:txBody>
      </p:sp>
      <p:pic>
        <p:nvPicPr>
          <p:cNvPr id="6" name="Picture Placeholder 5" descr="A picture containing person, outdoor, colorful&#10;&#10;Description automatically generated">
            <a:extLst>
              <a:ext uri="{FF2B5EF4-FFF2-40B4-BE49-F238E27FC236}">
                <a16:creationId xmlns:a16="http://schemas.microsoft.com/office/drawing/2014/main" id="{25B64A65-2070-B5E3-C01F-1209BEC07D7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7F8C0DCB-5A28-A7F1-30C1-7C9DFD6A2687}"/>
              </a:ext>
            </a:extLst>
          </p:cNvPr>
          <p:cNvSpPr>
            <a:spLocks noGrp="1"/>
          </p:cNvSpPr>
          <p:nvPr>
            <p:ph type="body" sz="quarter" idx="11"/>
          </p:nvPr>
        </p:nvSpPr>
        <p:spPr/>
        <p:txBody>
          <a:bodyPr/>
          <a:lstStyle/>
          <a:p>
            <a:pPr>
              <a:spcBef>
                <a:spcPts val="0"/>
              </a:spcBef>
            </a:pPr>
            <a:r>
              <a:rPr lang="en-US" sz="1400" dirty="0"/>
              <a:t>Specifically, consumers find stable </a:t>
            </a:r>
            <a:br>
              <a:rPr lang="en-US" sz="1400" dirty="0"/>
            </a:br>
            <a:r>
              <a:rPr lang="en-US" sz="1400" dirty="0"/>
              <a:t>premiums (94%), tax-free benefits (92%), </a:t>
            </a:r>
            <a:br>
              <a:rPr lang="en-US" sz="1400" dirty="0"/>
            </a:br>
            <a:r>
              <a:rPr lang="en-US" sz="1400" dirty="0"/>
              <a:t>and unchanging benefits (90%) to be </a:t>
            </a:r>
            <a:br>
              <a:rPr lang="en-US" sz="1400" dirty="0"/>
            </a:br>
            <a:r>
              <a:rPr lang="en-US" sz="1400" dirty="0"/>
              <a:t>highly appealing. </a:t>
            </a:r>
          </a:p>
          <a:p>
            <a:pPr>
              <a:spcBef>
                <a:spcPts val="0"/>
              </a:spcBef>
            </a:pPr>
            <a:r>
              <a:rPr lang="en-US" sz="1400" dirty="0"/>
              <a:t>The ability to pass unused amount to heirs (84%) also has widespread appeal. This feature likely resonates given doubts about the likelihood of ever requiring LTC, as </a:t>
            </a:r>
            <a:br>
              <a:rPr lang="en-US" sz="1400" dirty="0"/>
            </a:br>
            <a:r>
              <a:rPr lang="en-US" sz="1400" dirty="0"/>
              <a:t>well as the desire to avoid undue burden </a:t>
            </a:r>
            <a:br>
              <a:rPr lang="en-US" sz="1400" dirty="0"/>
            </a:br>
            <a:r>
              <a:rPr lang="en-US" sz="1400" dirty="0"/>
              <a:t>on one’s family. </a:t>
            </a:r>
          </a:p>
          <a:p>
            <a:endParaRPr lang="en-US" dirty="0"/>
          </a:p>
        </p:txBody>
      </p:sp>
    </p:spTree>
    <p:extLst>
      <p:ext uri="{BB962C8B-B14F-4D97-AF65-F5344CB8AC3E}">
        <p14:creationId xmlns:p14="http://schemas.microsoft.com/office/powerpoint/2010/main" val="3708647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4A42-5E66-2663-124E-7687182F40EE}"/>
              </a:ext>
            </a:extLst>
          </p:cNvPr>
          <p:cNvSpPr>
            <a:spLocks noGrp="1"/>
          </p:cNvSpPr>
          <p:nvPr>
            <p:ph type="title"/>
          </p:nvPr>
        </p:nvSpPr>
        <p:spPr/>
        <p:txBody>
          <a:bodyPr/>
          <a:lstStyle/>
          <a:p>
            <a:r>
              <a:rPr lang="en-US" sz="2400" dirty="0"/>
              <a:t>Asset-based LTC insurance</a:t>
            </a:r>
            <a:r>
              <a:rPr lang="en-US" sz="2400" baseline="0" dirty="0"/>
              <a:t> </a:t>
            </a:r>
            <a:r>
              <a:rPr lang="en-US" sz="2400" dirty="0"/>
              <a:t>feature appeal</a:t>
            </a:r>
            <a:endParaRPr lang="en-US" dirty="0"/>
          </a:p>
        </p:txBody>
      </p:sp>
      <p:graphicFrame>
        <p:nvGraphicFramePr>
          <p:cNvPr id="4" name="Chart 3">
            <a:extLst>
              <a:ext uri="{FF2B5EF4-FFF2-40B4-BE49-F238E27FC236}">
                <a16:creationId xmlns:a16="http://schemas.microsoft.com/office/drawing/2014/main" id="{63F6D983-30FD-0F1C-AFE0-06BD12B8CA7A}"/>
              </a:ext>
            </a:extLst>
          </p:cNvPr>
          <p:cNvGraphicFramePr>
            <a:graphicFrameLocks/>
          </p:cNvGraphicFramePr>
          <p:nvPr>
            <p:extLst>
              <p:ext uri="{D42A27DB-BD31-4B8C-83A1-F6EECF244321}">
                <p14:modId xmlns:p14="http://schemas.microsoft.com/office/powerpoint/2010/main" val="3358918463"/>
              </p:ext>
            </p:extLst>
          </p:nvPr>
        </p:nvGraphicFramePr>
        <p:xfrm>
          <a:off x="228600" y="1367992"/>
          <a:ext cx="8686800" cy="26985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0FE77EC-6783-77D3-F7C0-9ADC760789F8}"/>
              </a:ext>
            </a:extLst>
          </p:cNvPr>
          <p:cNvSpPr txBox="1"/>
          <p:nvPr/>
        </p:nvSpPr>
        <p:spPr>
          <a:xfrm>
            <a:off x="174396" y="4360334"/>
            <a:ext cx="8795208" cy="230832"/>
          </a:xfrm>
          <a:prstGeom prst="rect">
            <a:avLst/>
          </a:prstGeom>
          <a:noFill/>
        </p:spPr>
        <p:txBody>
          <a:bodyPr wrap="square" lIns="182880" rIns="182880">
            <a:spAutoFit/>
          </a:bodyPr>
          <a:lstStyle/>
          <a:p>
            <a:r>
              <a:rPr lang="en-US" sz="900" dirty="0">
                <a:solidFill>
                  <a:srgbClr val="000000"/>
                </a:solidFill>
              </a:rPr>
              <a:t>Q9.3 How appealing do you find the following features of asset-based long-term care insurance? (n=978)</a:t>
            </a:r>
          </a:p>
        </p:txBody>
      </p:sp>
    </p:spTree>
    <p:extLst>
      <p:ext uri="{BB962C8B-B14F-4D97-AF65-F5344CB8AC3E}">
        <p14:creationId xmlns:p14="http://schemas.microsoft.com/office/powerpoint/2010/main" val="3953268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32A9-3D03-EBCE-4E7D-F1758415DD19}"/>
              </a:ext>
            </a:extLst>
          </p:cNvPr>
          <p:cNvSpPr>
            <a:spLocks noGrp="1"/>
          </p:cNvSpPr>
          <p:nvPr>
            <p:ph type="title"/>
          </p:nvPr>
        </p:nvSpPr>
        <p:spPr/>
        <p:txBody>
          <a:bodyPr/>
          <a:lstStyle/>
          <a:p>
            <a:pPr algn="l"/>
            <a:r>
              <a:rPr lang="en-US" dirty="0"/>
              <a:t>Nearly half of consumers in the study would purchase asset-based LTC protection at a reasonable price</a:t>
            </a:r>
          </a:p>
        </p:txBody>
      </p:sp>
      <p:pic>
        <p:nvPicPr>
          <p:cNvPr id="6" name="Picture Placeholder 5" descr="Two people sitting at a table looking at a paper&#10;&#10;Description automatically generated with medium confidence">
            <a:extLst>
              <a:ext uri="{FF2B5EF4-FFF2-40B4-BE49-F238E27FC236}">
                <a16:creationId xmlns:a16="http://schemas.microsoft.com/office/drawing/2014/main" id="{C086EE10-62F7-E74E-411C-A69BEABF3B5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4" name="Text Placeholder 3">
            <a:extLst>
              <a:ext uri="{FF2B5EF4-FFF2-40B4-BE49-F238E27FC236}">
                <a16:creationId xmlns:a16="http://schemas.microsoft.com/office/drawing/2014/main" id="{FB665984-C52C-B7B7-8478-AF2A8553F927}"/>
              </a:ext>
            </a:extLst>
          </p:cNvPr>
          <p:cNvSpPr>
            <a:spLocks noGrp="1"/>
          </p:cNvSpPr>
          <p:nvPr>
            <p:ph type="body" sz="quarter" idx="11"/>
          </p:nvPr>
        </p:nvSpPr>
        <p:spPr/>
        <p:txBody>
          <a:bodyPr/>
          <a:lstStyle/>
          <a:p>
            <a:pPr>
              <a:spcBef>
                <a:spcPts val="0"/>
              </a:spcBef>
            </a:pPr>
            <a:r>
              <a:rPr lang="en-US" sz="1400" dirty="0"/>
              <a:t>Unchanging premiums (81%) and unchanging/tax-free benefits (78% and 74%, respectively) drive likely purchases.</a:t>
            </a:r>
          </a:p>
          <a:p>
            <a:pPr>
              <a:spcBef>
                <a:spcPts val="0"/>
              </a:spcBef>
            </a:pPr>
            <a:r>
              <a:rPr lang="en-US" sz="1400" dirty="0"/>
              <a:t>The vast majority of the remainder (47%) may or may not purchase, indicating potential openness to the idea. </a:t>
            </a:r>
          </a:p>
          <a:p>
            <a:pPr>
              <a:spcBef>
                <a:spcPts val="0"/>
              </a:spcBef>
            </a:pPr>
            <a:r>
              <a:rPr lang="en-US" sz="1400" dirty="0"/>
              <a:t>Among the 8%, half say they don't see themselves using the option. </a:t>
            </a:r>
          </a:p>
          <a:p>
            <a:endParaRPr lang="en-US" dirty="0"/>
          </a:p>
        </p:txBody>
      </p:sp>
    </p:spTree>
    <p:extLst>
      <p:ext uri="{BB962C8B-B14F-4D97-AF65-F5344CB8AC3E}">
        <p14:creationId xmlns:p14="http://schemas.microsoft.com/office/powerpoint/2010/main" val="1220039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0EB6-D0BA-6591-FA66-22240B7D4EB0}"/>
              </a:ext>
            </a:extLst>
          </p:cNvPr>
          <p:cNvSpPr>
            <a:spLocks noGrp="1"/>
          </p:cNvSpPr>
          <p:nvPr>
            <p:ph type="title"/>
          </p:nvPr>
        </p:nvSpPr>
        <p:spPr/>
        <p:txBody>
          <a:bodyPr/>
          <a:lstStyle/>
          <a:p>
            <a:r>
              <a:rPr lang="en-US" sz="2400" dirty="0"/>
              <a:t>Asset-based LTC insurance purchase likelihood</a:t>
            </a:r>
            <a:endParaRPr lang="en-US" dirty="0"/>
          </a:p>
        </p:txBody>
      </p:sp>
      <p:graphicFrame>
        <p:nvGraphicFramePr>
          <p:cNvPr id="4" name="Chart 3">
            <a:extLst>
              <a:ext uri="{FF2B5EF4-FFF2-40B4-BE49-F238E27FC236}">
                <a16:creationId xmlns:a16="http://schemas.microsoft.com/office/drawing/2014/main" id="{FDD2B8B2-F3C2-8497-8E84-18E283CF044E}"/>
              </a:ext>
            </a:extLst>
          </p:cNvPr>
          <p:cNvGraphicFramePr>
            <a:graphicFrameLocks/>
          </p:cNvGraphicFramePr>
          <p:nvPr>
            <p:extLst>
              <p:ext uri="{D42A27DB-BD31-4B8C-83A1-F6EECF244321}">
                <p14:modId xmlns:p14="http://schemas.microsoft.com/office/powerpoint/2010/main" val="2543363910"/>
              </p:ext>
            </p:extLst>
          </p:nvPr>
        </p:nvGraphicFramePr>
        <p:xfrm>
          <a:off x="995882" y="1074183"/>
          <a:ext cx="7198424" cy="215790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C68C5355-EBFD-C9C1-3F6B-534CE58FEE65}"/>
              </a:ext>
            </a:extLst>
          </p:cNvPr>
          <p:cNvSpPr/>
          <p:nvPr/>
        </p:nvSpPr>
        <p:spPr>
          <a:xfrm>
            <a:off x="8083173" y="2201618"/>
            <a:ext cx="603627" cy="461665"/>
          </a:xfrm>
          <a:prstGeom prst="rect">
            <a:avLst/>
          </a:prstGeom>
        </p:spPr>
        <p:txBody>
          <a:bodyPr wrap="none">
            <a:spAutoFit/>
          </a:bodyPr>
          <a:lstStyle/>
          <a:p>
            <a:pPr algn="ctr" fontAlgn="b"/>
            <a:r>
              <a:rPr lang="en-US" sz="1200" dirty="0">
                <a:solidFill>
                  <a:srgbClr val="000000"/>
                </a:solidFill>
                <a:latin typeface="Arial" panose="020B0604020202020204" pitchFamily="34" charset="0"/>
                <a:cs typeface="Arial" panose="020B0604020202020204" pitchFamily="34" charset="0"/>
              </a:rPr>
              <a:t>Top 2:</a:t>
            </a:r>
          </a:p>
          <a:p>
            <a:pPr algn="ctr" fontAlgn="b"/>
            <a:r>
              <a:rPr lang="en-US" sz="1200" dirty="0">
                <a:solidFill>
                  <a:srgbClr val="000000"/>
                </a:solidFill>
                <a:latin typeface="Arial" panose="020B0604020202020204" pitchFamily="34" charset="0"/>
                <a:cs typeface="Arial" panose="020B0604020202020204" pitchFamily="34" charset="0"/>
              </a:rPr>
              <a:t>44%</a:t>
            </a:r>
          </a:p>
        </p:txBody>
      </p:sp>
      <p:sp>
        <p:nvSpPr>
          <p:cNvPr id="6" name="Rectangle 5">
            <a:extLst>
              <a:ext uri="{FF2B5EF4-FFF2-40B4-BE49-F238E27FC236}">
                <a16:creationId xmlns:a16="http://schemas.microsoft.com/office/drawing/2014/main" id="{16790408-1486-732E-8577-E3D3E4E4608F}"/>
              </a:ext>
            </a:extLst>
          </p:cNvPr>
          <p:cNvSpPr/>
          <p:nvPr/>
        </p:nvSpPr>
        <p:spPr>
          <a:xfrm>
            <a:off x="292131" y="2201618"/>
            <a:ext cx="843500" cy="461665"/>
          </a:xfrm>
          <a:prstGeom prst="rect">
            <a:avLst/>
          </a:prstGeom>
        </p:spPr>
        <p:txBody>
          <a:bodyPr wrap="none">
            <a:spAutoFit/>
          </a:bodyPr>
          <a:lstStyle/>
          <a:p>
            <a:pPr algn="ctr" fontAlgn="b"/>
            <a:r>
              <a:rPr lang="en-US" sz="1200" dirty="0">
                <a:solidFill>
                  <a:schemeClr val="accent1"/>
                </a:solidFill>
                <a:latin typeface="Arial" panose="020B0604020202020204" pitchFamily="34" charset="0"/>
                <a:cs typeface="Arial" panose="020B0604020202020204" pitchFamily="34" charset="0"/>
              </a:rPr>
              <a:t>Bottom 2:</a:t>
            </a:r>
          </a:p>
          <a:p>
            <a:pPr algn="ctr" fontAlgn="b"/>
            <a:r>
              <a:rPr lang="en-US" sz="1200" dirty="0">
                <a:solidFill>
                  <a:schemeClr val="accent1"/>
                </a:solidFill>
                <a:latin typeface="Arial" panose="020B0604020202020204" pitchFamily="34" charset="0"/>
                <a:cs typeface="Arial" panose="020B0604020202020204" pitchFamily="34" charset="0"/>
              </a:rPr>
              <a:t>8%</a:t>
            </a:r>
          </a:p>
        </p:txBody>
      </p:sp>
      <p:sp>
        <p:nvSpPr>
          <p:cNvPr id="7" name="Speech Bubble: Rectangle with Corners Rounded 10">
            <a:extLst>
              <a:ext uri="{FF2B5EF4-FFF2-40B4-BE49-F238E27FC236}">
                <a16:creationId xmlns:a16="http://schemas.microsoft.com/office/drawing/2014/main" id="{29CE39D5-9A49-DE37-9D3D-6D14F65DC56E}"/>
              </a:ext>
            </a:extLst>
          </p:cNvPr>
          <p:cNvSpPr/>
          <p:nvPr/>
        </p:nvSpPr>
        <p:spPr>
          <a:xfrm>
            <a:off x="3539806" y="3237961"/>
            <a:ext cx="2064388"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Age 40-64 (n=510) [A]: 51%</a:t>
            </a:r>
            <a:r>
              <a:rPr lang="en-US" sz="1000" baseline="30000" dirty="0">
                <a:solidFill>
                  <a:schemeClr val="tx1"/>
                </a:solidFill>
              </a:rPr>
              <a:t>B</a:t>
            </a:r>
            <a:endParaRPr lang="en-US" sz="1000" dirty="0">
              <a:solidFill>
                <a:schemeClr val="tx1"/>
              </a:solidFill>
            </a:endParaRPr>
          </a:p>
          <a:p>
            <a:pPr marL="171450" indent="-171450">
              <a:buFont typeface="Arial" panose="020B0604020202020204" pitchFamily="34" charset="0"/>
              <a:buChar char="•"/>
            </a:pPr>
            <a:r>
              <a:rPr lang="en-US" sz="1000" dirty="0">
                <a:solidFill>
                  <a:schemeClr val="tx1"/>
                </a:solidFill>
              </a:rPr>
              <a:t>Age 65+ (n=468) [B]: 37%</a:t>
            </a:r>
            <a:r>
              <a:rPr lang="en-US" sz="1000" baseline="30000" dirty="0">
                <a:solidFill>
                  <a:schemeClr val="tx1"/>
                </a:solidFill>
              </a:rPr>
              <a:t>A</a:t>
            </a:r>
          </a:p>
        </p:txBody>
      </p:sp>
      <p:sp>
        <p:nvSpPr>
          <p:cNvPr id="9" name="TextBox 8">
            <a:extLst>
              <a:ext uri="{FF2B5EF4-FFF2-40B4-BE49-F238E27FC236}">
                <a16:creationId xmlns:a16="http://schemas.microsoft.com/office/drawing/2014/main" id="{C05A0E3E-E9C3-5CED-ADB7-1094EA993949}"/>
              </a:ext>
            </a:extLst>
          </p:cNvPr>
          <p:cNvSpPr txBox="1"/>
          <p:nvPr/>
        </p:nvSpPr>
        <p:spPr>
          <a:xfrm>
            <a:off x="174396" y="4174856"/>
            <a:ext cx="8795208" cy="369332"/>
          </a:xfrm>
          <a:prstGeom prst="rect">
            <a:avLst/>
          </a:prstGeom>
          <a:noFill/>
        </p:spPr>
        <p:txBody>
          <a:bodyPr wrap="square" lIns="182880" rIns="182880">
            <a:spAutoFit/>
          </a:bodyPr>
          <a:lstStyle/>
          <a:p>
            <a:r>
              <a:rPr lang="en-US" sz="900" dirty="0">
                <a:solidFill>
                  <a:srgbClr val="000000"/>
                </a:solidFill>
              </a:rPr>
              <a:t>Q9.4 Assuming it was available at a reasonable price, how likely would you be to purchase asset-based long-term care insurance? If you have already purchased long-term care insurance, please imagine you are still shopping for long-term care insurance. (n=978)</a:t>
            </a:r>
          </a:p>
        </p:txBody>
      </p:sp>
      <p:cxnSp>
        <p:nvCxnSpPr>
          <p:cNvPr id="3" name="Elbow Connector 2">
            <a:extLst>
              <a:ext uri="{FF2B5EF4-FFF2-40B4-BE49-F238E27FC236}">
                <a16:creationId xmlns:a16="http://schemas.microsoft.com/office/drawing/2014/main" id="{0D61DBD8-7C04-F2E1-6456-1E12102C24BE}"/>
              </a:ext>
            </a:extLst>
          </p:cNvPr>
          <p:cNvCxnSpPr>
            <a:cxnSpLocks/>
            <a:endCxn id="5" idx="2"/>
          </p:cNvCxnSpPr>
          <p:nvPr/>
        </p:nvCxnSpPr>
        <p:spPr>
          <a:xfrm flipV="1">
            <a:off x="5604194" y="2663283"/>
            <a:ext cx="2780793" cy="755786"/>
          </a:xfrm>
          <a:prstGeom prst="bentConnector2">
            <a:avLst/>
          </a:prstGeom>
          <a:ln w="9525">
            <a:solidFill>
              <a:schemeClr val="accent5">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7657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F422-9ADF-FEA8-F7F2-899F27051A12}"/>
              </a:ext>
            </a:extLst>
          </p:cNvPr>
          <p:cNvSpPr>
            <a:spLocks noGrp="1"/>
          </p:cNvSpPr>
          <p:nvPr>
            <p:ph type="title"/>
          </p:nvPr>
        </p:nvSpPr>
        <p:spPr>
          <a:xfrm>
            <a:off x="457200" y="388383"/>
            <a:ext cx="4114800" cy="685800"/>
          </a:xfrm>
        </p:spPr>
        <p:txBody>
          <a:bodyPr/>
          <a:lstStyle/>
          <a:p>
            <a:r>
              <a:rPr lang="en-US" sz="1800" dirty="0"/>
              <a:t>Reasons for not purchasing</a:t>
            </a:r>
          </a:p>
        </p:txBody>
      </p:sp>
      <p:sp>
        <p:nvSpPr>
          <p:cNvPr id="4" name="TextBox 3">
            <a:extLst>
              <a:ext uri="{FF2B5EF4-FFF2-40B4-BE49-F238E27FC236}">
                <a16:creationId xmlns:a16="http://schemas.microsoft.com/office/drawing/2014/main" id="{08900BBA-BBA8-BD95-F73F-A51716C58B1C}"/>
              </a:ext>
            </a:extLst>
          </p:cNvPr>
          <p:cNvSpPr txBox="1"/>
          <p:nvPr/>
        </p:nvSpPr>
        <p:spPr>
          <a:xfrm>
            <a:off x="174396" y="4199179"/>
            <a:ext cx="8795208" cy="369332"/>
          </a:xfrm>
          <a:prstGeom prst="rect">
            <a:avLst/>
          </a:prstGeom>
          <a:noFill/>
        </p:spPr>
        <p:txBody>
          <a:bodyPr wrap="square" lIns="182880" rIns="182880">
            <a:spAutoFit/>
          </a:bodyPr>
          <a:lstStyle/>
          <a:p>
            <a:r>
              <a:rPr lang="en-US" sz="900" dirty="0">
                <a:solidFill>
                  <a:srgbClr val="000000"/>
                </a:solidFill>
              </a:rPr>
              <a:t>Q9.5 Why are you not likely to purchase asset-based long-term care insurance? Select all that apply. (n=82); </a:t>
            </a:r>
          </a:p>
          <a:p>
            <a:r>
              <a:rPr lang="en-US" sz="900" dirty="0">
                <a:solidFill>
                  <a:srgbClr val="000000"/>
                </a:solidFill>
              </a:rPr>
              <a:t>Q9.6 Why are you likely to purchase asset-based long-term care insurance? Select all that apply. (n=434)</a:t>
            </a:r>
          </a:p>
        </p:txBody>
      </p:sp>
      <p:graphicFrame>
        <p:nvGraphicFramePr>
          <p:cNvPr id="5" name="Table 4">
            <a:extLst>
              <a:ext uri="{FF2B5EF4-FFF2-40B4-BE49-F238E27FC236}">
                <a16:creationId xmlns:a16="http://schemas.microsoft.com/office/drawing/2014/main" id="{CF80C5DE-B11A-847B-35FF-41158A8502AC}"/>
              </a:ext>
            </a:extLst>
          </p:cNvPr>
          <p:cNvGraphicFramePr>
            <a:graphicFrameLocks noGrp="1"/>
          </p:cNvGraphicFramePr>
          <p:nvPr>
            <p:extLst>
              <p:ext uri="{D42A27DB-BD31-4B8C-83A1-F6EECF244321}">
                <p14:modId xmlns:p14="http://schemas.microsoft.com/office/powerpoint/2010/main" val="3595879583"/>
              </p:ext>
            </p:extLst>
          </p:nvPr>
        </p:nvGraphicFramePr>
        <p:xfrm>
          <a:off x="457200" y="1312501"/>
          <a:ext cx="3745058" cy="2354964"/>
        </p:xfrm>
        <a:graphic>
          <a:graphicData uri="http://schemas.openxmlformats.org/drawingml/2006/table">
            <a:tbl>
              <a:tblPr/>
              <a:tblGrid>
                <a:gridCol w="2930915">
                  <a:extLst>
                    <a:ext uri="{9D8B030D-6E8A-4147-A177-3AD203B41FA5}">
                      <a16:colId xmlns:a16="http://schemas.microsoft.com/office/drawing/2014/main" val="1213107952"/>
                    </a:ext>
                  </a:extLst>
                </a:gridCol>
                <a:gridCol w="814143">
                  <a:extLst>
                    <a:ext uri="{9D8B030D-6E8A-4147-A177-3AD203B41FA5}">
                      <a16:colId xmlns:a16="http://schemas.microsoft.com/office/drawing/2014/main" val="1687320766"/>
                    </a:ext>
                  </a:extLst>
                </a:gridCol>
              </a:tblGrid>
              <a:tr h="392494">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don't see myself using this</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FFFFFF"/>
                          </a:solidFill>
                          <a:effectLst/>
                          <a:latin typeface="Arial" panose="020B0604020202020204" pitchFamily="34" charset="0"/>
                          <a:cs typeface="Arial" panose="020B0604020202020204" pitchFamily="34" charset="0"/>
                        </a:rPr>
                        <a:t>50%</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58127"/>
                    </a:solidFill>
                  </a:tcPr>
                </a:tc>
                <a:extLst>
                  <a:ext uri="{0D108BD9-81ED-4DB2-BD59-A6C34878D82A}">
                    <a16:rowId xmlns:a16="http://schemas.microsoft.com/office/drawing/2014/main" val="1105526250"/>
                  </a:ext>
                </a:extLst>
              </a:tr>
              <a:tr h="392494">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am used to the standard insurance method</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21%</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4B531"/>
                    </a:solidFill>
                  </a:tcPr>
                </a:tc>
                <a:extLst>
                  <a:ext uri="{0D108BD9-81ED-4DB2-BD59-A6C34878D82A}">
                    <a16:rowId xmlns:a16="http://schemas.microsoft.com/office/drawing/2014/main" val="3513739365"/>
                  </a:ext>
                </a:extLst>
              </a:tr>
              <a:tr h="392494">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would like to keep my long-term care insurance separate from life insurance or annuities</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21%</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4B531"/>
                    </a:solidFill>
                  </a:tcPr>
                </a:tc>
                <a:extLst>
                  <a:ext uri="{0D108BD9-81ED-4DB2-BD59-A6C34878D82A}">
                    <a16:rowId xmlns:a16="http://schemas.microsoft.com/office/drawing/2014/main" val="95002547"/>
                  </a:ext>
                </a:extLst>
              </a:tr>
              <a:tr h="392494">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would prefer to pay over many years</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17%</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446600353"/>
                  </a:ext>
                </a:extLst>
              </a:tr>
              <a:tr h="392494">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do not plan to pass down my wealth</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17%</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694338870"/>
                  </a:ext>
                </a:extLst>
              </a:tr>
              <a:tr h="392494">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Other</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17%</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649820160"/>
                  </a:ext>
                </a:extLst>
              </a:tr>
            </a:tbl>
          </a:graphicData>
        </a:graphic>
      </p:graphicFrame>
      <p:graphicFrame>
        <p:nvGraphicFramePr>
          <p:cNvPr id="7" name="Table 6">
            <a:extLst>
              <a:ext uri="{FF2B5EF4-FFF2-40B4-BE49-F238E27FC236}">
                <a16:creationId xmlns:a16="http://schemas.microsoft.com/office/drawing/2014/main" id="{1EBDA882-AD60-D1CF-D717-44CFC9BE8636}"/>
              </a:ext>
            </a:extLst>
          </p:cNvPr>
          <p:cNvGraphicFramePr>
            <a:graphicFrameLocks noGrp="1"/>
          </p:cNvGraphicFramePr>
          <p:nvPr>
            <p:extLst>
              <p:ext uri="{D42A27DB-BD31-4B8C-83A1-F6EECF244321}">
                <p14:modId xmlns:p14="http://schemas.microsoft.com/office/powerpoint/2010/main" val="2891689331"/>
              </p:ext>
            </p:extLst>
          </p:nvPr>
        </p:nvGraphicFramePr>
        <p:xfrm>
          <a:off x="5043340" y="1326497"/>
          <a:ext cx="3567089" cy="2354962"/>
        </p:xfrm>
        <a:graphic>
          <a:graphicData uri="http://schemas.openxmlformats.org/drawingml/2006/table">
            <a:tbl>
              <a:tblPr/>
              <a:tblGrid>
                <a:gridCol w="2600393">
                  <a:extLst>
                    <a:ext uri="{9D8B030D-6E8A-4147-A177-3AD203B41FA5}">
                      <a16:colId xmlns:a16="http://schemas.microsoft.com/office/drawing/2014/main" val="2692753606"/>
                    </a:ext>
                  </a:extLst>
                </a:gridCol>
                <a:gridCol w="966696">
                  <a:extLst>
                    <a:ext uri="{9D8B030D-6E8A-4147-A177-3AD203B41FA5}">
                      <a16:colId xmlns:a16="http://schemas.microsoft.com/office/drawing/2014/main" val="3604955133"/>
                    </a:ext>
                  </a:extLst>
                </a:gridCol>
              </a:tblGrid>
              <a:tr h="205016">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like that premiums do not change</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FFFFFF"/>
                          </a:solidFill>
                          <a:effectLst/>
                          <a:latin typeface="Arial" panose="020B0604020202020204" pitchFamily="34" charset="0"/>
                          <a:cs typeface="Arial" panose="020B0604020202020204" pitchFamily="34" charset="0"/>
                        </a:rPr>
                        <a:t>81%</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lumMod val="60000"/>
                        <a:lumOff val="40000"/>
                      </a:schemeClr>
                    </a:solidFill>
                  </a:tcPr>
                </a:tc>
                <a:extLst>
                  <a:ext uri="{0D108BD9-81ED-4DB2-BD59-A6C34878D82A}">
                    <a16:rowId xmlns:a16="http://schemas.microsoft.com/office/drawing/2014/main" val="3834416896"/>
                  </a:ext>
                </a:extLst>
              </a:tr>
              <a:tr h="205016">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like that benefits do not change</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FFFFFF"/>
                          </a:solidFill>
                          <a:effectLst/>
                          <a:latin typeface="Arial" panose="020B0604020202020204" pitchFamily="34" charset="0"/>
                          <a:cs typeface="Arial" panose="020B0604020202020204" pitchFamily="34" charset="0"/>
                        </a:rPr>
                        <a:t>78%</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lumMod val="60000"/>
                        <a:lumOff val="40000"/>
                      </a:schemeClr>
                    </a:solidFill>
                  </a:tcPr>
                </a:tc>
                <a:extLst>
                  <a:ext uri="{0D108BD9-81ED-4DB2-BD59-A6C34878D82A}">
                    <a16:rowId xmlns:a16="http://schemas.microsoft.com/office/drawing/2014/main" val="487140581"/>
                  </a:ext>
                </a:extLst>
              </a:tr>
              <a:tr h="205016">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like the tax-free benefits</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74%</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1640620286"/>
                  </a:ext>
                </a:extLst>
              </a:tr>
              <a:tr h="205016">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like that I can pass down the unused amount to heirs</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72%</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2116306918"/>
                  </a:ext>
                </a:extLst>
              </a:tr>
              <a:tr h="410033">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like that I can combine life insurance with long-term care benefits</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55%</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1915016905"/>
                  </a:ext>
                </a:extLst>
              </a:tr>
              <a:tr h="205016">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like how I can pay one payment</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51%</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4100825885"/>
                  </a:ext>
                </a:extLst>
              </a:tr>
              <a:tr h="410033">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I like that I can combine annuities with long-term care benefits</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42%</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735331729"/>
                  </a:ext>
                </a:extLst>
              </a:tr>
              <a:tr h="205016">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This product solves an un-met need for me</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37%</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141636551"/>
                  </a:ext>
                </a:extLst>
              </a:tr>
              <a:tr h="205016">
                <a:tc>
                  <a:txBody>
                    <a:bodyPr/>
                    <a:lstStyle/>
                    <a:p>
                      <a:pPr algn="r" fontAlgn="ctr"/>
                      <a:r>
                        <a:rPr lang="en-US" sz="1000" b="0" i="0" u="none" strike="noStrike" dirty="0">
                          <a:solidFill>
                            <a:srgbClr val="000000"/>
                          </a:solidFill>
                          <a:effectLst/>
                          <a:latin typeface="Arial" panose="020B0604020202020204" pitchFamily="34" charset="0"/>
                          <a:cs typeface="Arial" panose="020B0604020202020204" pitchFamily="34" charset="0"/>
                        </a:rPr>
                        <a:t>Other</a:t>
                      </a:r>
                    </a:p>
                  </a:txBody>
                  <a:tcPr marL="0" marR="182880" marT="0" marB="0" anchor="ctr">
                    <a:lnL w="635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cs typeface="Arial" panose="020B0604020202020204" pitchFamily="34" charset="0"/>
                        </a:rPr>
                        <a:t>1%</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65000"/>
                      </a:schemeClr>
                    </a:solidFill>
                  </a:tcPr>
                </a:tc>
                <a:extLst>
                  <a:ext uri="{0D108BD9-81ED-4DB2-BD59-A6C34878D82A}">
                    <a16:rowId xmlns:a16="http://schemas.microsoft.com/office/drawing/2014/main" val="146970977"/>
                  </a:ext>
                </a:extLst>
              </a:tr>
            </a:tbl>
          </a:graphicData>
        </a:graphic>
      </p:graphicFrame>
      <p:sp>
        <p:nvSpPr>
          <p:cNvPr id="9" name="Title 1">
            <a:extLst>
              <a:ext uri="{FF2B5EF4-FFF2-40B4-BE49-F238E27FC236}">
                <a16:creationId xmlns:a16="http://schemas.microsoft.com/office/drawing/2014/main" id="{AB14EF3F-686D-7981-1029-E358F067A21B}"/>
              </a:ext>
            </a:extLst>
          </p:cNvPr>
          <p:cNvSpPr txBox="1">
            <a:spLocks/>
          </p:cNvSpPr>
          <p:nvPr/>
        </p:nvSpPr>
        <p:spPr bwMode="auto">
          <a:xfrm>
            <a:off x="5043340" y="388383"/>
            <a:ext cx="3567089"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2400" i="0" kern="1200">
                <a:solidFill>
                  <a:schemeClr val="bg2"/>
                </a:solidFill>
                <a:latin typeface="+mj-lt"/>
                <a:ea typeface="ヒラギノ角ゴ Pro W3" pitchFamily="-65" charset="-128"/>
                <a:cs typeface="ヒラギノ角ゴ Pro W3" pitchFamily="-65" charset="-128"/>
              </a:defRPr>
            </a:lvl1pPr>
            <a:lvl2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2pPr>
            <a:lvl3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3pPr>
            <a:lvl4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4pPr>
            <a:lvl5pPr algn="ctr" defTabSz="342900" rtl="0" eaLnBrk="1" fontAlgn="base" hangingPunct="1">
              <a:spcBef>
                <a:spcPct val="0"/>
              </a:spcBef>
              <a:spcAft>
                <a:spcPct val="0"/>
              </a:spcAft>
              <a:defRPr sz="3300" i="1">
                <a:solidFill>
                  <a:schemeClr val="tx1"/>
                </a:solidFill>
                <a:latin typeface="Georgia" pitchFamily="-65" charset="0"/>
                <a:ea typeface="ヒラギノ角ゴ Pro W3" pitchFamily="-65" charset="-128"/>
                <a:cs typeface="ヒラギノ角ゴ Pro W3" pitchFamily="-65" charset="-128"/>
              </a:defRPr>
            </a:lvl5pPr>
            <a:lvl6pPr marL="3429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6pPr>
            <a:lvl7pPr marL="6858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7pPr>
            <a:lvl8pPr marL="10287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8pPr>
            <a:lvl9pPr marL="1371600" algn="ctr" defTabSz="342900" rtl="0" eaLnBrk="1" fontAlgn="base" hangingPunct="1">
              <a:spcBef>
                <a:spcPct val="0"/>
              </a:spcBef>
              <a:spcAft>
                <a:spcPct val="0"/>
              </a:spcAft>
              <a:defRPr sz="3300">
                <a:solidFill>
                  <a:schemeClr val="tx1"/>
                </a:solidFill>
                <a:latin typeface="Georgia" pitchFamily="-65" charset="0"/>
                <a:ea typeface="ヒラギノ角ゴ Pro W3" pitchFamily="-65" charset="-128"/>
                <a:cs typeface="ヒラギノ角ゴ Pro W3" pitchFamily="-65" charset="-128"/>
              </a:defRPr>
            </a:lvl9pPr>
          </a:lstStyle>
          <a:p>
            <a:r>
              <a:rPr lang="en-US" sz="1800" dirty="0"/>
              <a:t>Reasons for likely purchase</a:t>
            </a:r>
          </a:p>
        </p:txBody>
      </p:sp>
    </p:spTree>
    <p:extLst>
      <p:ext uri="{BB962C8B-B14F-4D97-AF65-F5344CB8AC3E}">
        <p14:creationId xmlns:p14="http://schemas.microsoft.com/office/powerpoint/2010/main" val="1948520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BC31E-CC0E-C8FB-C4BA-49B410B19640}"/>
              </a:ext>
            </a:extLst>
          </p:cNvPr>
          <p:cNvSpPr>
            <a:spLocks noGrp="1"/>
          </p:cNvSpPr>
          <p:nvPr>
            <p:ph type="title"/>
          </p:nvPr>
        </p:nvSpPr>
        <p:spPr/>
        <p:txBody>
          <a:bodyPr/>
          <a:lstStyle/>
          <a:p>
            <a:r>
              <a:rPr lang="en-US" dirty="0"/>
              <a:t>LTC insurance type preference</a:t>
            </a:r>
          </a:p>
        </p:txBody>
      </p:sp>
      <p:graphicFrame>
        <p:nvGraphicFramePr>
          <p:cNvPr id="4" name="Chart 3">
            <a:extLst>
              <a:ext uri="{FF2B5EF4-FFF2-40B4-BE49-F238E27FC236}">
                <a16:creationId xmlns:a16="http://schemas.microsoft.com/office/drawing/2014/main" id="{9717672A-7BD0-98A7-13FD-383C0AB93EDD}"/>
              </a:ext>
            </a:extLst>
          </p:cNvPr>
          <p:cNvGraphicFramePr>
            <a:graphicFrameLocks/>
          </p:cNvGraphicFramePr>
          <p:nvPr>
            <p:extLst>
              <p:ext uri="{D42A27DB-BD31-4B8C-83A1-F6EECF244321}">
                <p14:modId xmlns:p14="http://schemas.microsoft.com/office/powerpoint/2010/main" val="996467835"/>
              </p:ext>
            </p:extLst>
          </p:nvPr>
        </p:nvGraphicFramePr>
        <p:xfrm>
          <a:off x="896927" y="1391119"/>
          <a:ext cx="7350145" cy="24554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770DC51-0CCA-0030-9E47-7F2AC5A3EE5C}"/>
              </a:ext>
            </a:extLst>
          </p:cNvPr>
          <p:cNvSpPr txBox="1"/>
          <p:nvPr/>
        </p:nvSpPr>
        <p:spPr>
          <a:xfrm>
            <a:off x="174396" y="4163518"/>
            <a:ext cx="8795208" cy="369332"/>
          </a:xfrm>
          <a:prstGeom prst="rect">
            <a:avLst/>
          </a:prstGeom>
          <a:noFill/>
        </p:spPr>
        <p:txBody>
          <a:bodyPr wrap="square" lIns="182880" rIns="182880">
            <a:spAutoFit/>
          </a:bodyPr>
          <a:lstStyle/>
          <a:p>
            <a:r>
              <a:rPr lang="en-US" sz="900" dirty="0">
                <a:solidFill>
                  <a:srgbClr val="000000"/>
                </a:solidFill>
              </a:rPr>
              <a:t>Q9.7 Which type of long-term care insurance would you be most likely to purchase? If you have already purchased long-term care insurance, please imagine you are still shopping for long-term care insurance. (n=978)</a:t>
            </a:r>
          </a:p>
        </p:txBody>
      </p:sp>
    </p:spTree>
    <p:extLst>
      <p:ext uri="{BB962C8B-B14F-4D97-AF65-F5344CB8AC3E}">
        <p14:creationId xmlns:p14="http://schemas.microsoft.com/office/powerpoint/2010/main" val="509068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D6666-E0B2-5D3D-2776-7276933B99D7}"/>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F9AB6A0C-7F3B-14B9-88F4-6E227890BCE7}"/>
              </a:ext>
            </a:extLst>
          </p:cNvPr>
          <p:cNvSpPr>
            <a:spLocks noGrp="1"/>
          </p:cNvSpPr>
          <p:nvPr>
            <p:ph type="title"/>
          </p:nvPr>
        </p:nvSpPr>
        <p:spPr/>
        <p:txBody>
          <a:bodyPr/>
          <a:lstStyle/>
          <a:p>
            <a:r>
              <a:rPr lang="en-US" dirty="0"/>
              <a:t>Respondent </a:t>
            </a:r>
            <a:br>
              <a:rPr lang="en-US" dirty="0"/>
            </a:br>
            <a:r>
              <a:rPr lang="en-US" dirty="0"/>
              <a:t>Characteristics</a:t>
            </a:r>
          </a:p>
        </p:txBody>
      </p:sp>
      <p:cxnSp>
        <p:nvCxnSpPr>
          <p:cNvPr id="4" name="Straight Connector 3">
            <a:extLst>
              <a:ext uri="{FF2B5EF4-FFF2-40B4-BE49-F238E27FC236}">
                <a16:creationId xmlns:a16="http://schemas.microsoft.com/office/drawing/2014/main" id="{1F736CF4-BF3D-CDCF-C038-2E1065F53E8D}"/>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280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CE1AA4A-F396-0547-B902-DD58B31F5F15}"/>
              </a:ext>
            </a:extLst>
          </p:cNvPr>
          <p:cNvSpPr txBox="1">
            <a:spLocks/>
          </p:cNvSpPr>
          <p:nvPr/>
        </p:nvSpPr>
        <p:spPr>
          <a:xfrm>
            <a:off x="380998" y="2604905"/>
            <a:ext cx="8382002" cy="628650"/>
          </a:xfrm>
          <a:prstGeom prst="rect">
            <a:avLst/>
          </a:prstGeom>
        </p:spPr>
        <p:txBody>
          <a:bodyPr/>
          <a:lstStyle>
            <a:lvl1pPr marL="0" indent="0" algn="ctr" defTabSz="457200" rtl="0" eaLnBrk="1" fontAlgn="base" hangingPunct="1">
              <a:spcBef>
                <a:spcPct val="20000"/>
              </a:spcBef>
              <a:spcAft>
                <a:spcPct val="0"/>
              </a:spcAft>
              <a:buFont typeface="Arial" pitchFamily="-111" charset="0"/>
              <a:buNone/>
              <a:defRPr sz="2800" i="1" kern="1200" baseline="0">
                <a:solidFill>
                  <a:srgbClr val="FFFFFF"/>
                </a:solidFill>
                <a:latin typeface="+mj-lt"/>
                <a:ea typeface="ヒラギノ角ゴ Pro W3" pitchFamily="-65" charset="-128"/>
                <a:cs typeface="ヒラギノ角ゴ Pro W3" pitchFamily="-65" charset="-128"/>
              </a:defRPr>
            </a:lvl1pPr>
            <a:lvl2pPr marL="457200" indent="0" algn="l" defTabSz="457200" rtl="0" eaLnBrk="1" fontAlgn="base" hangingPunct="1">
              <a:spcBef>
                <a:spcPct val="20000"/>
              </a:spcBef>
              <a:spcAft>
                <a:spcPct val="0"/>
              </a:spcAft>
              <a:buFont typeface="Arial" pitchFamily="-111" charset="0"/>
              <a:buNone/>
              <a:defRPr sz="1800" kern="1200">
                <a:solidFill>
                  <a:schemeClr val="tx1">
                    <a:tint val="75000"/>
                  </a:schemeClr>
                </a:solidFill>
                <a:latin typeface="+mn-lt"/>
                <a:ea typeface="ヒラギノ角ゴ Pro W3" pitchFamily="-65" charset="-128"/>
                <a:cs typeface="+mn-cs"/>
              </a:defRPr>
            </a:lvl2pPr>
            <a:lvl3pPr marL="914400" indent="0" algn="l" defTabSz="457200" rtl="0" eaLnBrk="1" fontAlgn="base" hangingPunct="1">
              <a:spcBef>
                <a:spcPct val="20000"/>
              </a:spcBef>
              <a:spcAft>
                <a:spcPct val="0"/>
              </a:spcAft>
              <a:buFont typeface="Arial" pitchFamily="-111" charset="0"/>
              <a:buNone/>
              <a:defRPr sz="1600" kern="1200">
                <a:solidFill>
                  <a:schemeClr val="tx1">
                    <a:tint val="75000"/>
                  </a:schemeClr>
                </a:solidFill>
                <a:latin typeface="+mn-lt"/>
                <a:ea typeface="ヒラギノ角ゴ Pro W3" pitchFamily="-65" charset="-128"/>
                <a:cs typeface="+mn-cs"/>
              </a:defRPr>
            </a:lvl3pPr>
            <a:lvl4pPr marL="13716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4pPr>
            <a:lvl5pPr marL="1828800" indent="0" algn="l" defTabSz="457200" rtl="0" eaLnBrk="1" fontAlgn="base" hangingPunct="1">
              <a:spcBef>
                <a:spcPct val="20000"/>
              </a:spcBef>
              <a:spcAft>
                <a:spcPct val="0"/>
              </a:spcAft>
              <a:buFont typeface="Arial" pitchFamily="-111" charset="0"/>
              <a:buNone/>
              <a:defRPr sz="1400" kern="1200">
                <a:solidFill>
                  <a:schemeClr val="tx1">
                    <a:tint val="75000"/>
                  </a:schemeClr>
                </a:solidFill>
                <a:latin typeface="+mn-lt"/>
                <a:ea typeface="ヒラギノ角ゴ Pro W3" pitchFamily="-65"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endParaRPr lang="en-US" sz="2100" dirty="0"/>
          </a:p>
        </p:txBody>
      </p:sp>
      <p:sp>
        <p:nvSpPr>
          <p:cNvPr id="6" name="Text Placeholder 5">
            <a:extLst>
              <a:ext uri="{FF2B5EF4-FFF2-40B4-BE49-F238E27FC236}">
                <a16:creationId xmlns:a16="http://schemas.microsoft.com/office/drawing/2014/main" id="{51357D41-7EA1-EC49-2425-8DABA7CC7732}"/>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C215ED6F-EFD0-149B-9CC3-CF6446740641}"/>
              </a:ext>
            </a:extLst>
          </p:cNvPr>
          <p:cNvSpPr>
            <a:spLocks noGrp="1"/>
          </p:cNvSpPr>
          <p:nvPr>
            <p:ph type="title"/>
          </p:nvPr>
        </p:nvSpPr>
        <p:spPr/>
        <p:txBody>
          <a:bodyPr/>
          <a:lstStyle/>
          <a:p>
            <a:r>
              <a:rPr lang="en-US" dirty="0"/>
              <a:t>LTC Planning Overview </a:t>
            </a:r>
          </a:p>
        </p:txBody>
      </p:sp>
      <p:cxnSp>
        <p:nvCxnSpPr>
          <p:cNvPr id="7" name="Straight Connector 6">
            <a:extLst>
              <a:ext uri="{FF2B5EF4-FFF2-40B4-BE49-F238E27FC236}">
                <a16:creationId xmlns:a16="http://schemas.microsoft.com/office/drawing/2014/main" id="{1A3B3012-8E9B-0263-AA90-E9446763339B}"/>
              </a:ext>
            </a:extLst>
          </p:cNvPr>
          <p:cNvCxnSpPr>
            <a:cxnSpLocks/>
          </p:cNvCxnSpPr>
          <p:nvPr/>
        </p:nvCxnSpPr>
        <p:spPr>
          <a:xfrm>
            <a:off x="1024128" y="2418885"/>
            <a:ext cx="7059168" cy="0"/>
          </a:xfrm>
          <a:prstGeom prst="line">
            <a:avLst/>
          </a:prstGeom>
          <a:ln w="254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810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7">
            <a:extLst>
              <a:ext uri="{FF2B5EF4-FFF2-40B4-BE49-F238E27FC236}">
                <a16:creationId xmlns:a16="http://schemas.microsoft.com/office/drawing/2014/main" id="{18A66A73-3EE9-698A-B08A-E4F19A57420A}"/>
              </a:ext>
            </a:extLst>
          </p:cNvPr>
          <p:cNvGraphicFramePr>
            <a:graphicFrameLocks noGrp="1"/>
          </p:cNvGraphicFramePr>
          <p:nvPr>
            <p:extLst>
              <p:ext uri="{D42A27DB-BD31-4B8C-83A1-F6EECF244321}">
                <p14:modId xmlns:p14="http://schemas.microsoft.com/office/powerpoint/2010/main" val="1851748944"/>
              </p:ext>
            </p:extLst>
          </p:nvPr>
        </p:nvGraphicFramePr>
        <p:xfrm>
          <a:off x="537144" y="941695"/>
          <a:ext cx="3822192" cy="1097280"/>
        </p:xfrm>
        <a:graphic>
          <a:graphicData uri="http://schemas.openxmlformats.org/drawingml/2006/table">
            <a:tbl>
              <a:tblPr firstRow="1" bandRow="1">
                <a:tableStyleId>{0E3FDE45-AF77-4B5C-9715-49D594BDF05E}</a:tableStyleId>
              </a:tblPr>
              <a:tblGrid>
                <a:gridCol w="3294573">
                  <a:extLst>
                    <a:ext uri="{9D8B030D-6E8A-4147-A177-3AD203B41FA5}">
                      <a16:colId xmlns:a16="http://schemas.microsoft.com/office/drawing/2014/main" val="3783447584"/>
                    </a:ext>
                  </a:extLst>
                </a:gridCol>
                <a:gridCol w="527619">
                  <a:extLst>
                    <a:ext uri="{9D8B030D-6E8A-4147-A177-3AD203B41FA5}">
                      <a16:colId xmlns:a16="http://schemas.microsoft.com/office/drawing/2014/main" val="1270501468"/>
                    </a:ext>
                  </a:extLst>
                </a:gridCol>
              </a:tblGrid>
              <a:tr h="134927">
                <a:tc>
                  <a:txBody>
                    <a:bodyPr/>
                    <a:lstStyle/>
                    <a:p>
                      <a:r>
                        <a:rPr lang="en-US" sz="1100" dirty="0">
                          <a:solidFill>
                            <a:schemeClr val="tx1"/>
                          </a:solidFill>
                        </a:rPr>
                        <a:t>Age (n=978)</a:t>
                      </a:r>
                    </a:p>
                  </a:txBody>
                  <a:tcPr>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15231">
                <a:tc>
                  <a:txBody>
                    <a:bodyPr/>
                    <a:lstStyle/>
                    <a:p>
                      <a:r>
                        <a:rPr lang="en-US" sz="1100" dirty="0"/>
                        <a:t>40 to 44	</a:t>
                      </a:r>
                    </a:p>
                  </a:txBody>
                  <a:tcPr marR="0" marT="0" marB="0" anchor="ctr">
                    <a:lnR w="12700" cap="flat" cmpd="sng" algn="ctr">
                      <a:solidFill>
                        <a:schemeClr val="accent2"/>
                      </a:solidFill>
                      <a:prstDash val="solid"/>
                      <a:round/>
                      <a:headEnd type="none" w="med" len="med"/>
                      <a:tailEnd type="none" w="med" len="med"/>
                    </a:lnR>
                  </a:tcPr>
                </a:tc>
                <a:tc>
                  <a:txBody>
                    <a:bodyPr/>
                    <a:lstStyle/>
                    <a:p>
                      <a:pPr algn="r"/>
                      <a:r>
                        <a:rPr lang="en-US" sz="1100" b="1" dirty="0"/>
                        <a:t>10%</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15231">
                <a:tc>
                  <a:txBody>
                    <a:bodyPr/>
                    <a:lstStyle/>
                    <a:p>
                      <a:r>
                        <a:rPr lang="en-US" sz="1100" dirty="0"/>
                        <a:t>45 to 54	</a:t>
                      </a:r>
                    </a:p>
                  </a:txBody>
                  <a:tcPr marR="0" marT="0" marB="0" anchor="ctr">
                    <a:lnR w="12700" cap="flat" cmpd="sng" algn="ctr">
                      <a:solidFill>
                        <a:schemeClr val="accent2"/>
                      </a:solidFill>
                      <a:prstDash val="solid"/>
                      <a:round/>
                      <a:headEnd type="none" w="med" len="med"/>
                      <a:tailEnd type="none" w="med" len="med"/>
                    </a:lnR>
                  </a:tcPr>
                </a:tc>
                <a:tc>
                  <a:txBody>
                    <a:bodyPr/>
                    <a:lstStyle/>
                    <a:p>
                      <a:pPr algn="r"/>
                      <a:r>
                        <a:rPr lang="en-US" sz="1100" b="1" dirty="0"/>
                        <a:t>18%</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15231">
                <a:tc>
                  <a:txBody>
                    <a:bodyPr/>
                    <a:lstStyle/>
                    <a:p>
                      <a:r>
                        <a:rPr lang="en-US" sz="1100" dirty="0"/>
                        <a:t>55 to 64	</a:t>
                      </a:r>
                    </a:p>
                  </a:txBody>
                  <a:tcPr marR="0" marT="0" marB="0" anchor="ctr">
                    <a:lnR w="12700" cap="flat" cmpd="sng" algn="ctr">
                      <a:solidFill>
                        <a:schemeClr val="accent2"/>
                      </a:solidFill>
                      <a:prstDash val="solid"/>
                      <a:round/>
                      <a:headEnd type="none" w="med" len="med"/>
                      <a:tailEnd type="none" w="med" len="med"/>
                    </a:lnR>
                  </a:tcPr>
                </a:tc>
                <a:tc>
                  <a:txBody>
                    <a:bodyPr/>
                    <a:lstStyle/>
                    <a:p>
                      <a:pPr algn="r"/>
                      <a:r>
                        <a:rPr lang="en-US" sz="1100" b="1" dirty="0"/>
                        <a:t>25%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15231">
                <a:tc>
                  <a:txBody>
                    <a:bodyPr/>
                    <a:lstStyle/>
                    <a:p>
                      <a:r>
                        <a:rPr lang="en-US" sz="1100" dirty="0"/>
                        <a:t>65 to 74	</a:t>
                      </a:r>
                    </a:p>
                  </a:txBody>
                  <a:tcPr marR="0" marT="0" marB="0" anchor="ctr">
                    <a:lnR w="12700" cap="flat" cmpd="sng" algn="ctr">
                      <a:solidFill>
                        <a:schemeClr val="accent2"/>
                      </a:solidFill>
                      <a:prstDash val="solid"/>
                      <a:round/>
                      <a:headEnd type="none" w="med" len="med"/>
                      <a:tailEnd type="none" w="med" len="med"/>
                    </a:lnR>
                  </a:tcPr>
                </a:tc>
                <a:tc>
                  <a:txBody>
                    <a:bodyPr/>
                    <a:lstStyle/>
                    <a:p>
                      <a:pPr algn="r"/>
                      <a:r>
                        <a:rPr lang="en-US" sz="1100" b="1" dirty="0"/>
                        <a:t>39%</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89951">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100" dirty="0"/>
                        <a:t>75+	</a:t>
                      </a:r>
                    </a:p>
                  </a:txBody>
                  <a:tcPr marR="0" marT="0" marB="0" anchor="ctr">
                    <a:lnR w="12700" cap="flat" cmpd="sng" algn="ctr">
                      <a:solidFill>
                        <a:schemeClr val="accent2"/>
                      </a:solidFill>
                      <a:prstDash val="solid"/>
                      <a:round/>
                      <a:headEnd type="none" w="med" len="med"/>
                      <a:tailEnd type="none" w="med" len="med"/>
                    </a:lnR>
                  </a:tcPr>
                </a:tc>
                <a:tc>
                  <a:txBody>
                    <a:bodyPr/>
                    <a:lstStyle/>
                    <a:p>
                      <a:pPr algn="r"/>
                      <a:r>
                        <a:rPr lang="en-US" sz="1100" b="1" dirty="0"/>
                        <a:t>9%</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3763539"/>
                  </a:ext>
                </a:extLst>
              </a:tr>
            </a:tbl>
          </a:graphicData>
        </a:graphic>
      </p:graphicFrame>
      <p:graphicFrame>
        <p:nvGraphicFramePr>
          <p:cNvPr id="28" name="Table 27">
            <a:extLst>
              <a:ext uri="{FF2B5EF4-FFF2-40B4-BE49-F238E27FC236}">
                <a16:creationId xmlns:a16="http://schemas.microsoft.com/office/drawing/2014/main" id="{0323E179-0417-8E75-D5D7-EE0E31703FAF}"/>
              </a:ext>
            </a:extLst>
          </p:cNvPr>
          <p:cNvGraphicFramePr>
            <a:graphicFrameLocks noGrp="1"/>
          </p:cNvGraphicFramePr>
          <p:nvPr>
            <p:extLst>
              <p:ext uri="{D42A27DB-BD31-4B8C-83A1-F6EECF244321}">
                <p14:modId xmlns:p14="http://schemas.microsoft.com/office/powerpoint/2010/main" val="4033605324"/>
              </p:ext>
            </p:extLst>
          </p:nvPr>
        </p:nvGraphicFramePr>
        <p:xfrm>
          <a:off x="537144" y="2036509"/>
          <a:ext cx="3822192" cy="731520"/>
        </p:xfrm>
        <a:graphic>
          <a:graphicData uri="http://schemas.openxmlformats.org/drawingml/2006/table">
            <a:tbl>
              <a:tblPr firstRow="1" bandRow="1">
                <a:tableStyleId>{0E3FDE45-AF77-4B5C-9715-49D594BDF05E}</a:tableStyleId>
              </a:tblPr>
              <a:tblGrid>
                <a:gridCol w="3294574">
                  <a:extLst>
                    <a:ext uri="{9D8B030D-6E8A-4147-A177-3AD203B41FA5}">
                      <a16:colId xmlns:a16="http://schemas.microsoft.com/office/drawing/2014/main" val="3783447584"/>
                    </a:ext>
                  </a:extLst>
                </a:gridCol>
                <a:gridCol w="527618">
                  <a:extLst>
                    <a:ext uri="{9D8B030D-6E8A-4147-A177-3AD203B41FA5}">
                      <a16:colId xmlns:a16="http://schemas.microsoft.com/office/drawing/2014/main" val="1270501468"/>
                    </a:ext>
                  </a:extLst>
                </a:gridCol>
              </a:tblGrid>
              <a:tr h="0">
                <a:tc>
                  <a:txBody>
                    <a:bodyPr/>
                    <a:lstStyle/>
                    <a:p>
                      <a:r>
                        <a:rPr lang="en-US" sz="1100" dirty="0"/>
                        <a:t>Gender Identity (n=978)</a:t>
                      </a:r>
                    </a:p>
                  </a:txBody>
                  <a:tcPr marT="182880">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51681">
                <a:tc>
                  <a:txBody>
                    <a:bodyPr/>
                    <a:lstStyle/>
                    <a:p>
                      <a:r>
                        <a:rPr lang="en-US" sz="1100" dirty="0"/>
                        <a:t>Female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70%</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51681">
                <a:tc>
                  <a:txBody>
                    <a:bodyPr/>
                    <a:lstStyle/>
                    <a:p>
                      <a:r>
                        <a:rPr lang="en-US" sz="1100" dirty="0"/>
                        <a:t>Male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30%</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bl>
          </a:graphicData>
        </a:graphic>
      </p:graphicFrame>
      <p:graphicFrame>
        <p:nvGraphicFramePr>
          <p:cNvPr id="30" name="Table 27">
            <a:extLst>
              <a:ext uri="{FF2B5EF4-FFF2-40B4-BE49-F238E27FC236}">
                <a16:creationId xmlns:a16="http://schemas.microsoft.com/office/drawing/2014/main" id="{A0A99789-35F1-846A-5FFF-2BC1DE65BB79}"/>
              </a:ext>
            </a:extLst>
          </p:cNvPr>
          <p:cNvGraphicFramePr>
            <a:graphicFrameLocks noGrp="1"/>
          </p:cNvGraphicFramePr>
          <p:nvPr>
            <p:extLst>
              <p:ext uri="{D42A27DB-BD31-4B8C-83A1-F6EECF244321}">
                <p14:modId xmlns:p14="http://schemas.microsoft.com/office/powerpoint/2010/main" val="4269986314"/>
              </p:ext>
            </p:extLst>
          </p:nvPr>
        </p:nvGraphicFramePr>
        <p:xfrm>
          <a:off x="537144" y="2768029"/>
          <a:ext cx="3822192" cy="1066800"/>
        </p:xfrm>
        <a:graphic>
          <a:graphicData uri="http://schemas.openxmlformats.org/drawingml/2006/table">
            <a:tbl>
              <a:tblPr firstRow="1" bandRow="1">
                <a:tableStyleId>{0E3FDE45-AF77-4B5C-9715-49D594BDF05E}</a:tableStyleId>
              </a:tblPr>
              <a:tblGrid>
                <a:gridCol w="3294574">
                  <a:extLst>
                    <a:ext uri="{9D8B030D-6E8A-4147-A177-3AD203B41FA5}">
                      <a16:colId xmlns:a16="http://schemas.microsoft.com/office/drawing/2014/main" val="3783447584"/>
                    </a:ext>
                  </a:extLst>
                </a:gridCol>
                <a:gridCol w="527618">
                  <a:extLst>
                    <a:ext uri="{9D8B030D-6E8A-4147-A177-3AD203B41FA5}">
                      <a16:colId xmlns:a16="http://schemas.microsoft.com/office/drawing/2014/main" val="1270501468"/>
                    </a:ext>
                  </a:extLst>
                </a:gridCol>
              </a:tblGrid>
              <a:tr h="0">
                <a:tc>
                  <a:txBody>
                    <a:bodyPr/>
                    <a:lstStyle/>
                    <a:p>
                      <a:r>
                        <a:rPr lang="en-US" sz="1100" dirty="0"/>
                        <a:t>Region of Residence (n=978)</a:t>
                      </a:r>
                    </a:p>
                  </a:txBody>
                  <a:tcPr marT="182880">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89733">
                <a:tc>
                  <a:txBody>
                    <a:bodyPr/>
                    <a:lstStyle/>
                    <a:p>
                      <a:r>
                        <a:rPr lang="en-US" sz="1100" dirty="0"/>
                        <a:t>South</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38%</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89733">
                <a:tc>
                  <a:txBody>
                    <a:bodyPr/>
                    <a:lstStyle/>
                    <a:p>
                      <a:r>
                        <a:rPr lang="en-US" sz="1100" dirty="0"/>
                        <a:t>Midwest</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89733">
                <a:tc>
                  <a:txBody>
                    <a:bodyPr/>
                    <a:lstStyle/>
                    <a:p>
                      <a:r>
                        <a:rPr lang="en-US" sz="1100" dirty="0"/>
                        <a:t>Northeast</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20%</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89733">
                <a:tc>
                  <a:txBody>
                    <a:bodyPr/>
                    <a:lstStyle/>
                    <a:p>
                      <a:r>
                        <a:rPr lang="en-US" sz="1100" dirty="0"/>
                        <a:t>West</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17%</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bl>
          </a:graphicData>
        </a:graphic>
      </p:graphicFrame>
      <p:graphicFrame>
        <p:nvGraphicFramePr>
          <p:cNvPr id="31" name="Table 27">
            <a:extLst>
              <a:ext uri="{FF2B5EF4-FFF2-40B4-BE49-F238E27FC236}">
                <a16:creationId xmlns:a16="http://schemas.microsoft.com/office/drawing/2014/main" id="{CC5EF2DD-065A-5A02-1A4A-EC56F235714D}"/>
              </a:ext>
            </a:extLst>
          </p:cNvPr>
          <p:cNvGraphicFramePr>
            <a:graphicFrameLocks noGrp="1"/>
          </p:cNvGraphicFramePr>
          <p:nvPr>
            <p:extLst>
              <p:ext uri="{D42A27DB-BD31-4B8C-83A1-F6EECF244321}">
                <p14:modId xmlns:p14="http://schemas.microsoft.com/office/powerpoint/2010/main" val="1774872111"/>
              </p:ext>
            </p:extLst>
          </p:nvPr>
        </p:nvGraphicFramePr>
        <p:xfrm>
          <a:off x="4784666" y="905048"/>
          <a:ext cx="3822192" cy="1687693"/>
        </p:xfrm>
        <a:graphic>
          <a:graphicData uri="http://schemas.openxmlformats.org/drawingml/2006/table">
            <a:tbl>
              <a:tblPr firstRow="1" bandRow="1">
                <a:tableStyleId>{0E3FDE45-AF77-4B5C-9715-49D594BDF05E}</a:tableStyleId>
              </a:tblPr>
              <a:tblGrid>
                <a:gridCol w="3294574">
                  <a:extLst>
                    <a:ext uri="{9D8B030D-6E8A-4147-A177-3AD203B41FA5}">
                      <a16:colId xmlns:a16="http://schemas.microsoft.com/office/drawing/2014/main" val="3783447584"/>
                    </a:ext>
                  </a:extLst>
                </a:gridCol>
                <a:gridCol w="527618">
                  <a:extLst>
                    <a:ext uri="{9D8B030D-6E8A-4147-A177-3AD203B41FA5}">
                      <a16:colId xmlns:a16="http://schemas.microsoft.com/office/drawing/2014/main" val="1270501468"/>
                    </a:ext>
                  </a:extLst>
                </a:gridCol>
              </a:tblGrid>
              <a:tr h="0">
                <a:tc>
                  <a:txBody>
                    <a:bodyPr/>
                    <a:lstStyle/>
                    <a:p>
                      <a:r>
                        <a:rPr lang="en-US" sz="1100" dirty="0"/>
                        <a:t>Race/Ethnicity (n=978)</a:t>
                      </a:r>
                    </a:p>
                  </a:txBody>
                  <a:tcPr marT="91440">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34133">
                <a:tc>
                  <a:txBody>
                    <a:bodyPr/>
                    <a:lstStyle/>
                    <a:p>
                      <a:r>
                        <a:rPr lang="en-US" sz="1100" dirty="0"/>
                        <a:t>White or Caucasian</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91%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34133">
                <a:tc>
                  <a:txBody>
                    <a:bodyPr/>
                    <a:lstStyle/>
                    <a:p>
                      <a:r>
                        <a:rPr lang="en-US" sz="1100" dirty="0"/>
                        <a:t>Asian</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34133">
                <a:tc>
                  <a:txBody>
                    <a:bodyPr/>
                    <a:lstStyle/>
                    <a:p>
                      <a:r>
                        <a:rPr lang="en-US" sz="1100" dirty="0"/>
                        <a:t>Black or African American</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34133">
                <a:tc>
                  <a:txBody>
                    <a:bodyPr/>
                    <a:lstStyle/>
                    <a:p>
                      <a:r>
                        <a:rPr lang="en-US" sz="1100" dirty="0"/>
                        <a:t>Hispanic</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104707">
                <a:tc>
                  <a:txBody>
                    <a:bodyPr/>
                    <a:lstStyle/>
                    <a:p>
                      <a:r>
                        <a:rPr lang="en-US" sz="1100" dirty="0"/>
                        <a:t>American Indian or Alaska Native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3763539"/>
                  </a:ext>
                </a:extLst>
              </a:tr>
              <a:tr h="209413">
                <a:tc>
                  <a:txBody>
                    <a:bodyPr/>
                    <a:lstStyle/>
                    <a:p>
                      <a:r>
                        <a:rPr lang="en-US" sz="1100" dirty="0"/>
                        <a:t>Native Hawaiian or Other Pacific Islander</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&lt;1%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962303249"/>
                  </a:ext>
                </a:extLst>
              </a:tr>
              <a:tr h="104707">
                <a:tc>
                  <a:txBody>
                    <a:bodyPr/>
                    <a:lstStyle/>
                    <a:p>
                      <a:r>
                        <a:rPr lang="en-US" sz="1100" dirty="0"/>
                        <a:t>Other</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681798114"/>
                  </a:ext>
                </a:extLst>
              </a:tr>
              <a:tr h="104707">
                <a:tc>
                  <a:txBody>
                    <a:bodyPr/>
                    <a:lstStyle/>
                    <a:p>
                      <a:r>
                        <a:rPr lang="en-US" sz="1100" dirty="0"/>
                        <a:t>Prefer not to say</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0%</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454637506"/>
                  </a:ext>
                </a:extLst>
              </a:tr>
            </a:tbl>
          </a:graphicData>
        </a:graphic>
      </p:graphicFrame>
      <p:graphicFrame>
        <p:nvGraphicFramePr>
          <p:cNvPr id="32" name="Table 27">
            <a:extLst>
              <a:ext uri="{FF2B5EF4-FFF2-40B4-BE49-F238E27FC236}">
                <a16:creationId xmlns:a16="http://schemas.microsoft.com/office/drawing/2014/main" id="{85C9203F-DF89-79F0-04E9-F4C27AECDD34}"/>
              </a:ext>
            </a:extLst>
          </p:cNvPr>
          <p:cNvGraphicFramePr>
            <a:graphicFrameLocks noGrp="1"/>
          </p:cNvGraphicFramePr>
          <p:nvPr>
            <p:extLst>
              <p:ext uri="{D42A27DB-BD31-4B8C-83A1-F6EECF244321}">
                <p14:modId xmlns:p14="http://schemas.microsoft.com/office/powerpoint/2010/main" val="4241989801"/>
              </p:ext>
            </p:extLst>
          </p:nvPr>
        </p:nvGraphicFramePr>
        <p:xfrm>
          <a:off x="4784666" y="2592741"/>
          <a:ext cx="3822192" cy="1737360"/>
        </p:xfrm>
        <a:graphic>
          <a:graphicData uri="http://schemas.openxmlformats.org/drawingml/2006/table">
            <a:tbl>
              <a:tblPr firstRow="1" bandRow="1">
                <a:tableStyleId>{0E3FDE45-AF77-4B5C-9715-49D594BDF05E}</a:tableStyleId>
              </a:tblPr>
              <a:tblGrid>
                <a:gridCol w="3294573">
                  <a:extLst>
                    <a:ext uri="{9D8B030D-6E8A-4147-A177-3AD203B41FA5}">
                      <a16:colId xmlns:a16="http://schemas.microsoft.com/office/drawing/2014/main" val="3783447584"/>
                    </a:ext>
                  </a:extLst>
                </a:gridCol>
                <a:gridCol w="527619">
                  <a:extLst>
                    <a:ext uri="{9D8B030D-6E8A-4147-A177-3AD203B41FA5}">
                      <a16:colId xmlns:a16="http://schemas.microsoft.com/office/drawing/2014/main" val="1270501468"/>
                    </a:ext>
                  </a:extLst>
                </a:gridCol>
              </a:tblGrid>
              <a:tr h="0">
                <a:tc>
                  <a:txBody>
                    <a:bodyPr/>
                    <a:lstStyle/>
                    <a:p>
                      <a:r>
                        <a:rPr lang="en-US" sz="1100" dirty="0"/>
                        <a:t>Highest Level of Education (n=978)</a:t>
                      </a:r>
                    </a:p>
                  </a:txBody>
                  <a:tcPr marT="182880">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01729">
                <a:tc>
                  <a:txBody>
                    <a:bodyPr/>
                    <a:lstStyle/>
                    <a:p>
                      <a:r>
                        <a:rPr lang="en-US" sz="1100" dirty="0"/>
                        <a:t>Some high school</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01729">
                <a:tc>
                  <a:txBody>
                    <a:bodyPr/>
                    <a:lstStyle/>
                    <a:p>
                      <a:r>
                        <a:rPr lang="en-US" sz="1100" dirty="0"/>
                        <a:t>High school diploma/GED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14%</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58823">
                <a:tc>
                  <a:txBody>
                    <a:bodyPr/>
                    <a:lstStyle/>
                    <a:p>
                      <a:r>
                        <a:rPr lang="en-US" sz="1100" dirty="0"/>
                        <a:t>Some college or post-secondary technical training</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01729">
                <a:tc>
                  <a:txBody>
                    <a:bodyPr/>
                    <a:lstStyle/>
                    <a:p>
                      <a:r>
                        <a:rPr lang="en-US" sz="1100" dirty="0"/>
                        <a:t>2-year degree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12%</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79411">
                <a:tc>
                  <a:txBody>
                    <a:bodyPr/>
                    <a:lstStyle/>
                    <a:p>
                      <a:r>
                        <a:rPr lang="en-US" sz="1100" dirty="0"/>
                        <a:t>4-year degree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3763539"/>
                  </a:ext>
                </a:extLst>
              </a:tr>
              <a:tr h="79411">
                <a:tc>
                  <a:txBody>
                    <a:bodyPr/>
                    <a:lstStyle/>
                    <a:p>
                      <a:r>
                        <a:rPr lang="en-US" sz="1100" dirty="0"/>
                        <a:t>Some graduate school</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962303249"/>
                  </a:ext>
                </a:extLst>
              </a:tr>
              <a:tr h="79411">
                <a:tc>
                  <a:txBody>
                    <a:bodyPr/>
                    <a:lstStyle/>
                    <a:p>
                      <a:r>
                        <a:rPr lang="en-US" sz="1100" dirty="0"/>
                        <a:t>Graduate degree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19%</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681798114"/>
                  </a:ext>
                </a:extLst>
              </a:tr>
              <a:tr h="79411">
                <a:tc>
                  <a:txBody>
                    <a:bodyPr/>
                    <a:lstStyle/>
                    <a:p>
                      <a:r>
                        <a:rPr lang="en-US" sz="1100" dirty="0"/>
                        <a:t>Prefer not to say</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&lt;1%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454637506"/>
                  </a:ext>
                </a:extLst>
              </a:tr>
            </a:tbl>
          </a:graphicData>
        </a:graphic>
      </p:graphicFrame>
      <p:sp>
        <p:nvSpPr>
          <p:cNvPr id="5" name="Title 4">
            <a:extLst>
              <a:ext uri="{FF2B5EF4-FFF2-40B4-BE49-F238E27FC236}">
                <a16:creationId xmlns:a16="http://schemas.microsoft.com/office/drawing/2014/main" id="{018B9387-E2CE-495A-DC08-D025FA4AB04B}"/>
              </a:ext>
            </a:extLst>
          </p:cNvPr>
          <p:cNvSpPr>
            <a:spLocks noGrp="1"/>
          </p:cNvSpPr>
          <p:nvPr>
            <p:ph type="title"/>
          </p:nvPr>
        </p:nvSpPr>
        <p:spPr>
          <a:xfrm>
            <a:off x="457200" y="175994"/>
            <a:ext cx="8229600" cy="685800"/>
          </a:xfrm>
        </p:spPr>
        <p:txBody>
          <a:bodyPr/>
          <a:lstStyle/>
          <a:p>
            <a:r>
              <a:rPr lang="en-US" dirty="0"/>
              <a:t>Respondent characteristics</a:t>
            </a:r>
          </a:p>
        </p:txBody>
      </p:sp>
    </p:spTree>
    <p:extLst>
      <p:ext uri="{BB962C8B-B14F-4D97-AF65-F5344CB8AC3E}">
        <p14:creationId xmlns:p14="http://schemas.microsoft.com/office/powerpoint/2010/main" val="895446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FE67AB-8A93-40FF-1788-9CBA08D94FC1}"/>
              </a:ext>
            </a:extLst>
          </p:cNvPr>
          <p:cNvSpPr>
            <a:spLocks noGrp="1"/>
          </p:cNvSpPr>
          <p:nvPr>
            <p:ph type="title"/>
          </p:nvPr>
        </p:nvSpPr>
        <p:spPr>
          <a:xfrm>
            <a:off x="457200" y="178445"/>
            <a:ext cx="8229600" cy="685800"/>
          </a:xfrm>
        </p:spPr>
        <p:txBody>
          <a:bodyPr/>
          <a:lstStyle/>
          <a:p>
            <a:r>
              <a:rPr lang="en-US" dirty="0"/>
              <a:t>Respondent characteristics</a:t>
            </a:r>
          </a:p>
        </p:txBody>
      </p:sp>
      <p:graphicFrame>
        <p:nvGraphicFramePr>
          <p:cNvPr id="13" name="Table 27">
            <a:extLst>
              <a:ext uri="{FF2B5EF4-FFF2-40B4-BE49-F238E27FC236}">
                <a16:creationId xmlns:a16="http://schemas.microsoft.com/office/drawing/2014/main" id="{6997D180-4A38-1766-1645-4C7EB9B5E113}"/>
              </a:ext>
            </a:extLst>
          </p:cNvPr>
          <p:cNvGraphicFramePr>
            <a:graphicFrameLocks noGrp="1"/>
          </p:cNvGraphicFramePr>
          <p:nvPr>
            <p:extLst>
              <p:ext uri="{D42A27DB-BD31-4B8C-83A1-F6EECF244321}">
                <p14:modId xmlns:p14="http://schemas.microsoft.com/office/powerpoint/2010/main" val="1323788166"/>
              </p:ext>
            </p:extLst>
          </p:nvPr>
        </p:nvGraphicFramePr>
        <p:xfrm>
          <a:off x="537143" y="2709535"/>
          <a:ext cx="3789244" cy="1234440"/>
        </p:xfrm>
        <a:graphic>
          <a:graphicData uri="http://schemas.openxmlformats.org/drawingml/2006/table">
            <a:tbl>
              <a:tblPr firstRow="1" bandRow="1">
                <a:tableStyleId>{0E3FDE45-AF77-4B5C-9715-49D594BDF05E}</a:tableStyleId>
              </a:tblPr>
              <a:tblGrid>
                <a:gridCol w="3266174">
                  <a:extLst>
                    <a:ext uri="{9D8B030D-6E8A-4147-A177-3AD203B41FA5}">
                      <a16:colId xmlns:a16="http://schemas.microsoft.com/office/drawing/2014/main" val="3783447584"/>
                    </a:ext>
                  </a:extLst>
                </a:gridCol>
                <a:gridCol w="523070">
                  <a:extLst>
                    <a:ext uri="{9D8B030D-6E8A-4147-A177-3AD203B41FA5}">
                      <a16:colId xmlns:a16="http://schemas.microsoft.com/office/drawing/2014/main" val="1270501468"/>
                    </a:ext>
                  </a:extLst>
                </a:gridCol>
              </a:tblGrid>
              <a:tr h="0">
                <a:tc>
                  <a:txBody>
                    <a:bodyPr/>
                    <a:lstStyle/>
                    <a:p>
                      <a:r>
                        <a:rPr lang="en-US" sz="1100" dirty="0">
                          <a:solidFill>
                            <a:schemeClr val="tx1"/>
                          </a:solidFill>
                        </a:rPr>
                        <a:t>Marital Status (n=978)</a:t>
                      </a:r>
                    </a:p>
                  </a:txBody>
                  <a:tcPr marT="182880">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34976">
                <a:tc>
                  <a:txBody>
                    <a:bodyPr/>
                    <a:lstStyle/>
                    <a:p>
                      <a:r>
                        <a:rPr lang="en-US" sz="1100" dirty="0"/>
                        <a:t>Single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12%</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34976">
                <a:tc>
                  <a:txBody>
                    <a:bodyPr/>
                    <a:lstStyle/>
                    <a:p>
                      <a:r>
                        <a:rPr lang="en-US" sz="1100" dirty="0"/>
                        <a:t>Married or living as married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63%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34976">
                <a:tc>
                  <a:txBody>
                    <a:bodyPr/>
                    <a:lstStyle/>
                    <a:p>
                      <a:r>
                        <a:rPr lang="en-US" sz="1100" dirty="0"/>
                        <a:t>Separated or divorced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16%</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34976">
                <a:tc>
                  <a:txBody>
                    <a:bodyPr/>
                    <a:lstStyle/>
                    <a:p>
                      <a:r>
                        <a:rPr lang="en-US" sz="1100" dirty="0"/>
                        <a:t>Widowed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8%</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105365">
                <a:tc>
                  <a:txBody>
                    <a:bodyPr/>
                    <a:lstStyle/>
                    <a:p>
                      <a:r>
                        <a:rPr lang="en-US" sz="1100" dirty="0"/>
                        <a:t>Prefer not to say</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&lt;1%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3763539"/>
                  </a:ext>
                </a:extLst>
              </a:tr>
            </a:tbl>
          </a:graphicData>
        </a:graphic>
      </p:graphicFrame>
      <p:graphicFrame>
        <p:nvGraphicFramePr>
          <p:cNvPr id="14" name="Table 27">
            <a:extLst>
              <a:ext uri="{FF2B5EF4-FFF2-40B4-BE49-F238E27FC236}">
                <a16:creationId xmlns:a16="http://schemas.microsoft.com/office/drawing/2014/main" id="{12B13475-7F96-6046-4C85-163D3F14250F}"/>
              </a:ext>
            </a:extLst>
          </p:cNvPr>
          <p:cNvGraphicFramePr>
            <a:graphicFrameLocks noGrp="1"/>
          </p:cNvGraphicFramePr>
          <p:nvPr>
            <p:extLst>
              <p:ext uri="{D42A27DB-BD31-4B8C-83A1-F6EECF244321}">
                <p14:modId xmlns:p14="http://schemas.microsoft.com/office/powerpoint/2010/main" val="1811965007"/>
              </p:ext>
            </p:extLst>
          </p:nvPr>
        </p:nvGraphicFramePr>
        <p:xfrm>
          <a:off x="4793865" y="941695"/>
          <a:ext cx="3822192" cy="1264920"/>
        </p:xfrm>
        <a:graphic>
          <a:graphicData uri="http://schemas.openxmlformats.org/drawingml/2006/table">
            <a:tbl>
              <a:tblPr firstRow="1" bandRow="1">
                <a:tableStyleId>{0E3FDE45-AF77-4B5C-9715-49D594BDF05E}</a:tableStyleId>
              </a:tblPr>
              <a:tblGrid>
                <a:gridCol w="3294574">
                  <a:extLst>
                    <a:ext uri="{9D8B030D-6E8A-4147-A177-3AD203B41FA5}">
                      <a16:colId xmlns:a16="http://schemas.microsoft.com/office/drawing/2014/main" val="3783447584"/>
                    </a:ext>
                  </a:extLst>
                </a:gridCol>
                <a:gridCol w="527618">
                  <a:extLst>
                    <a:ext uri="{9D8B030D-6E8A-4147-A177-3AD203B41FA5}">
                      <a16:colId xmlns:a16="http://schemas.microsoft.com/office/drawing/2014/main" val="1270501468"/>
                    </a:ext>
                  </a:extLst>
                </a:gridCol>
              </a:tblGrid>
              <a:tr h="173363">
                <a:tc>
                  <a:txBody>
                    <a:bodyPr/>
                    <a:lstStyle/>
                    <a:p>
                      <a:r>
                        <a:rPr lang="en-US" sz="1100" dirty="0">
                          <a:solidFill>
                            <a:schemeClr val="tx1"/>
                          </a:solidFill>
                        </a:rPr>
                        <a:t>Household Size (n=978)</a:t>
                      </a:r>
                    </a:p>
                  </a:txBody>
                  <a:tcPr>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15575">
                <a:tc>
                  <a:txBody>
                    <a:bodyPr/>
                    <a:lstStyle/>
                    <a:p>
                      <a:r>
                        <a:rPr lang="en-US" sz="1100" dirty="0"/>
                        <a:t>1 person</a:t>
                      </a:r>
                    </a:p>
                  </a:txBody>
                  <a:tcPr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22%</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15575">
                <a:tc>
                  <a:txBody>
                    <a:bodyPr/>
                    <a:lstStyle/>
                    <a:p>
                      <a:r>
                        <a:rPr lang="en-US" sz="1100" dirty="0"/>
                        <a:t>2 people</a:t>
                      </a:r>
                    </a:p>
                  </a:txBody>
                  <a:tcPr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52%</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15575">
                <a:tc>
                  <a:txBody>
                    <a:bodyPr/>
                    <a:lstStyle/>
                    <a:p>
                      <a:r>
                        <a:rPr lang="en-US" sz="1100" dirty="0"/>
                        <a:t>3 people</a:t>
                      </a:r>
                    </a:p>
                  </a:txBody>
                  <a:tcPr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15575">
                <a:tc>
                  <a:txBody>
                    <a:bodyPr/>
                    <a:lstStyle/>
                    <a:p>
                      <a:r>
                        <a:rPr lang="en-US" sz="1100" dirty="0"/>
                        <a:t>4 people</a:t>
                      </a:r>
                    </a:p>
                  </a:txBody>
                  <a:tcPr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8%</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115575">
                <a:tc>
                  <a:txBody>
                    <a:bodyPr/>
                    <a:lstStyle/>
                    <a:p>
                      <a:r>
                        <a:rPr lang="en-US" sz="1100" dirty="0"/>
                        <a:t>5 or more people</a:t>
                      </a:r>
                    </a:p>
                  </a:txBody>
                  <a:tcPr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4%</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3763539"/>
                  </a:ext>
                </a:extLst>
              </a:tr>
              <a:tr h="115575">
                <a:tc>
                  <a:txBody>
                    <a:bodyPr/>
                    <a:lstStyle/>
                    <a:p>
                      <a:r>
                        <a:rPr lang="en-US" sz="1100" dirty="0"/>
                        <a:t>Prefer not to say</a:t>
                      </a:r>
                    </a:p>
                  </a:txBody>
                  <a:tcPr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&lt;1%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45621580"/>
                  </a:ext>
                </a:extLst>
              </a:tr>
            </a:tbl>
          </a:graphicData>
        </a:graphic>
      </p:graphicFrame>
      <p:graphicFrame>
        <p:nvGraphicFramePr>
          <p:cNvPr id="15" name="Table 27">
            <a:extLst>
              <a:ext uri="{FF2B5EF4-FFF2-40B4-BE49-F238E27FC236}">
                <a16:creationId xmlns:a16="http://schemas.microsoft.com/office/drawing/2014/main" id="{2459D3A2-09C7-B8D1-E407-A2B9C3468BD4}"/>
              </a:ext>
            </a:extLst>
          </p:cNvPr>
          <p:cNvGraphicFramePr>
            <a:graphicFrameLocks noGrp="1"/>
          </p:cNvGraphicFramePr>
          <p:nvPr>
            <p:extLst>
              <p:ext uri="{D42A27DB-BD31-4B8C-83A1-F6EECF244321}">
                <p14:modId xmlns:p14="http://schemas.microsoft.com/office/powerpoint/2010/main" val="2227874438"/>
              </p:ext>
            </p:extLst>
          </p:nvPr>
        </p:nvGraphicFramePr>
        <p:xfrm>
          <a:off x="4793865" y="2206615"/>
          <a:ext cx="3822192" cy="2072640"/>
        </p:xfrm>
        <a:graphic>
          <a:graphicData uri="http://schemas.openxmlformats.org/drawingml/2006/table">
            <a:tbl>
              <a:tblPr firstRow="1" bandRow="1">
                <a:tableStyleId>{0E3FDE45-AF77-4B5C-9715-49D594BDF05E}</a:tableStyleId>
              </a:tblPr>
              <a:tblGrid>
                <a:gridCol w="3294574">
                  <a:extLst>
                    <a:ext uri="{9D8B030D-6E8A-4147-A177-3AD203B41FA5}">
                      <a16:colId xmlns:a16="http://schemas.microsoft.com/office/drawing/2014/main" val="3783447584"/>
                    </a:ext>
                  </a:extLst>
                </a:gridCol>
                <a:gridCol w="527618">
                  <a:extLst>
                    <a:ext uri="{9D8B030D-6E8A-4147-A177-3AD203B41FA5}">
                      <a16:colId xmlns:a16="http://schemas.microsoft.com/office/drawing/2014/main" val="1270501468"/>
                    </a:ext>
                  </a:extLst>
                </a:gridCol>
              </a:tblGrid>
              <a:tr h="0">
                <a:tc>
                  <a:txBody>
                    <a:bodyPr/>
                    <a:lstStyle/>
                    <a:p>
                      <a:r>
                        <a:rPr lang="en-US" sz="1100" dirty="0"/>
                        <a:t>Annual Household Income (n=978)</a:t>
                      </a:r>
                    </a:p>
                  </a:txBody>
                  <a:tcPr marT="182880">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62594">
                <a:tc>
                  <a:txBody>
                    <a:bodyPr/>
                    <a:lstStyle/>
                    <a:p>
                      <a:r>
                        <a:rPr lang="en-US" sz="1100" dirty="0"/>
                        <a:t>$0 to $24,999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7%</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62594">
                <a:tc>
                  <a:txBody>
                    <a:bodyPr/>
                    <a:lstStyle/>
                    <a:p>
                      <a:r>
                        <a:rPr lang="en-US" sz="1100" dirty="0"/>
                        <a:t>$25,000 to $49,999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22%</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62594">
                <a:tc>
                  <a:txBody>
                    <a:bodyPr/>
                    <a:lstStyle/>
                    <a:p>
                      <a:r>
                        <a:rPr lang="en-US" sz="1100" dirty="0"/>
                        <a:t>$50,000 to $74,999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24%</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62594">
                <a:tc>
                  <a:txBody>
                    <a:bodyPr/>
                    <a:lstStyle/>
                    <a:p>
                      <a:r>
                        <a:rPr lang="en-US" sz="1100" dirty="0"/>
                        <a:t>$75,000 to $99,999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19%</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126924">
                <a:tc>
                  <a:txBody>
                    <a:bodyPr/>
                    <a:lstStyle/>
                    <a:p>
                      <a:r>
                        <a:rPr lang="en-US" sz="1100" dirty="0"/>
                        <a:t>$100,000 to $124,999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9%</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3763539"/>
                  </a:ext>
                </a:extLst>
              </a:tr>
              <a:tr h="126924">
                <a:tc>
                  <a:txBody>
                    <a:bodyPr/>
                    <a:lstStyle/>
                    <a:p>
                      <a:r>
                        <a:rPr lang="en-US" sz="1100" dirty="0"/>
                        <a:t>$125,000 to $149,999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962303249"/>
                  </a:ext>
                </a:extLst>
              </a:tr>
              <a:tr h="126924">
                <a:tc>
                  <a:txBody>
                    <a:bodyPr/>
                    <a:lstStyle/>
                    <a:p>
                      <a:r>
                        <a:rPr lang="en-US" sz="1100" dirty="0"/>
                        <a:t>$150,000 to $174,999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681798114"/>
                  </a:ext>
                </a:extLst>
              </a:tr>
              <a:tr h="126924">
                <a:tc>
                  <a:txBody>
                    <a:bodyPr/>
                    <a:lstStyle/>
                    <a:p>
                      <a:r>
                        <a:rPr lang="en-US" sz="1100" dirty="0"/>
                        <a:t>$175,000 to $199,999</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454637506"/>
                  </a:ext>
                </a:extLst>
              </a:tr>
              <a:tr h="126924">
                <a:tc>
                  <a:txBody>
                    <a:bodyPr/>
                    <a:lstStyle/>
                    <a:p>
                      <a:r>
                        <a:rPr lang="en-US" sz="1100" dirty="0"/>
                        <a:t>$200,000+</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052461950"/>
                  </a:ext>
                </a:extLst>
              </a:tr>
              <a:tr h="126924">
                <a:tc>
                  <a:txBody>
                    <a:bodyPr/>
                    <a:lstStyle/>
                    <a:p>
                      <a:r>
                        <a:rPr lang="en-US" sz="1100" dirty="0"/>
                        <a:t>Prefer not to say</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4%</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67448655"/>
                  </a:ext>
                </a:extLst>
              </a:tr>
            </a:tbl>
          </a:graphicData>
        </a:graphic>
      </p:graphicFrame>
      <p:graphicFrame>
        <p:nvGraphicFramePr>
          <p:cNvPr id="18" name="Table 27">
            <a:extLst>
              <a:ext uri="{FF2B5EF4-FFF2-40B4-BE49-F238E27FC236}">
                <a16:creationId xmlns:a16="http://schemas.microsoft.com/office/drawing/2014/main" id="{175D2A05-2647-F964-7211-213FED297A21}"/>
              </a:ext>
            </a:extLst>
          </p:cNvPr>
          <p:cNvGraphicFramePr>
            <a:graphicFrameLocks noGrp="1"/>
          </p:cNvGraphicFramePr>
          <p:nvPr>
            <p:extLst>
              <p:ext uri="{D42A27DB-BD31-4B8C-83A1-F6EECF244321}">
                <p14:modId xmlns:p14="http://schemas.microsoft.com/office/powerpoint/2010/main" val="1910425238"/>
              </p:ext>
            </p:extLst>
          </p:nvPr>
        </p:nvGraphicFramePr>
        <p:xfrm>
          <a:off x="537143" y="941695"/>
          <a:ext cx="3822191" cy="1767840"/>
        </p:xfrm>
        <a:graphic>
          <a:graphicData uri="http://schemas.openxmlformats.org/drawingml/2006/table">
            <a:tbl>
              <a:tblPr firstRow="1" bandRow="1">
                <a:tableStyleId>{0E3FDE45-AF77-4B5C-9715-49D594BDF05E}</a:tableStyleId>
              </a:tblPr>
              <a:tblGrid>
                <a:gridCol w="3294573">
                  <a:extLst>
                    <a:ext uri="{9D8B030D-6E8A-4147-A177-3AD203B41FA5}">
                      <a16:colId xmlns:a16="http://schemas.microsoft.com/office/drawing/2014/main" val="3783447584"/>
                    </a:ext>
                  </a:extLst>
                </a:gridCol>
                <a:gridCol w="527618">
                  <a:extLst>
                    <a:ext uri="{9D8B030D-6E8A-4147-A177-3AD203B41FA5}">
                      <a16:colId xmlns:a16="http://schemas.microsoft.com/office/drawing/2014/main" val="1270501468"/>
                    </a:ext>
                  </a:extLst>
                </a:gridCol>
              </a:tblGrid>
              <a:tr h="129795">
                <a:tc>
                  <a:txBody>
                    <a:bodyPr/>
                    <a:lstStyle/>
                    <a:p>
                      <a:r>
                        <a:rPr lang="en-US" sz="1100" dirty="0"/>
                        <a:t>Employment Status (n=978)</a:t>
                      </a:r>
                    </a:p>
                  </a:txBody>
                  <a:tcPr>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10848">
                <a:tc>
                  <a:txBody>
                    <a:bodyPr/>
                    <a:lstStyle/>
                    <a:p>
                      <a:r>
                        <a:rPr lang="en-US" sz="1100" dirty="0"/>
                        <a:t>Employed full-time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29%</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10848">
                <a:tc>
                  <a:txBody>
                    <a:bodyPr/>
                    <a:lstStyle/>
                    <a:p>
                      <a:r>
                        <a:rPr lang="en-US" sz="1100" dirty="0"/>
                        <a:t>Employed part-time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8%</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10848">
                <a:tc>
                  <a:txBody>
                    <a:bodyPr/>
                    <a:lstStyle/>
                    <a:p>
                      <a:r>
                        <a:rPr lang="en-US" sz="1100" dirty="0"/>
                        <a:t>Self-employed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10848">
                <a:tc>
                  <a:txBody>
                    <a:bodyPr/>
                    <a:lstStyle/>
                    <a:p>
                      <a:r>
                        <a:rPr lang="en-US" sz="1100" dirty="0"/>
                        <a:t>Unemployed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4%</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r h="86530">
                <a:tc>
                  <a:txBody>
                    <a:bodyPr/>
                    <a:lstStyle/>
                    <a:p>
                      <a:r>
                        <a:rPr lang="en-US" sz="1100" dirty="0"/>
                        <a:t>Stay-at-home parent/caregiver</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73763539"/>
                  </a:ext>
                </a:extLst>
              </a:tr>
              <a:tr h="86530">
                <a:tc>
                  <a:txBody>
                    <a:bodyPr/>
                    <a:lstStyle/>
                    <a:p>
                      <a:r>
                        <a:rPr lang="en-US" sz="1100" dirty="0"/>
                        <a:t>Student</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&lt;1%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962303249"/>
                  </a:ext>
                </a:extLst>
              </a:tr>
              <a:tr h="86530">
                <a:tc>
                  <a:txBody>
                    <a:bodyPr/>
                    <a:lstStyle/>
                    <a:p>
                      <a:r>
                        <a:rPr lang="en-US" sz="1100" dirty="0"/>
                        <a:t>Retired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46%</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681798114"/>
                  </a:ext>
                </a:extLst>
              </a:tr>
              <a:tr h="86530">
                <a:tc>
                  <a:txBody>
                    <a:bodyPr/>
                    <a:lstStyle/>
                    <a:p>
                      <a:r>
                        <a:rPr lang="en-US" sz="1100" dirty="0"/>
                        <a:t>Unable to work</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3%</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454637506"/>
                  </a:ext>
                </a:extLst>
              </a:tr>
              <a:tr h="86530">
                <a:tc>
                  <a:txBody>
                    <a:bodyPr/>
                    <a:lstStyle/>
                    <a:p>
                      <a:r>
                        <a:rPr lang="en-US" sz="1100" dirty="0"/>
                        <a:t>Prefer not to say</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052461950"/>
                  </a:ext>
                </a:extLst>
              </a:tr>
            </a:tbl>
          </a:graphicData>
        </a:graphic>
      </p:graphicFrame>
    </p:spTree>
    <p:extLst>
      <p:ext uri="{BB962C8B-B14F-4D97-AF65-F5344CB8AC3E}">
        <p14:creationId xmlns:p14="http://schemas.microsoft.com/office/powerpoint/2010/main" val="2241775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5CA91-62E8-35D4-B27F-5D5580247BE0}"/>
              </a:ext>
            </a:extLst>
          </p:cNvPr>
          <p:cNvSpPr>
            <a:spLocks noGrp="1"/>
          </p:cNvSpPr>
          <p:nvPr>
            <p:ph type="title"/>
          </p:nvPr>
        </p:nvSpPr>
        <p:spPr>
          <a:xfrm>
            <a:off x="457200" y="175440"/>
            <a:ext cx="8229600" cy="685800"/>
          </a:xfrm>
        </p:spPr>
        <p:txBody>
          <a:bodyPr/>
          <a:lstStyle/>
          <a:p>
            <a:r>
              <a:rPr lang="en-US" dirty="0"/>
              <a:t>Respondent characteristics</a:t>
            </a:r>
          </a:p>
        </p:txBody>
      </p:sp>
      <p:graphicFrame>
        <p:nvGraphicFramePr>
          <p:cNvPr id="4" name="Table 27">
            <a:extLst>
              <a:ext uri="{FF2B5EF4-FFF2-40B4-BE49-F238E27FC236}">
                <a16:creationId xmlns:a16="http://schemas.microsoft.com/office/drawing/2014/main" id="{6407F2DE-7B3A-7096-4360-C7E8B01E76AE}"/>
              </a:ext>
            </a:extLst>
          </p:cNvPr>
          <p:cNvGraphicFramePr>
            <a:graphicFrameLocks noGrp="1"/>
          </p:cNvGraphicFramePr>
          <p:nvPr>
            <p:extLst>
              <p:ext uri="{D42A27DB-BD31-4B8C-83A1-F6EECF244321}">
                <p14:modId xmlns:p14="http://schemas.microsoft.com/office/powerpoint/2010/main" val="745993511"/>
              </p:ext>
            </p:extLst>
          </p:nvPr>
        </p:nvGraphicFramePr>
        <p:xfrm>
          <a:off x="549844" y="941695"/>
          <a:ext cx="3809492" cy="929640"/>
        </p:xfrm>
        <a:graphic>
          <a:graphicData uri="http://schemas.openxmlformats.org/drawingml/2006/table">
            <a:tbl>
              <a:tblPr firstRow="1" bandRow="1">
                <a:tableStyleId>{0E3FDE45-AF77-4B5C-9715-49D594BDF05E}</a:tableStyleId>
              </a:tblPr>
              <a:tblGrid>
                <a:gridCol w="3283627">
                  <a:extLst>
                    <a:ext uri="{9D8B030D-6E8A-4147-A177-3AD203B41FA5}">
                      <a16:colId xmlns:a16="http://schemas.microsoft.com/office/drawing/2014/main" val="3783447584"/>
                    </a:ext>
                  </a:extLst>
                </a:gridCol>
                <a:gridCol w="525865">
                  <a:extLst>
                    <a:ext uri="{9D8B030D-6E8A-4147-A177-3AD203B41FA5}">
                      <a16:colId xmlns:a16="http://schemas.microsoft.com/office/drawing/2014/main" val="1270501468"/>
                    </a:ext>
                  </a:extLst>
                </a:gridCol>
              </a:tblGrid>
              <a:tr h="158047">
                <a:tc>
                  <a:txBody>
                    <a:bodyPr/>
                    <a:lstStyle/>
                    <a:p>
                      <a:r>
                        <a:rPr lang="en-US" sz="1100" dirty="0">
                          <a:solidFill>
                            <a:schemeClr val="tx1"/>
                          </a:solidFill>
                        </a:rPr>
                        <a:t>Children in Home (n=978)</a:t>
                      </a:r>
                    </a:p>
                  </a:txBody>
                  <a:tcPr>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34976">
                <a:tc>
                  <a:txBody>
                    <a:bodyPr/>
                    <a:lstStyle/>
                    <a:p>
                      <a:r>
                        <a:rPr lang="en-US" sz="1100" dirty="0"/>
                        <a:t>Children 12 years old or younger</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9%</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34976">
                <a:tc>
                  <a:txBody>
                    <a:bodyPr/>
                    <a:lstStyle/>
                    <a:p>
                      <a:r>
                        <a:rPr lang="en-US" sz="1100" dirty="0"/>
                        <a:t>Children between 13 and 18 years old</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34976">
                <a:tc>
                  <a:txBody>
                    <a:bodyPr/>
                    <a:lstStyle/>
                    <a:p>
                      <a:r>
                        <a:rPr lang="en-US" sz="1100" dirty="0"/>
                        <a:t>No children live with me</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81%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34976">
                <a:tc>
                  <a:txBody>
                    <a:bodyPr/>
                    <a:lstStyle/>
                    <a:p>
                      <a:r>
                        <a:rPr lang="en-US" sz="1100" dirty="0"/>
                        <a:t>Prefer not to say</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bl>
          </a:graphicData>
        </a:graphic>
      </p:graphicFrame>
      <p:graphicFrame>
        <p:nvGraphicFramePr>
          <p:cNvPr id="5" name="Table 27">
            <a:extLst>
              <a:ext uri="{FF2B5EF4-FFF2-40B4-BE49-F238E27FC236}">
                <a16:creationId xmlns:a16="http://schemas.microsoft.com/office/drawing/2014/main" id="{A938E23C-B788-0971-63DB-E05CECC0DF03}"/>
              </a:ext>
            </a:extLst>
          </p:cNvPr>
          <p:cNvGraphicFramePr>
            <a:graphicFrameLocks noGrp="1"/>
          </p:cNvGraphicFramePr>
          <p:nvPr>
            <p:extLst>
              <p:ext uri="{D42A27DB-BD31-4B8C-83A1-F6EECF244321}">
                <p14:modId xmlns:p14="http://schemas.microsoft.com/office/powerpoint/2010/main" val="1278619805"/>
              </p:ext>
            </p:extLst>
          </p:nvPr>
        </p:nvGraphicFramePr>
        <p:xfrm>
          <a:off x="537144" y="1891247"/>
          <a:ext cx="3809492" cy="1066800"/>
        </p:xfrm>
        <a:graphic>
          <a:graphicData uri="http://schemas.openxmlformats.org/drawingml/2006/table">
            <a:tbl>
              <a:tblPr firstRow="1" bandRow="1">
                <a:tableStyleId>{0E3FDE45-AF77-4B5C-9715-49D594BDF05E}</a:tableStyleId>
              </a:tblPr>
              <a:tblGrid>
                <a:gridCol w="3283627">
                  <a:extLst>
                    <a:ext uri="{9D8B030D-6E8A-4147-A177-3AD203B41FA5}">
                      <a16:colId xmlns:a16="http://schemas.microsoft.com/office/drawing/2014/main" val="3783447584"/>
                    </a:ext>
                  </a:extLst>
                </a:gridCol>
                <a:gridCol w="525865">
                  <a:extLst>
                    <a:ext uri="{9D8B030D-6E8A-4147-A177-3AD203B41FA5}">
                      <a16:colId xmlns:a16="http://schemas.microsoft.com/office/drawing/2014/main" val="1270501468"/>
                    </a:ext>
                  </a:extLst>
                </a:gridCol>
              </a:tblGrid>
              <a:tr h="0">
                <a:tc>
                  <a:txBody>
                    <a:bodyPr/>
                    <a:lstStyle/>
                    <a:p>
                      <a:r>
                        <a:rPr lang="en-US" sz="1100" dirty="0">
                          <a:solidFill>
                            <a:schemeClr val="tx1"/>
                          </a:solidFill>
                        </a:rPr>
                        <a:t>Residence Area (n=978)</a:t>
                      </a:r>
                    </a:p>
                  </a:txBody>
                  <a:tcPr marT="182880">
                    <a:lnT w="12700" cap="flat" cmpd="sng" algn="ctr">
                      <a:noFill/>
                      <a:prstDash val="solid"/>
                      <a:round/>
                      <a:headEnd type="none" w="med" len="med"/>
                      <a:tailEnd type="none" w="med" len="med"/>
                    </a:lnT>
                  </a:tcPr>
                </a:tc>
                <a:tc>
                  <a:txBody>
                    <a:bodyPr/>
                    <a:lstStyle/>
                    <a:p>
                      <a:endParaRPr lang="en-US" sz="11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773814317"/>
                  </a:ext>
                </a:extLst>
              </a:tr>
              <a:tr h="134976">
                <a:tc>
                  <a:txBody>
                    <a:bodyPr/>
                    <a:lstStyle/>
                    <a:p>
                      <a:r>
                        <a:rPr lang="en-US" sz="1100" dirty="0"/>
                        <a:t>Suburban area</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61%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76607255"/>
                  </a:ext>
                </a:extLst>
              </a:tr>
              <a:tr h="134976">
                <a:tc>
                  <a:txBody>
                    <a:bodyPr/>
                    <a:lstStyle/>
                    <a:p>
                      <a:r>
                        <a:rPr lang="en-US" sz="1100" dirty="0"/>
                        <a:t>Rural area</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25%</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725488527"/>
                  </a:ext>
                </a:extLst>
              </a:tr>
              <a:tr h="134976">
                <a:tc>
                  <a:txBody>
                    <a:bodyPr/>
                    <a:lstStyle/>
                    <a:p>
                      <a:r>
                        <a:rPr lang="en-US" sz="1100" dirty="0"/>
                        <a:t>Urban area</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14%</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776848631"/>
                  </a:ext>
                </a:extLst>
              </a:tr>
              <a:tr h="134976">
                <a:tc>
                  <a:txBody>
                    <a:bodyPr/>
                    <a:lstStyle/>
                    <a:p>
                      <a:r>
                        <a:rPr lang="en-US" sz="1100" dirty="0"/>
                        <a:t>Prefer not to say</a:t>
                      </a:r>
                    </a:p>
                  </a:txBody>
                  <a:tcPr marR="0" marT="0" marB="0" anchor="ctr">
                    <a:lnR w="12700" cap="flat" cmpd="sng" algn="ctr">
                      <a:solidFill>
                        <a:schemeClr val="accent2"/>
                      </a:solidFill>
                      <a:prstDash val="solid"/>
                      <a:round/>
                      <a:headEnd type="none" w="med" len="med"/>
                      <a:tailEnd type="none" w="med" len="med"/>
                    </a:lnR>
                  </a:tcPr>
                </a:tc>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1100" b="1" dirty="0"/>
                        <a:t>&lt;1%</a:t>
                      </a:r>
                    </a:p>
                  </a:txBody>
                  <a:tcPr marL="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85235019"/>
                  </a:ext>
                </a:extLst>
              </a:tr>
            </a:tbl>
          </a:graphicData>
        </a:graphic>
      </p:graphicFrame>
      <p:sp>
        <p:nvSpPr>
          <p:cNvPr id="3" name="TextBox 2">
            <a:extLst>
              <a:ext uri="{FF2B5EF4-FFF2-40B4-BE49-F238E27FC236}">
                <a16:creationId xmlns:a16="http://schemas.microsoft.com/office/drawing/2014/main" id="{AE2A62DB-69B4-0F3A-93F2-F1FC69A48DF9}"/>
              </a:ext>
            </a:extLst>
          </p:cNvPr>
          <p:cNvSpPr txBox="1"/>
          <p:nvPr/>
        </p:nvSpPr>
        <p:spPr>
          <a:xfrm>
            <a:off x="174396" y="4329772"/>
            <a:ext cx="8795208" cy="211596"/>
          </a:xfrm>
          <a:prstGeom prst="rect">
            <a:avLst/>
          </a:prstGeom>
          <a:noFill/>
        </p:spPr>
        <p:txBody>
          <a:bodyPr wrap="square" lIns="182880" rIns="182880">
            <a:spAutoFit/>
          </a:bodyPr>
          <a:lstStyle/>
          <a:p>
            <a:r>
              <a:rPr lang="en-US" sz="775" b="1" dirty="0">
                <a:solidFill>
                  <a:srgbClr val="000000"/>
                </a:solidFill>
              </a:rPr>
              <a:t>NOT A DEPOSIT • NOT FDIC OR NCUA INSURED • NOT BANK OR CREDIT UNION GUARANTEED • NOT INSURED BY ANY FEDERAL GOVERNMENT AGENCY • MAY LOSE VALUE</a:t>
            </a:r>
          </a:p>
        </p:txBody>
      </p:sp>
    </p:spTree>
    <p:extLst>
      <p:ext uri="{BB962C8B-B14F-4D97-AF65-F5344CB8AC3E}">
        <p14:creationId xmlns:p14="http://schemas.microsoft.com/office/powerpoint/2010/main" val="3730115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56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894FB-0D13-8FA1-8756-9B160A9539E2}"/>
              </a:ext>
            </a:extLst>
          </p:cNvPr>
          <p:cNvSpPr>
            <a:spLocks noGrp="1"/>
          </p:cNvSpPr>
          <p:nvPr>
            <p:ph type="title"/>
          </p:nvPr>
        </p:nvSpPr>
        <p:spPr>
          <a:xfrm>
            <a:off x="381001" y="499646"/>
            <a:ext cx="4038600" cy="1207234"/>
          </a:xfrm>
        </p:spPr>
        <p:txBody>
          <a:bodyPr/>
          <a:lstStyle/>
          <a:p>
            <a:pPr algn="l"/>
            <a:r>
              <a:rPr lang="en-US" sz="1800" cap="none" dirty="0"/>
              <a:t>Less than half of surveyed consumers have worked with or plan to work with a financial professional on a retirement strategy</a:t>
            </a:r>
            <a:endParaRPr lang="en-US" sz="1800" dirty="0"/>
          </a:p>
        </p:txBody>
      </p:sp>
      <p:pic>
        <p:nvPicPr>
          <p:cNvPr id="21" name="Picture Placeholder 20" descr="A picture containing person, indoor, people&#10;&#10;Description automatically generated">
            <a:extLst>
              <a:ext uri="{FF2B5EF4-FFF2-40B4-BE49-F238E27FC236}">
                <a16:creationId xmlns:a16="http://schemas.microsoft.com/office/drawing/2014/main" id="{37BAE27C-1905-D812-D5FA-63FB1A446D7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171451"/>
            <a:ext cx="4400550" cy="4469605"/>
          </a:xfrm>
        </p:spPr>
      </p:pic>
      <p:sp>
        <p:nvSpPr>
          <p:cNvPr id="3" name="Text Placeholder 2">
            <a:extLst>
              <a:ext uri="{FF2B5EF4-FFF2-40B4-BE49-F238E27FC236}">
                <a16:creationId xmlns:a16="http://schemas.microsoft.com/office/drawing/2014/main" id="{271A45A4-C5AB-FEA6-8812-C480650977E7}"/>
              </a:ext>
            </a:extLst>
          </p:cNvPr>
          <p:cNvSpPr>
            <a:spLocks noGrp="1"/>
          </p:cNvSpPr>
          <p:nvPr>
            <p:ph type="body" sz="quarter" idx="11"/>
          </p:nvPr>
        </p:nvSpPr>
        <p:spPr>
          <a:xfrm>
            <a:off x="381001" y="1706880"/>
            <a:ext cx="4038600" cy="2370483"/>
          </a:xfrm>
        </p:spPr>
        <p:txBody>
          <a:bodyPr/>
          <a:lstStyle/>
          <a:p>
            <a:pPr>
              <a:spcBef>
                <a:spcPts val="0"/>
              </a:spcBef>
            </a:pPr>
            <a:r>
              <a:rPr lang="en-US" sz="1400" dirty="0"/>
              <a:t>This is the second-most common retirement-related action among consumers in the study. Contributing to retirement accounts (56%) is the only action taken or planned by a majority of consumers.</a:t>
            </a:r>
          </a:p>
          <a:p>
            <a:pPr>
              <a:spcBef>
                <a:spcPts val="0"/>
              </a:spcBef>
            </a:pPr>
            <a:r>
              <a:rPr lang="en-US" sz="1400" dirty="0"/>
              <a:t>Nearly a third (29%) have researched LTC planning options, and even fewer (16%) </a:t>
            </a:r>
            <a:br>
              <a:rPr lang="en-US" sz="1400" dirty="0"/>
            </a:br>
            <a:r>
              <a:rPr lang="en-US" sz="1400" dirty="0"/>
              <a:t>have implemented an LTC plan. </a:t>
            </a:r>
          </a:p>
          <a:p>
            <a:endParaRPr lang="en-US" sz="1400" dirty="0"/>
          </a:p>
        </p:txBody>
      </p:sp>
    </p:spTree>
    <p:extLst>
      <p:ext uri="{BB962C8B-B14F-4D97-AF65-F5344CB8AC3E}">
        <p14:creationId xmlns:p14="http://schemas.microsoft.com/office/powerpoint/2010/main" val="3438320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DB3B-7E67-EB2F-6892-719FAB98286C}"/>
              </a:ext>
            </a:extLst>
          </p:cNvPr>
          <p:cNvSpPr>
            <a:spLocks noGrp="1"/>
          </p:cNvSpPr>
          <p:nvPr>
            <p:ph type="title"/>
          </p:nvPr>
        </p:nvSpPr>
        <p:spPr/>
        <p:txBody>
          <a:bodyPr/>
          <a:lstStyle/>
          <a:p>
            <a:r>
              <a:rPr lang="en-US" sz="2400" dirty="0">
                <a:latin typeface="Georgia" panose="02040502050405020303" pitchFamily="18" charset="0"/>
                <a:cs typeface="Arial" panose="020B0604020202020204" pitchFamily="34" charset="0"/>
              </a:rPr>
              <a:t>Retirement and/or long-term health care actions taken</a:t>
            </a:r>
          </a:p>
        </p:txBody>
      </p:sp>
      <p:graphicFrame>
        <p:nvGraphicFramePr>
          <p:cNvPr id="5" name="Chart 4">
            <a:extLst>
              <a:ext uri="{FF2B5EF4-FFF2-40B4-BE49-F238E27FC236}">
                <a16:creationId xmlns:a16="http://schemas.microsoft.com/office/drawing/2014/main" id="{986CE79D-4FAA-775F-573F-EBBAF5267729}"/>
              </a:ext>
            </a:extLst>
          </p:cNvPr>
          <p:cNvGraphicFramePr>
            <a:graphicFrameLocks/>
          </p:cNvGraphicFramePr>
          <p:nvPr>
            <p:extLst>
              <p:ext uri="{D42A27DB-BD31-4B8C-83A1-F6EECF244321}">
                <p14:modId xmlns:p14="http://schemas.microsoft.com/office/powerpoint/2010/main" val="3365209742"/>
              </p:ext>
            </p:extLst>
          </p:nvPr>
        </p:nvGraphicFramePr>
        <p:xfrm>
          <a:off x="218152" y="888882"/>
          <a:ext cx="7833360" cy="3395251"/>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Arrow Connector 16">
            <a:extLst>
              <a:ext uri="{FF2B5EF4-FFF2-40B4-BE49-F238E27FC236}">
                <a16:creationId xmlns:a16="http://schemas.microsoft.com/office/drawing/2014/main" id="{49E022A8-5A16-7EEB-6946-F731E25BB850}"/>
              </a:ext>
            </a:extLst>
          </p:cNvPr>
          <p:cNvCxnSpPr>
            <a:cxnSpLocks/>
          </p:cNvCxnSpPr>
          <p:nvPr/>
        </p:nvCxnSpPr>
        <p:spPr>
          <a:xfrm>
            <a:off x="6306181" y="1451334"/>
            <a:ext cx="194432"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BBADCE-8C3D-D258-2635-CA1CF8145E02}"/>
              </a:ext>
            </a:extLst>
          </p:cNvPr>
          <p:cNvCxnSpPr>
            <a:cxnSpLocks/>
          </p:cNvCxnSpPr>
          <p:nvPr/>
        </p:nvCxnSpPr>
        <p:spPr>
          <a:xfrm>
            <a:off x="5863419" y="1842772"/>
            <a:ext cx="225991"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7759B5-4024-8C71-9121-13F094D848F1}"/>
              </a:ext>
            </a:extLst>
          </p:cNvPr>
          <p:cNvCxnSpPr>
            <a:cxnSpLocks/>
          </p:cNvCxnSpPr>
          <p:nvPr/>
        </p:nvCxnSpPr>
        <p:spPr>
          <a:xfrm>
            <a:off x="5338842" y="2624722"/>
            <a:ext cx="194432" cy="0"/>
          </a:xfrm>
          <a:prstGeom prst="straightConnector1">
            <a:avLst/>
          </a:prstGeom>
          <a:ln w="95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38C730D-CFB6-1BE2-7DC0-3DD6FDB5C708}"/>
              </a:ext>
            </a:extLst>
          </p:cNvPr>
          <p:cNvSpPr txBox="1"/>
          <p:nvPr/>
        </p:nvSpPr>
        <p:spPr>
          <a:xfrm>
            <a:off x="158260" y="4363047"/>
            <a:ext cx="8827480" cy="215444"/>
          </a:xfrm>
          <a:prstGeom prst="rect">
            <a:avLst/>
          </a:prstGeom>
          <a:noFill/>
        </p:spPr>
        <p:txBody>
          <a:bodyPr wrap="square" lIns="182880" rIns="182880" rtlCol="0">
            <a:spAutoFit/>
          </a:bodyPr>
          <a:lstStyle/>
          <a:p>
            <a:r>
              <a:rPr lang="en-US" sz="800" dirty="0">
                <a:solidFill>
                  <a:srgbClr val="000000"/>
                </a:solidFill>
              </a:rPr>
              <a:t>Q2.6 Regarding your retirement and/or long-term health care plans, which of the following actions have you taken, or do you plan to take? Select all that apply. (n=978)</a:t>
            </a:r>
          </a:p>
        </p:txBody>
      </p:sp>
      <p:sp>
        <p:nvSpPr>
          <p:cNvPr id="4" name="Speech Bubble: Rectangle with Corners Rounded 10">
            <a:extLst>
              <a:ext uri="{FF2B5EF4-FFF2-40B4-BE49-F238E27FC236}">
                <a16:creationId xmlns:a16="http://schemas.microsoft.com/office/drawing/2014/main" id="{BFAAF9A9-3A39-8EA7-5FDA-CC5CA94F0E8D}"/>
              </a:ext>
            </a:extLst>
          </p:cNvPr>
          <p:cNvSpPr/>
          <p:nvPr/>
        </p:nvSpPr>
        <p:spPr>
          <a:xfrm>
            <a:off x="6546025" y="1266156"/>
            <a:ext cx="2140775"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bg1"/>
                </a:solidFill>
              </a:rPr>
              <a:t>Age 40-64 (n=510) [A]: 62%</a:t>
            </a:r>
            <a:r>
              <a:rPr lang="en-US" sz="1000" baseline="30000" dirty="0">
                <a:solidFill>
                  <a:schemeClr val="bg1"/>
                </a:solidFill>
              </a:rPr>
              <a:t>B</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Age 65+ (n=468) [B]: 48%</a:t>
            </a:r>
            <a:r>
              <a:rPr lang="en-US" sz="1000" baseline="30000" dirty="0">
                <a:solidFill>
                  <a:schemeClr val="bg1"/>
                </a:solidFill>
              </a:rPr>
              <a:t>A</a:t>
            </a:r>
          </a:p>
        </p:txBody>
      </p:sp>
      <p:sp>
        <p:nvSpPr>
          <p:cNvPr id="9" name="Speech Bubble: Rectangle with Corners Rounded 10">
            <a:extLst>
              <a:ext uri="{FF2B5EF4-FFF2-40B4-BE49-F238E27FC236}">
                <a16:creationId xmlns:a16="http://schemas.microsoft.com/office/drawing/2014/main" id="{1832576B-CCA1-8953-7920-080BE1F69870}"/>
              </a:ext>
            </a:extLst>
          </p:cNvPr>
          <p:cNvSpPr/>
          <p:nvPr/>
        </p:nvSpPr>
        <p:spPr>
          <a:xfrm>
            <a:off x="6154192" y="1666479"/>
            <a:ext cx="2140775"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bg1"/>
                </a:solidFill>
              </a:rPr>
              <a:t>Age 40-64 (n=510) [A]: 35%</a:t>
            </a:r>
            <a:r>
              <a:rPr lang="en-US" sz="1000" baseline="30000" dirty="0">
                <a:solidFill>
                  <a:schemeClr val="bg1"/>
                </a:solidFill>
              </a:rPr>
              <a:t>B</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Age 65+ (n=468) [B]: 51%</a:t>
            </a:r>
            <a:r>
              <a:rPr lang="en-US" sz="1000" baseline="30000" dirty="0">
                <a:solidFill>
                  <a:schemeClr val="bg1"/>
                </a:solidFill>
              </a:rPr>
              <a:t>A</a:t>
            </a:r>
          </a:p>
        </p:txBody>
      </p:sp>
      <p:sp>
        <p:nvSpPr>
          <p:cNvPr id="10" name="Speech Bubble: Rectangle with Corners Rounded 10">
            <a:extLst>
              <a:ext uri="{FF2B5EF4-FFF2-40B4-BE49-F238E27FC236}">
                <a16:creationId xmlns:a16="http://schemas.microsoft.com/office/drawing/2014/main" id="{0894E424-854D-4AC4-FB55-0E2A8D1BF9BF}"/>
              </a:ext>
            </a:extLst>
          </p:cNvPr>
          <p:cNvSpPr/>
          <p:nvPr/>
        </p:nvSpPr>
        <p:spPr>
          <a:xfrm>
            <a:off x="5605581" y="2436403"/>
            <a:ext cx="2140775" cy="365946"/>
          </a:xfrm>
          <a:prstGeom prst="wedgeRoundRectCallout">
            <a:avLst>
              <a:gd name="adj1" fmla="val -8342"/>
              <a:gd name="adj2" fmla="val -44624"/>
              <a:gd name="adj3" fmla="val 16667"/>
            </a:avLst>
          </a:prstGeom>
          <a:solidFill>
            <a:schemeClr val="accent5">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bg1"/>
                </a:solidFill>
              </a:rPr>
              <a:t>Age 40-64 (n=510) [A]: 22%</a:t>
            </a:r>
            <a:r>
              <a:rPr lang="en-US" sz="1000" baseline="30000" dirty="0">
                <a:solidFill>
                  <a:schemeClr val="bg1"/>
                </a:solidFill>
              </a:rPr>
              <a:t>B</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Age 65+ (n=468) [B]: 34%</a:t>
            </a:r>
            <a:r>
              <a:rPr lang="en-US" sz="1000" baseline="30000" dirty="0">
                <a:solidFill>
                  <a:schemeClr val="bg1"/>
                </a:solidFill>
              </a:rPr>
              <a:t>A</a:t>
            </a:r>
          </a:p>
        </p:txBody>
      </p:sp>
    </p:spTree>
    <p:extLst>
      <p:ext uri="{BB962C8B-B14F-4D97-AF65-F5344CB8AC3E}">
        <p14:creationId xmlns:p14="http://schemas.microsoft.com/office/powerpoint/2010/main" val="736259420"/>
      </p:ext>
    </p:extLst>
  </p:cSld>
  <p:clrMapOvr>
    <a:masterClrMapping/>
  </p:clrMapOvr>
</p:sld>
</file>

<file path=ppt/theme/theme1.xml><?xml version="1.0" encoding="utf-8"?>
<a:theme xmlns:a="http://schemas.openxmlformats.org/drawingml/2006/main" name="1_Index_Annuity_Care">
  <a:themeElements>
    <a:clrScheme name="Custom 1">
      <a:dk1>
        <a:srgbClr val="173D65"/>
      </a:dk1>
      <a:lt1>
        <a:srgbClr val="002043"/>
      </a:lt1>
      <a:dk2>
        <a:srgbClr val="173D65"/>
      </a:dk2>
      <a:lt2>
        <a:srgbClr val="F6F1E4"/>
      </a:lt2>
      <a:accent1>
        <a:srgbClr val="002043"/>
      </a:accent1>
      <a:accent2>
        <a:srgbClr val="6588A0"/>
      </a:accent2>
      <a:accent3>
        <a:srgbClr val="FAB500"/>
      </a:accent3>
      <a:accent4>
        <a:srgbClr val="F2F2F2"/>
      </a:accent4>
      <a:accent5>
        <a:srgbClr val="FFFFFF"/>
      </a:accent5>
      <a:accent6>
        <a:srgbClr val="FCFFFA"/>
      </a:accent6>
      <a:hlink>
        <a:srgbClr val="999999"/>
      </a:hlink>
      <a:folHlink>
        <a:srgbClr val="999999"/>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dex_Annuity_Care">
  <a:themeElements>
    <a:clrScheme name="Custom 1">
      <a:dk1>
        <a:srgbClr val="173D65"/>
      </a:dk1>
      <a:lt1>
        <a:srgbClr val="002043"/>
      </a:lt1>
      <a:dk2>
        <a:srgbClr val="173D65"/>
      </a:dk2>
      <a:lt2>
        <a:srgbClr val="F6F1E4"/>
      </a:lt2>
      <a:accent1>
        <a:srgbClr val="002043"/>
      </a:accent1>
      <a:accent2>
        <a:srgbClr val="6588A0"/>
      </a:accent2>
      <a:accent3>
        <a:srgbClr val="FAB500"/>
      </a:accent3>
      <a:accent4>
        <a:srgbClr val="F2F2F2"/>
      </a:accent4>
      <a:accent5>
        <a:srgbClr val="FFFFFF"/>
      </a:accent5>
      <a:accent6>
        <a:srgbClr val="FCFFFA"/>
      </a:accent6>
      <a:hlink>
        <a:srgbClr val="999999"/>
      </a:hlink>
      <a:folHlink>
        <a:srgbClr val="999999"/>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rgbClr val="1F2021"/>
    </a:dk1>
    <a:lt1>
      <a:srgbClr val="FFFFFF"/>
    </a:lt1>
    <a:dk2>
      <a:srgbClr val="00594E"/>
    </a:dk2>
    <a:lt2>
      <a:srgbClr val="D4F0E7"/>
    </a:lt2>
    <a:accent1>
      <a:srgbClr val="FE4C00"/>
    </a:accent1>
    <a:accent2>
      <a:srgbClr val="202845"/>
    </a:accent2>
    <a:accent3>
      <a:srgbClr val="00594E"/>
    </a:accent3>
    <a:accent4>
      <a:srgbClr val="767779"/>
    </a:accent4>
    <a:accent5>
      <a:srgbClr val="306093"/>
    </a:accent5>
    <a:accent6>
      <a:srgbClr val="009383"/>
    </a:accent6>
    <a:hlink>
      <a:srgbClr val="00594E"/>
    </a:hlink>
    <a:folHlink>
      <a:srgbClr val="767779"/>
    </a:folHlink>
  </a:clrScheme>
  <a:fontScheme name="Hanover Research">
    <a:majorFont>
      <a:latin typeface="Oswald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27502</TotalTime>
  <Words>5213</Words>
  <Application>Microsoft Macintosh PowerPoint</Application>
  <PresentationFormat>On-screen Show (16:9)</PresentationFormat>
  <Paragraphs>588</Paragraphs>
  <Slides>73</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73</vt:i4>
      </vt:variant>
    </vt:vector>
  </HeadingPairs>
  <TitlesOfParts>
    <vt:vector size="81" baseType="lpstr">
      <vt:lpstr>Arial</vt:lpstr>
      <vt:lpstr>Arial Narrow</vt:lpstr>
      <vt:lpstr>Georgia</vt:lpstr>
      <vt:lpstr>Lato</vt:lpstr>
      <vt:lpstr>Times New Roman</vt:lpstr>
      <vt:lpstr>1_Index_Annuity_Care</vt:lpstr>
      <vt:lpstr>Index_Annuity_Care</vt:lpstr>
      <vt:lpstr>Custom Design</vt:lpstr>
      <vt:lpstr>PowerPoint Presentation</vt:lpstr>
      <vt:lpstr>Table of Contents</vt:lpstr>
      <vt:lpstr>Survey Goals  and Methodology</vt:lpstr>
      <vt:lpstr>PowerPoint Presentation</vt:lpstr>
      <vt:lpstr>PowerPoint Presentation</vt:lpstr>
      <vt:lpstr>Key segmentation</vt:lpstr>
      <vt:lpstr>LTC Planning Overview </vt:lpstr>
      <vt:lpstr>Less than half of surveyed consumers have worked with or plan to work with a financial professional on a retirement strategy</vt:lpstr>
      <vt:lpstr>Retirement and/or long-term health care actions taken</vt:lpstr>
      <vt:lpstr>Consumers view LTC planning  as having multiple purposes,  led by avoiding heavy burdens  on family members </vt:lpstr>
      <vt:lpstr>Perceived primary purpose of LTC Planning</vt:lpstr>
      <vt:lpstr>Family/friend’s experience  needing LTC is the most common source of consumers’ awareness  by a wide margin</vt:lpstr>
      <vt:lpstr>Familiarity with long-term care (LTC) planning factors</vt:lpstr>
      <vt:lpstr>Source of initial awareness of need for LTC Planning</vt:lpstr>
      <vt:lpstr>Most consumers do not consider  LTC planning a high priority and  have doubts about whether they  will ever need it</vt:lpstr>
      <vt:lpstr>LTC Planning Prioritization</vt:lpstr>
      <vt:lpstr>Confidence in current LTC Plans</vt:lpstr>
      <vt:lpstr>LTC Planning  &amp; Perceptions</vt:lpstr>
      <vt:lpstr>Consumers place the highest importance on finances when planning for their own and/or  their family’s futures</vt:lpstr>
      <vt:lpstr>Importance of actions for own/family's future plans</vt:lpstr>
      <vt:lpstr>Consistent with important considerations, the top barriers regarding LTC planning are  primarily financial</vt:lpstr>
      <vt:lpstr>LTC planning barriers</vt:lpstr>
      <vt:lpstr>Consumers trust family members most when it comes to discussing  LTC options</vt:lpstr>
      <vt:lpstr>LTC option discussion partners</vt:lpstr>
      <vt:lpstr>Current LTC Plans </vt:lpstr>
      <vt:lpstr>LTC insurance and using current assets are payment options that  most consumers know </vt:lpstr>
      <vt:lpstr>LTC payment option awareness</vt:lpstr>
      <vt:lpstr>More than a third of consumers  have no current LTC plan related  to payment options, and very  few consumers have any form  of LTC insurance</vt:lpstr>
      <vt:lpstr>Elements of current LTC plan</vt:lpstr>
      <vt:lpstr>Consumers tend to expect their partners to provide LTC and foresee receiving such care at home</vt:lpstr>
      <vt:lpstr>Expected source of LTC  for unexpected sickness</vt:lpstr>
      <vt:lpstr>Most consumers would expect personal savings and/or Social Security/Medicare to pay for care</vt:lpstr>
      <vt:lpstr>Expected payment method for unexpected sickness</vt:lpstr>
      <vt:lpstr>Impact of the COVID-19 Pandemic on LTC Planning</vt:lpstr>
      <vt:lpstr>The COVID-19 pandemic has had only a moderate influence on consumers’ LTC-related perceptions</vt:lpstr>
      <vt:lpstr>Influence of pandemic on perceived need for LTC</vt:lpstr>
      <vt:lpstr>Agreement with COVID-19 pandemic impact statements</vt:lpstr>
      <vt:lpstr>COVID-19 pandemic’s impact on where consumers plan to receive  LTC is also relatively minimal</vt:lpstr>
      <vt:lpstr>Did COVID-19 pandemic influenced where they plan to receive LTC?</vt:lpstr>
      <vt:lpstr>Experience Insurance </vt:lpstr>
      <vt:lpstr>More than a third of the consumers  in the study have had close family members receive LTC</vt:lpstr>
      <vt:lpstr>Close family members received LTC</vt:lpstr>
      <vt:lpstr>Degree of coverage for  family member that received LTC</vt:lpstr>
      <vt:lpstr>About half of consumers with  firsthand experience report that  LTC made their family member’s life better</vt:lpstr>
      <vt:lpstr>LTC impact on recipient family member's quality of life</vt:lpstr>
      <vt:lpstr>Change in facilities/ care options due to cost?</vt:lpstr>
      <vt:lpstr>LTC Insurance</vt:lpstr>
      <vt:lpstr>Traditional LTC insurance Definition shared with consumers in survey</vt:lpstr>
      <vt:lpstr>Asset-based LTC insurance Definition shared with consumers in survey</vt:lpstr>
      <vt:lpstr>Nearly three-fourths of  consumers have not researched  LTC insurance options</vt:lpstr>
      <vt:lpstr>Researched LTC insurance options</vt:lpstr>
      <vt:lpstr>Consumers tend to research LTC insurance options online</vt:lpstr>
      <vt:lpstr>Sources used in LTC insurance research</vt:lpstr>
      <vt:lpstr>More consumers have a negative impression of traditional LTC insurance than a positive one</vt:lpstr>
      <vt:lpstr>Impression of traditional LTC insurance</vt:lpstr>
      <vt:lpstr>Consumers consider plan cost  most important when considering LTC insurance</vt:lpstr>
      <vt:lpstr>Attribute importance when considering LTC insurance</vt:lpstr>
      <vt:lpstr>Removing the financial burden  from family is the most common motivation for purchasing  LTC insurance</vt:lpstr>
      <vt:lpstr>Motivation to purchase LTC insurance</vt:lpstr>
      <vt:lpstr>Asset-Based LTC Protection </vt:lpstr>
      <vt:lpstr>Among consumers aware of  LTC insurance, only a quarter  are aware of alternatives to traditional LTC insurance</vt:lpstr>
      <vt:lpstr>Awareness of alternatives  to traditional LTC</vt:lpstr>
      <vt:lpstr>Asset-based LTC protection’s most appealing features help address financial concerns </vt:lpstr>
      <vt:lpstr>Asset-based LTC insurance feature appeal</vt:lpstr>
      <vt:lpstr>Nearly half of consumers in the study would purchase asset-based LTC protection at a reasonable price</vt:lpstr>
      <vt:lpstr>Asset-based LTC insurance purchase likelihood</vt:lpstr>
      <vt:lpstr>Reasons for not purchasing</vt:lpstr>
      <vt:lpstr>LTC insurance type preference</vt:lpstr>
      <vt:lpstr>Respondent  Characteristics</vt:lpstr>
      <vt:lpstr>Respondent characteristics</vt:lpstr>
      <vt:lpstr>Respondent characteristics</vt:lpstr>
      <vt:lpstr>Respondent characteristics</vt:lpstr>
      <vt:lpstr>PowerPoint Presentation</vt:lpstr>
    </vt:vector>
  </TitlesOfParts>
  <Manager/>
  <Company>OneAmerica Financial Partners,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Stephen Erickson</dc:creator>
  <cp:keywords/>
  <dc:description/>
  <cp:lastModifiedBy>Office Apps 2</cp:lastModifiedBy>
  <cp:revision>494</cp:revision>
  <cp:lastPrinted>2022-06-24T12:46:16Z</cp:lastPrinted>
  <dcterms:created xsi:type="dcterms:W3CDTF">2011-09-16T12:39:03Z</dcterms:created>
  <dcterms:modified xsi:type="dcterms:W3CDTF">2022-11-16T15:07:09Z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0e062b-3d76-4dca-9a83-e7b61f60b6d7_Enabled">
    <vt:lpwstr>true</vt:lpwstr>
  </property>
  <property fmtid="{D5CDD505-2E9C-101B-9397-08002B2CF9AE}" pid="3" name="MSIP_Label_d70e062b-3d76-4dca-9a83-e7b61f60b6d7_SetDate">
    <vt:lpwstr>2022-02-22T16:57:00Z</vt:lpwstr>
  </property>
  <property fmtid="{D5CDD505-2E9C-101B-9397-08002B2CF9AE}" pid="4" name="MSIP_Label_d70e062b-3d76-4dca-9a83-e7b61f60b6d7_Method">
    <vt:lpwstr>Privileged</vt:lpwstr>
  </property>
  <property fmtid="{D5CDD505-2E9C-101B-9397-08002B2CF9AE}" pid="5" name="MSIP_Label_d70e062b-3d76-4dca-9a83-e7b61f60b6d7_Name">
    <vt:lpwstr>d70e062b-3d76-4dca-9a83-e7b61f60b6d7</vt:lpwstr>
  </property>
  <property fmtid="{D5CDD505-2E9C-101B-9397-08002B2CF9AE}" pid="6" name="MSIP_Label_d70e062b-3d76-4dca-9a83-e7b61f60b6d7_SiteId">
    <vt:lpwstr>975c0940-6ee1-4da8-8016-f00c9fc8476f</vt:lpwstr>
  </property>
  <property fmtid="{D5CDD505-2E9C-101B-9397-08002B2CF9AE}" pid="7" name="MSIP_Label_d70e062b-3d76-4dca-9a83-e7b61f60b6d7_ActionId">
    <vt:lpwstr>12697121-c824-4d10-9331-46d6244fe497</vt:lpwstr>
  </property>
  <property fmtid="{D5CDD505-2E9C-101B-9397-08002B2CF9AE}" pid="8" name="MSIP_Label_d70e062b-3d76-4dca-9a83-e7b61f60b6d7_ContentBits">
    <vt:lpwstr>0</vt:lpwstr>
  </property>
</Properties>
</file>